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2"/>
  </p:sldMasterIdLst>
  <p:notesMasterIdLst>
    <p:notesMasterId r:id="rId34"/>
  </p:notesMasterIdLst>
  <p:handoutMasterIdLst>
    <p:handoutMasterId r:id="rId35"/>
  </p:handoutMasterIdLst>
  <p:sldIdLst>
    <p:sldId id="329" r:id="rId3"/>
    <p:sldId id="345" r:id="rId4"/>
    <p:sldId id="316" r:id="rId5"/>
    <p:sldId id="319" r:id="rId6"/>
    <p:sldId id="326" r:id="rId7"/>
    <p:sldId id="320" r:id="rId8"/>
    <p:sldId id="327" r:id="rId9"/>
    <p:sldId id="321" r:id="rId10"/>
    <p:sldId id="322" r:id="rId11"/>
    <p:sldId id="347" r:id="rId12"/>
    <p:sldId id="348" r:id="rId13"/>
    <p:sldId id="349" r:id="rId14"/>
    <p:sldId id="323" r:id="rId15"/>
    <p:sldId id="324" r:id="rId16"/>
    <p:sldId id="325" r:id="rId17"/>
    <p:sldId id="318" r:id="rId18"/>
    <p:sldId id="328" r:id="rId19"/>
    <p:sldId id="330" r:id="rId20"/>
    <p:sldId id="336" r:id="rId21"/>
    <p:sldId id="337" r:id="rId22"/>
    <p:sldId id="338" r:id="rId23"/>
    <p:sldId id="339" r:id="rId24"/>
    <p:sldId id="340" r:id="rId25"/>
    <p:sldId id="341" r:id="rId26"/>
    <p:sldId id="342" r:id="rId27"/>
    <p:sldId id="343" r:id="rId28"/>
    <p:sldId id="344" r:id="rId29"/>
    <p:sldId id="331" r:id="rId30"/>
    <p:sldId id="334" r:id="rId31"/>
    <p:sldId id="333" r:id="rId32"/>
    <p:sldId id="332" r:id="rId33"/>
  </p:sldIdLst>
  <p:sldSz cx="138176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27879E-7422-4A46-8C0F-947F6CDE37EC}">
          <p14:sldIdLst>
            <p14:sldId id="329"/>
            <p14:sldId id="345"/>
            <p14:sldId id="316"/>
            <p14:sldId id="319"/>
            <p14:sldId id="326"/>
            <p14:sldId id="320"/>
            <p14:sldId id="327"/>
            <p14:sldId id="321"/>
            <p14:sldId id="322"/>
            <p14:sldId id="347"/>
            <p14:sldId id="348"/>
            <p14:sldId id="349"/>
            <p14:sldId id="323"/>
            <p14:sldId id="324"/>
            <p14:sldId id="325"/>
            <p14:sldId id="318"/>
            <p14:sldId id="328"/>
            <p14:sldId id="330"/>
            <p14:sldId id="336"/>
            <p14:sldId id="337"/>
            <p14:sldId id="338"/>
            <p14:sldId id="339"/>
            <p14:sldId id="340"/>
            <p14:sldId id="341"/>
            <p14:sldId id="342"/>
            <p14:sldId id="343"/>
            <p14:sldId id="344"/>
            <p14:sldId id="331"/>
            <p14:sldId id="334"/>
            <p14:sldId id="333"/>
            <p14:sldId id="332"/>
          </p14:sldIdLst>
        </p14:section>
      </p14:sectionLst>
    </p:ext>
    <p:ext uri="{EFAFB233-063F-42B5-8137-9DF3F51BA10A}">
      <p15:sldGuideLst xmlns:p15="http://schemas.microsoft.com/office/powerpoint/2012/main">
        <p15:guide id="3" pos="8264" userDrawn="1">
          <p15:clr>
            <a:srgbClr val="A4A3A4"/>
          </p15:clr>
        </p15:guide>
        <p15:guide id="5" orient="horz" pos="4488" userDrawn="1">
          <p15:clr>
            <a:srgbClr val="A4A3A4"/>
          </p15:clr>
        </p15:guide>
        <p15:guide id="6" pos="5624" userDrawn="1">
          <p15:clr>
            <a:srgbClr val="A4A3A4"/>
          </p15:clr>
        </p15:guide>
        <p15:guide id="7" pos="2936" userDrawn="1">
          <p15:clr>
            <a:srgbClr val="A4A3A4"/>
          </p15:clr>
        </p15:guide>
        <p15:guide id="8" pos="3272" userDrawn="1">
          <p15:clr>
            <a:srgbClr val="A4A3A4"/>
          </p15:clr>
        </p15:guide>
        <p15:guide id="9" pos="5936" userDrawn="1">
          <p15:clr>
            <a:srgbClr val="A4A3A4"/>
          </p15:clr>
        </p15:guide>
        <p15:guide id="11" orient="horz" pos="648" userDrawn="1">
          <p15:clr>
            <a:srgbClr val="A4A3A4"/>
          </p15:clr>
        </p15:guide>
        <p15:guide id="18" pos="631" userDrawn="1">
          <p15:clr>
            <a:srgbClr val="A4A3A4"/>
          </p15:clr>
        </p15:guide>
        <p15:guide id="25" pos="8696" userDrawn="1">
          <p15:clr>
            <a:srgbClr val="A4A3A4"/>
          </p15:clr>
        </p15:guide>
        <p15:guide id="26" pos="4448" userDrawn="1">
          <p15:clr>
            <a:srgbClr val="A4A3A4"/>
          </p15:clr>
        </p15:guide>
        <p15:guide id="27" orient="horz" pos="1248" userDrawn="1">
          <p15:clr>
            <a:srgbClr val="A4A3A4"/>
          </p15:clr>
        </p15:guide>
        <p15:guide id="28" orient="horz" pos="4272" userDrawn="1">
          <p15:clr>
            <a:srgbClr val="A4A3A4"/>
          </p15:clr>
        </p15:guide>
        <p15:guide id="29" orient="horz" pos="1512" userDrawn="1">
          <p15:clr>
            <a:srgbClr val="A4A3A4"/>
          </p15:clr>
        </p15:guide>
        <p15:guide id="30" orient="horz" pos="4365" userDrawn="1">
          <p15:clr>
            <a:srgbClr val="A4A3A4"/>
          </p15:clr>
        </p15:guide>
        <p15:guide id="31" pos="6992" userDrawn="1">
          <p15:clr>
            <a:srgbClr val="A4A3A4"/>
          </p15:clr>
        </p15:guide>
        <p15:guide id="32" pos="1904" userDrawn="1">
          <p15:clr>
            <a:srgbClr val="A4A3A4"/>
          </p15:clr>
        </p15:guide>
        <p15:guide id="33" orient="horz" pos="1728" userDrawn="1">
          <p15:clr>
            <a:srgbClr val="A4A3A4"/>
          </p15:clr>
        </p15:guide>
        <p15:guide id="34" orient="horz" pos="2088" userDrawn="1">
          <p15:clr>
            <a:srgbClr val="A4A3A4"/>
          </p15:clr>
        </p15:guide>
        <p15:guide id="35" pos="656" userDrawn="1">
          <p15:clr>
            <a:srgbClr val="A4A3A4"/>
          </p15:clr>
        </p15:guide>
        <p15:guide id="36" pos="6320" userDrawn="1">
          <p15:clr>
            <a:srgbClr val="A4A3A4"/>
          </p15:clr>
        </p15:guide>
        <p15:guide id="37" orient="horz" pos="1920" userDrawn="1">
          <p15:clr>
            <a:srgbClr val="A4A3A4"/>
          </p15:clr>
        </p15:guide>
        <p15:guide id="38" orient="horz" pos="2376" userDrawn="1">
          <p15:clr>
            <a:srgbClr val="A4A3A4"/>
          </p15:clr>
        </p15:guide>
        <p15:guide id="39" orient="horz" pos="36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Pipernos" initials="MOU" lastIdx="9" clrIdx="0"/>
  <p:cmAuthor id="2" name="Shana Miller" initials="SM" lastIdx="11" clrIdx="1">
    <p:extLst>
      <p:ext uri="{19B8F6BF-5375-455C-9EA6-DF929625EA0E}">
        <p15:presenceInfo xmlns:p15="http://schemas.microsoft.com/office/powerpoint/2012/main" userId="a49a973bfe437cbd" providerId="Windows Live"/>
      </p:ext>
    </p:extLst>
  </p:cmAuthor>
  <p:cmAuthor id="3" name="5W Infographics" initials="5I" lastIdx="12" clrIdx="2">
    <p:extLst>
      <p:ext uri="{19B8F6BF-5375-455C-9EA6-DF929625EA0E}">
        <p15:presenceInfo xmlns:p15="http://schemas.microsoft.com/office/powerpoint/2012/main" userId="235f80a54a453d5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5227"/>
    <a:srgbClr val="396288"/>
    <a:srgbClr val="8C99A1"/>
    <a:srgbClr val="A3C2DF"/>
    <a:srgbClr val="78D2F7"/>
    <a:srgbClr val="BC1286"/>
    <a:srgbClr val="007F3E"/>
    <a:srgbClr val="007FC1"/>
    <a:srgbClr val="DD6E1D"/>
    <a:srgbClr val="B0C6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8"/>
    <p:restoredTop sz="96029"/>
  </p:normalViewPr>
  <p:slideViewPr>
    <p:cSldViewPr snapToGrid="0">
      <p:cViewPr varScale="1">
        <p:scale>
          <a:sx n="100" d="100"/>
          <a:sy n="100" d="100"/>
        </p:scale>
        <p:origin x="1048" y="160"/>
      </p:cViewPr>
      <p:guideLst>
        <p:guide pos="8264"/>
        <p:guide orient="horz" pos="4488"/>
        <p:guide pos="5624"/>
        <p:guide pos="2936"/>
        <p:guide pos="3272"/>
        <p:guide pos="5936"/>
        <p:guide orient="horz" pos="648"/>
        <p:guide pos="631"/>
        <p:guide pos="8696"/>
        <p:guide pos="4448"/>
        <p:guide orient="horz" pos="1248"/>
        <p:guide orient="horz" pos="4272"/>
        <p:guide orient="horz" pos="1512"/>
        <p:guide orient="horz" pos="4365"/>
        <p:guide pos="6992"/>
        <p:guide pos="1904"/>
        <p:guide orient="horz" pos="1728"/>
        <p:guide orient="horz" pos="2088"/>
        <p:guide pos="656"/>
        <p:guide pos="6320"/>
        <p:guide orient="horz" pos="1920"/>
        <p:guide orient="horz" pos="2376"/>
        <p:guide orient="horz" pos="36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howGuides="1">
      <p:cViewPr varScale="1">
        <p:scale>
          <a:sx n="217" d="100"/>
          <a:sy n="217" d="100"/>
        </p:scale>
        <p:origin x="255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9A7406-99E8-5645-9344-C3BE4EDB3755}"/>
              </a:ext>
            </a:extLst>
          </p:cNvPr>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CF0F43-60E1-EC40-BCE6-1620AA556D04}"/>
              </a:ext>
            </a:extLst>
          </p:cNvPr>
          <p:cNvSpPr>
            <a:spLocks noGrp="1"/>
          </p:cNvSpPr>
          <p:nvPr>
            <p:ph type="dt" sz="quarter" idx="1"/>
          </p:nvPr>
        </p:nvSpPr>
        <p:spPr>
          <a:xfrm>
            <a:off x="5697538" y="0"/>
            <a:ext cx="4359275" cy="388938"/>
          </a:xfrm>
          <a:prstGeom prst="rect">
            <a:avLst/>
          </a:prstGeom>
        </p:spPr>
        <p:txBody>
          <a:bodyPr vert="horz" lIns="91440" tIns="45720" rIns="91440" bIns="45720" rtlCol="0"/>
          <a:lstStyle>
            <a:lvl1pPr algn="r">
              <a:defRPr sz="1200"/>
            </a:lvl1pPr>
          </a:lstStyle>
          <a:p>
            <a:fld id="{E3C9E469-1BF2-C443-B619-BD72E81FEBAE}" type="datetimeFigureOut">
              <a:rPr lang="en-US" smtClean="0"/>
              <a:t>3/23/21</a:t>
            </a:fld>
            <a:endParaRPr lang="en-US"/>
          </a:p>
        </p:txBody>
      </p:sp>
      <p:sp>
        <p:nvSpPr>
          <p:cNvPr id="4" name="Footer Placeholder 3">
            <a:extLst>
              <a:ext uri="{FF2B5EF4-FFF2-40B4-BE49-F238E27FC236}">
                <a16:creationId xmlns:a16="http://schemas.microsoft.com/office/drawing/2014/main" id="{41621D30-06F9-514C-8382-35C3EE5D9E93}"/>
              </a:ext>
            </a:extLst>
          </p:cNvPr>
          <p:cNvSpPr>
            <a:spLocks noGrp="1"/>
          </p:cNvSpPr>
          <p:nvPr>
            <p:ph type="ftr" sz="quarter" idx="2"/>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AF3326-A31E-074E-B172-693D15972ECD}"/>
              </a:ext>
            </a:extLst>
          </p:cNvPr>
          <p:cNvSpPr>
            <a:spLocks noGrp="1"/>
          </p:cNvSpPr>
          <p:nvPr>
            <p:ph type="sldNum" sz="quarter" idx="3"/>
          </p:nvPr>
        </p:nvSpPr>
        <p:spPr>
          <a:xfrm>
            <a:off x="5697538" y="7383463"/>
            <a:ext cx="4359275" cy="388937"/>
          </a:xfrm>
          <a:prstGeom prst="rect">
            <a:avLst/>
          </a:prstGeom>
        </p:spPr>
        <p:txBody>
          <a:bodyPr vert="horz" lIns="91440" tIns="45720" rIns="91440" bIns="45720" rtlCol="0" anchor="b"/>
          <a:lstStyle>
            <a:lvl1pPr algn="r">
              <a:defRPr sz="1200"/>
            </a:lvl1pPr>
          </a:lstStyle>
          <a:p>
            <a:fld id="{C4176DAC-4891-1E45-86A9-00C1FC770CB0}" type="slidenum">
              <a:rPr lang="en-US" smtClean="0"/>
              <a:t>‹#›</a:t>
            </a:fld>
            <a:endParaRPr lang="en-US"/>
          </a:p>
        </p:txBody>
      </p:sp>
    </p:spTree>
    <p:extLst>
      <p:ext uri="{BB962C8B-B14F-4D97-AF65-F5344CB8AC3E}">
        <p14:creationId xmlns:p14="http://schemas.microsoft.com/office/powerpoint/2010/main" val="3173270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829B966E-923C-334C-B080-E946C09EF82A}" type="datetimeFigureOut">
              <a:rPr lang="en-US" smtClean="0"/>
              <a:t>3/23/21</a:t>
            </a:fld>
            <a:endParaRPr lang="en-US"/>
          </a:p>
        </p:txBody>
      </p:sp>
      <p:sp>
        <p:nvSpPr>
          <p:cNvPr id="4" name="Slide Image Placeholder 3"/>
          <p:cNvSpPr>
            <a:spLocks noGrp="1" noRot="1" noChangeAspect="1"/>
          </p:cNvSpPr>
          <p:nvPr>
            <p:ph type="sldImg" idx="2"/>
          </p:nvPr>
        </p:nvSpPr>
        <p:spPr>
          <a:xfrm>
            <a:off x="2698750" y="971550"/>
            <a:ext cx="4660900"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2CD13BDE-9766-4442-A52D-B27D029AB376}" type="slidenum">
              <a:rPr lang="en-US" smtClean="0"/>
              <a:t>‹#›</a:t>
            </a:fld>
            <a:endParaRPr lang="en-US"/>
          </a:p>
        </p:txBody>
      </p:sp>
    </p:spTree>
    <p:extLst>
      <p:ext uri="{BB962C8B-B14F-4D97-AF65-F5344CB8AC3E}">
        <p14:creationId xmlns:p14="http://schemas.microsoft.com/office/powerpoint/2010/main" val="722687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D13BDE-9766-4442-A52D-B27D029AB376}" type="slidenum">
              <a:rPr lang="en-US" smtClean="0"/>
              <a:t>4</a:t>
            </a:fld>
            <a:endParaRPr lang="en-US"/>
          </a:p>
        </p:txBody>
      </p:sp>
    </p:spTree>
    <p:extLst>
      <p:ext uri="{BB962C8B-B14F-4D97-AF65-F5344CB8AC3E}">
        <p14:creationId xmlns:p14="http://schemas.microsoft.com/office/powerpoint/2010/main" val="1120958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13BDE-9766-4442-A52D-B27D029AB376}" type="slidenum">
              <a:rPr lang="en-US" smtClean="0"/>
              <a:t>16</a:t>
            </a:fld>
            <a:endParaRPr lang="en-US"/>
          </a:p>
        </p:txBody>
      </p:sp>
    </p:spTree>
    <p:extLst>
      <p:ext uri="{BB962C8B-B14F-4D97-AF65-F5344CB8AC3E}">
        <p14:creationId xmlns:p14="http://schemas.microsoft.com/office/powerpoint/2010/main" val="3632353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13BDE-9766-4442-A52D-B27D029AB376}" type="slidenum">
              <a:rPr lang="en-US" smtClean="0"/>
              <a:t>21</a:t>
            </a:fld>
            <a:endParaRPr lang="en-US"/>
          </a:p>
        </p:txBody>
      </p:sp>
    </p:spTree>
    <p:extLst>
      <p:ext uri="{BB962C8B-B14F-4D97-AF65-F5344CB8AC3E}">
        <p14:creationId xmlns:p14="http://schemas.microsoft.com/office/powerpoint/2010/main" val="3650744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13BDE-9766-4442-A52D-B27D029AB376}" type="slidenum">
              <a:rPr lang="en-US" smtClean="0"/>
              <a:t>26</a:t>
            </a:fld>
            <a:endParaRPr lang="en-US"/>
          </a:p>
        </p:txBody>
      </p:sp>
    </p:spTree>
    <p:extLst>
      <p:ext uri="{BB962C8B-B14F-4D97-AF65-F5344CB8AC3E}">
        <p14:creationId xmlns:p14="http://schemas.microsoft.com/office/powerpoint/2010/main" val="428453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D13BDE-9766-4442-A52D-B27D029AB376}" type="slidenum">
              <a:rPr lang="en-US" smtClean="0"/>
              <a:t>28</a:t>
            </a:fld>
            <a:endParaRPr lang="en-US"/>
          </a:p>
        </p:txBody>
      </p:sp>
    </p:spTree>
    <p:extLst>
      <p:ext uri="{BB962C8B-B14F-4D97-AF65-F5344CB8AC3E}">
        <p14:creationId xmlns:p14="http://schemas.microsoft.com/office/powerpoint/2010/main" val="2513889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Basic text">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B9EB431-C21A-C440-A91D-639145D4A90B}"/>
              </a:ext>
            </a:extLst>
          </p:cNvPr>
          <p:cNvSpPr>
            <a:spLocks noGrp="1"/>
          </p:cNvSpPr>
          <p:nvPr>
            <p:ph type="title"/>
          </p:nvPr>
        </p:nvSpPr>
        <p:spPr/>
        <p:txBody>
          <a:bodyPr/>
          <a:lstStyle/>
          <a:p>
            <a:r>
              <a:rPr lang="en-US" dirty="0"/>
              <a:t>Click to edit Master title style</a:t>
            </a:r>
          </a:p>
        </p:txBody>
      </p:sp>
      <p:sp>
        <p:nvSpPr>
          <p:cNvPr id="18" name="Date Placeholder 17">
            <a:extLst>
              <a:ext uri="{FF2B5EF4-FFF2-40B4-BE49-F238E27FC236}">
                <a16:creationId xmlns:a16="http://schemas.microsoft.com/office/drawing/2014/main" id="{3E9EC9AA-1006-1D4F-989C-2B056ABD5E7E}"/>
              </a:ext>
            </a:extLst>
          </p:cNvPr>
          <p:cNvSpPr>
            <a:spLocks noGrp="1"/>
          </p:cNvSpPr>
          <p:nvPr>
            <p:ph type="dt" sz="half" idx="10"/>
          </p:nvPr>
        </p:nvSpPr>
        <p:spPr/>
        <p:txBody>
          <a:bodyPr/>
          <a:lstStyle/>
          <a:p>
            <a:fld id="{5BBE9D25-929B-9947-9AA4-0DCAB45A791F}" type="datetime1">
              <a:rPr lang="en-US" smtClean="0"/>
              <a:t>3/23/21</a:t>
            </a:fld>
            <a:endParaRPr lang="en-US"/>
          </a:p>
        </p:txBody>
      </p:sp>
      <p:sp>
        <p:nvSpPr>
          <p:cNvPr id="19" name="Footer Placeholder 18">
            <a:extLst>
              <a:ext uri="{FF2B5EF4-FFF2-40B4-BE49-F238E27FC236}">
                <a16:creationId xmlns:a16="http://schemas.microsoft.com/office/drawing/2014/main" id="{E293F574-8927-E94F-A65B-760923732932}"/>
              </a:ext>
            </a:extLst>
          </p:cNvPr>
          <p:cNvSpPr>
            <a:spLocks noGrp="1"/>
          </p:cNvSpPr>
          <p:nvPr>
            <p:ph type="ftr" sz="quarter" idx="11"/>
          </p:nvPr>
        </p:nvSpPr>
        <p:spPr/>
        <p:txBody>
          <a:bodyPr/>
          <a:lstStyle/>
          <a:p>
            <a:r>
              <a:rPr lang="en-US"/>
              <a:t>Footer</a:t>
            </a:r>
          </a:p>
        </p:txBody>
      </p:sp>
      <p:sp>
        <p:nvSpPr>
          <p:cNvPr id="20" name="Slide Number Placeholder 19">
            <a:extLst>
              <a:ext uri="{FF2B5EF4-FFF2-40B4-BE49-F238E27FC236}">
                <a16:creationId xmlns:a16="http://schemas.microsoft.com/office/drawing/2014/main" id="{407CAC9F-F410-B34B-902E-D003D8EDC478}"/>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 Placeholder 23">
            <a:extLst>
              <a:ext uri="{FF2B5EF4-FFF2-40B4-BE49-F238E27FC236}">
                <a16:creationId xmlns:a16="http://schemas.microsoft.com/office/drawing/2014/main" id="{E9593FA0-838F-A640-9558-312FCD13D9F2}"/>
              </a:ext>
            </a:extLst>
          </p:cNvPr>
          <p:cNvSpPr>
            <a:spLocks noGrp="1"/>
          </p:cNvSpPr>
          <p:nvPr>
            <p:ph type="body" sz="quarter" idx="13"/>
          </p:nvPr>
        </p:nvSpPr>
        <p:spPr>
          <a:xfrm>
            <a:off x="906091" y="1860550"/>
            <a:ext cx="11918950" cy="4987925"/>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CBB30-FD4F-3147-86D2-96C8850F7E4A}"/>
              </a:ext>
            </a:extLst>
          </p:cNvPr>
          <p:cNvSpPr>
            <a:spLocks noGrp="1"/>
          </p:cNvSpPr>
          <p:nvPr>
            <p:ph type="title"/>
          </p:nvPr>
        </p:nvSpPr>
        <p:spPr>
          <a:xfrm>
            <a:off x="952500" y="517525"/>
            <a:ext cx="4456113" cy="1814513"/>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0BA24A-ED85-184F-A0DB-64D02179AED0}"/>
              </a:ext>
            </a:extLst>
          </p:cNvPr>
          <p:cNvSpPr>
            <a:spLocks noGrp="1"/>
          </p:cNvSpPr>
          <p:nvPr>
            <p:ph idx="1"/>
          </p:nvPr>
        </p:nvSpPr>
        <p:spPr>
          <a:xfrm>
            <a:off x="5873750" y="1119188"/>
            <a:ext cx="6996113" cy="552291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99526-AB4D-ED46-9D28-09FCB843D4EE}"/>
              </a:ext>
            </a:extLst>
          </p:cNvPr>
          <p:cNvSpPr>
            <a:spLocks noGrp="1"/>
          </p:cNvSpPr>
          <p:nvPr>
            <p:ph type="body" sz="half" idx="2"/>
          </p:nvPr>
        </p:nvSpPr>
        <p:spPr>
          <a:xfrm>
            <a:off x="952500" y="2332038"/>
            <a:ext cx="4456113" cy="431958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127969-FEFF-074B-8BB0-35935B7D380B}"/>
              </a:ext>
            </a:extLst>
          </p:cNvPr>
          <p:cNvSpPr>
            <a:spLocks noGrp="1"/>
          </p:cNvSpPr>
          <p:nvPr>
            <p:ph type="dt" sz="half" idx="10"/>
          </p:nvPr>
        </p:nvSpPr>
        <p:spPr/>
        <p:txBody>
          <a:bodyPr/>
          <a:lstStyle/>
          <a:p>
            <a:fld id="{93B917F0-4915-6A4A-A282-DFA3BBB7DCBF}" type="datetimeFigureOut">
              <a:rPr lang="en-US" smtClean="0"/>
              <a:t>3/23/21</a:t>
            </a:fld>
            <a:endParaRPr lang="en-US"/>
          </a:p>
        </p:txBody>
      </p:sp>
      <p:sp>
        <p:nvSpPr>
          <p:cNvPr id="6" name="Footer Placeholder 5">
            <a:extLst>
              <a:ext uri="{FF2B5EF4-FFF2-40B4-BE49-F238E27FC236}">
                <a16:creationId xmlns:a16="http://schemas.microsoft.com/office/drawing/2014/main" id="{0639D49D-C942-F447-A540-2ED05C9B61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F3C99-49A0-8341-BFAB-C0FEBE624DBE}"/>
              </a:ext>
            </a:extLst>
          </p:cNvPr>
          <p:cNvSpPr>
            <a:spLocks noGrp="1"/>
          </p:cNvSpPr>
          <p:nvPr>
            <p:ph type="sldNum" sz="quarter" idx="12"/>
          </p:nvPr>
        </p:nvSpPr>
        <p:spPr/>
        <p:txBody>
          <a:bodyPr/>
          <a:lstStyle/>
          <a:p>
            <a:fld id="{D47D0F71-4876-494B-AE72-EBE1055D6439}" type="slidenum">
              <a:rPr lang="en-US" smtClean="0"/>
              <a:t>‹#›</a:t>
            </a:fld>
            <a:endParaRPr lang="en-US"/>
          </a:p>
        </p:txBody>
      </p:sp>
    </p:spTree>
    <p:extLst>
      <p:ext uri="{BB962C8B-B14F-4D97-AF65-F5344CB8AC3E}">
        <p14:creationId xmlns:p14="http://schemas.microsoft.com/office/powerpoint/2010/main" val="3677955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724CF-029E-1744-9BDC-675222E6B1D1}"/>
              </a:ext>
            </a:extLst>
          </p:cNvPr>
          <p:cNvSpPr>
            <a:spLocks noGrp="1"/>
          </p:cNvSpPr>
          <p:nvPr>
            <p:ph type="title"/>
          </p:nvPr>
        </p:nvSpPr>
        <p:spPr>
          <a:xfrm>
            <a:off x="952500" y="517525"/>
            <a:ext cx="4456113" cy="1814513"/>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275753-957D-2942-9D54-66164BFA6080}"/>
              </a:ext>
            </a:extLst>
          </p:cNvPr>
          <p:cNvSpPr>
            <a:spLocks noGrp="1"/>
          </p:cNvSpPr>
          <p:nvPr>
            <p:ph type="pic" idx="1"/>
          </p:nvPr>
        </p:nvSpPr>
        <p:spPr>
          <a:xfrm>
            <a:off x="5873750" y="1119188"/>
            <a:ext cx="6996113" cy="552291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93E8D6-EE48-9449-8CB4-7741DC7A1EC4}"/>
              </a:ext>
            </a:extLst>
          </p:cNvPr>
          <p:cNvSpPr>
            <a:spLocks noGrp="1"/>
          </p:cNvSpPr>
          <p:nvPr>
            <p:ph type="body" sz="half" idx="2"/>
          </p:nvPr>
        </p:nvSpPr>
        <p:spPr>
          <a:xfrm>
            <a:off x="952500" y="2332038"/>
            <a:ext cx="4456113" cy="431958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35C71B-58B3-114D-9555-D6E3902303D7}"/>
              </a:ext>
            </a:extLst>
          </p:cNvPr>
          <p:cNvSpPr>
            <a:spLocks noGrp="1"/>
          </p:cNvSpPr>
          <p:nvPr>
            <p:ph type="dt" sz="half" idx="10"/>
          </p:nvPr>
        </p:nvSpPr>
        <p:spPr/>
        <p:txBody>
          <a:bodyPr/>
          <a:lstStyle/>
          <a:p>
            <a:fld id="{93B917F0-4915-6A4A-A282-DFA3BBB7DCBF}" type="datetimeFigureOut">
              <a:rPr lang="en-US" smtClean="0"/>
              <a:t>3/23/21</a:t>
            </a:fld>
            <a:endParaRPr lang="en-US"/>
          </a:p>
        </p:txBody>
      </p:sp>
      <p:sp>
        <p:nvSpPr>
          <p:cNvPr id="6" name="Footer Placeholder 5">
            <a:extLst>
              <a:ext uri="{FF2B5EF4-FFF2-40B4-BE49-F238E27FC236}">
                <a16:creationId xmlns:a16="http://schemas.microsoft.com/office/drawing/2014/main" id="{F4736EF9-D074-7D4E-B3D2-4CBA809AF2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B21DB3-58D7-074B-B5A3-C70E1AB0EEF3}"/>
              </a:ext>
            </a:extLst>
          </p:cNvPr>
          <p:cNvSpPr>
            <a:spLocks noGrp="1"/>
          </p:cNvSpPr>
          <p:nvPr>
            <p:ph type="sldNum" sz="quarter" idx="12"/>
          </p:nvPr>
        </p:nvSpPr>
        <p:spPr/>
        <p:txBody>
          <a:bodyPr/>
          <a:lstStyle/>
          <a:p>
            <a:fld id="{D47D0F71-4876-494B-AE72-EBE1055D6439}" type="slidenum">
              <a:rPr lang="en-US" smtClean="0"/>
              <a:t>‹#›</a:t>
            </a:fld>
            <a:endParaRPr lang="en-US"/>
          </a:p>
        </p:txBody>
      </p:sp>
    </p:spTree>
    <p:extLst>
      <p:ext uri="{BB962C8B-B14F-4D97-AF65-F5344CB8AC3E}">
        <p14:creationId xmlns:p14="http://schemas.microsoft.com/office/powerpoint/2010/main" val="1441065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AB5B-47A5-924C-95E7-D55D7A32FFE8}"/>
              </a:ext>
            </a:extLst>
          </p:cNvPr>
          <p:cNvSpPr>
            <a:spLocks noGrp="1"/>
          </p:cNvSpPr>
          <p:nvPr>
            <p:ph type="title"/>
          </p:nvPr>
        </p:nvSpPr>
        <p:spPr>
          <a:xfrm>
            <a:off x="949325" y="414338"/>
            <a:ext cx="11918950" cy="1501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57C674-6D00-644C-A5C1-AA7D5B80D467}"/>
              </a:ext>
            </a:extLst>
          </p:cNvPr>
          <p:cNvSpPr>
            <a:spLocks noGrp="1"/>
          </p:cNvSpPr>
          <p:nvPr>
            <p:ph type="body" orient="vert" idx="1"/>
          </p:nvPr>
        </p:nvSpPr>
        <p:spPr>
          <a:xfrm>
            <a:off x="949325" y="2068513"/>
            <a:ext cx="11918950" cy="49323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BE65B-A3BB-E343-9C05-3172A3A123B6}"/>
              </a:ext>
            </a:extLst>
          </p:cNvPr>
          <p:cNvSpPr>
            <a:spLocks noGrp="1"/>
          </p:cNvSpPr>
          <p:nvPr>
            <p:ph type="dt" sz="half" idx="10"/>
          </p:nvPr>
        </p:nvSpPr>
        <p:spPr/>
        <p:txBody>
          <a:bodyPr/>
          <a:lstStyle/>
          <a:p>
            <a:fld id="{93B917F0-4915-6A4A-A282-DFA3BBB7DCBF}" type="datetimeFigureOut">
              <a:rPr lang="en-US" smtClean="0"/>
              <a:t>3/23/21</a:t>
            </a:fld>
            <a:endParaRPr lang="en-US"/>
          </a:p>
        </p:txBody>
      </p:sp>
      <p:sp>
        <p:nvSpPr>
          <p:cNvPr id="5" name="Footer Placeholder 4">
            <a:extLst>
              <a:ext uri="{FF2B5EF4-FFF2-40B4-BE49-F238E27FC236}">
                <a16:creationId xmlns:a16="http://schemas.microsoft.com/office/drawing/2014/main" id="{FDB32E49-EACD-5E43-AA39-0E07D6D53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76CAB-2067-B149-A522-5FE9917B8C1A}"/>
              </a:ext>
            </a:extLst>
          </p:cNvPr>
          <p:cNvSpPr>
            <a:spLocks noGrp="1"/>
          </p:cNvSpPr>
          <p:nvPr>
            <p:ph type="sldNum" sz="quarter" idx="12"/>
          </p:nvPr>
        </p:nvSpPr>
        <p:spPr/>
        <p:txBody>
          <a:bodyPr/>
          <a:lstStyle/>
          <a:p>
            <a:fld id="{D47D0F71-4876-494B-AE72-EBE1055D6439}" type="slidenum">
              <a:rPr lang="en-US" smtClean="0"/>
              <a:t>‹#›</a:t>
            </a:fld>
            <a:endParaRPr lang="en-US"/>
          </a:p>
        </p:txBody>
      </p:sp>
    </p:spTree>
    <p:extLst>
      <p:ext uri="{BB962C8B-B14F-4D97-AF65-F5344CB8AC3E}">
        <p14:creationId xmlns:p14="http://schemas.microsoft.com/office/powerpoint/2010/main" val="2858956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B8E889-83C4-C842-9FD2-13547968255C}"/>
              </a:ext>
            </a:extLst>
          </p:cNvPr>
          <p:cNvSpPr>
            <a:spLocks noGrp="1"/>
          </p:cNvSpPr>
          <p:nvPr>
            <p:ph type="title" orient="vert"/>
          </p:nvPr>
        </p:nvSpPr>
        <p:spPr>
          <a:xfrm>
            <a:off x="9888538" y="414338"/>
            <a:ext cx="2979737" cy="658653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1C5041-5D34-F04A-9A25-40AE3FB06533}"/>
              </a:ext>
            </a:extLst>
          </p:cNvPr>
          <p:cNvSpPr>
            <a:spLocks noGrp="1"/>
          </p:cNvSpPr>
          <p:nvPr>
            <p:ph type="body" orient="vert" idx="1"/>
          </p:nvPr>
        </p:nvSpPr>
        <p:spPr>
          <a:xfrm>
            <a:off x="949325" y="414338"/>
            <a:ext cx="8786813" cy="658653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DCA30-D521-2844-A002-BE84D6D61A3B}"/>
              </a:ext>
            </a:extLst>
          </p:cNvPr>
          <p:cNvSpPr>
            <a:spLocks noGrp="1"/>
          </p:cNvSpPr>
          <p:nvPr>
            <p:ph type="dt" sz="half" idx="10"/>
          </p:nvPr>
        </p:nvSpPr>
        <p:spPr/>
        <p:txBody>
          <a:bodyPr/>
          <a:lstStyle/>
          <a:p>
            <a:fld id="{93B917F0-4915-6A4A-A282-DFA3BBB7DCBF}" type="datetimeFigureOut">
              <a:rPr lang="en-US" smtClean="0"/>
              <a:t>3/23/21</a:t>
            </a:fld>
            <a:endParaRPr lang="en-US"/>
          </a:p>
        </p:txBody>
      </p:sp>
      <p:sp>
        <p:nvSpPr>
          <p:cNvPr id="5" name="Footer Placeholder 4">
            <a:extLst>
              <a:ext uri="{FF2B5EF4-FFF2-40B4-BE49-F238E27FC236}">
                <a16:creationId xmlns:a16="http://schemas.microsoft.com/office/drawing/2014/main" id="{433BDD1A-8F75-0F4D-AF89-27EEA1EA3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6DA16-AC08-4547-8240-D1D571C0261D}"/>
              </a:ext>
            </a:extLst>
          </p:cNvPr>
          <p:cNvSpPr>
            <a:spLocks noGrp="1"/>
          </p:cNvSpPr>
          <p:nvPr>
            <p:ph type="sldNum" sz="quarter" idx="12"/>
          </p:nvPr>
        </p:nvSpPr>
        <p:spPr/>
        <p:txBody>
          <a:bodyPr/>
          <a:lstStyle/>
          <a:p>
            <a:fld id="{D47D0F71-4876-494B-AE72-EBE1055D6439}" type="slidenum">
              <a:rPr lang="en-US" smtClean="0"/>
              <a:t>‹#›</a:t>
            </a:fld>
            <a:endParaRPr lang="en-US"/>
          </a:p>
        </p:txBody>
      </p:sp>
    </p:spTree>
    <p:extLst>
      <p:ext uri="{BB962C8B-B14F-4D97-AF65-F5344CB8AC3E}">
        <p14:creationId xmlns:p14="http://schemas.microsoft.com/office/powerpoint/2010/main" val="3575345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BFCF0-07B7-7646-B2B7-F88316A454E3}"/>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5747D21C-A9BC-3E42-91AC-7A66125DA5A0}"/>
              </a:ext>
            </a:extLst>
          </p:cNvPr>
          <p:cNvSpPr>
            <a:spLocks noGrp="1"/>
          </p:cNvSpPr>
          <p:nvPr>
            <p:ph type="ftr" sz="quarter" idx="10"/>
          </p:nvPr>
        </p:nvSpPr>
        <p:spPr/>
        <p:txBody>
          <a:bodyPr/>
          <a:lstStyle/>
          <a:p>
            <a:r>
              <a:rPr lang="en-US"/>
              <a:t>Footer</a:t>
            </a:r>
          </a:p>
        </p:txBody>
      </p:sp>
      <p:sp>
        <p:nvSpPr>
          <p:cNvPr id="4" name="Slide Number Placeholder 3">
            <a:extLst>
              <a:ext uri="{FF2B5EF4-FFF2-40B4-BE49-F238E27FC236}">
                <a16:creationId xmlns:a16="http://schemas.microsoft.com/office/drawing/2014/main" id="{76F1315D-7662-634D-89FC-916C30B02252}"/>
              </a:ext>
            </a:extLst>
          </p:cNvPr>
          <p:cNvSpPr>
            <a:spLocks noGrp="1"/>
          </p:cNvSpPr>
          <p:nvPr>
            <p:ph type="sldNum" sz="quarter" idx="11"/>
          </p:nvPr>
        </p:nvSpPr>
        <p:spPr/>
        <p:txBody>
          <a:bodyPr/>
          <a:lstStyle/>
          <a:p>
            <a:fld id="{B6F15528-21DE-4FAA-801E-634DDDAF4B2B}" type="slidenum">
              <a:rPr lang="en-US" smtClean="0"/>
              <a:pPr/>
              <a:t>‹#›</a:t>
            </a:fld>
            <a:endParaRPr lang="en-US"/>
          </a:p>
        </p:txBody>
      </p:sp>
      <p:sp>
        <p:nvSpPr>
          <p:cNvPr id="5" name="Date Placeholder 4">
            <a:extLst>
              <a:ext uri="{FF2B5EF4-FFF2-40B4-BE49-F238E27FC236}">
                <a16:creationId xmlns:a16="http://schemas.microsoft.com/office/drawing/2014/main" id="{137D9851-91B2-0546-B421-632FB16F7399}"/>
              </a:ext>
            </a:extLst>
          </p:cNvPr>
          <p:cNvSpPr>
            <a:spLocks noGrp="1"/>
          </p:cNvSpPr>
          <p:nvPr>
            <p:ph type="dt" sz="half" idx="12"/>
          </p:nvPr>
        </p:nvSpPr>
        <p:spPr/>
        <p:txBody>
          <a:bodyPr/>
          <a:lstStyle/>
          <a:p>
            <a:fld id="{B48DDA94-0BCE-3945-9FFA-E08A709F4F1D}" type="datetime1">
              <a:rPr lang="en-US" smtClean="0"/>
              <a:t>3/23/21</a:t>
            </a:fld>
            <a:endParaRPr lang="en-US"/>
          </a:p>
        </p:txBody>
      </p:sp>
      <p:sp>
        <p:nvSpPr>
          <p:cNvPr id="7" name="Content Placeholder 6">
            <a:extLst>
              <a:ext uri="{FF2B5EF4-FFF2-40B4-BE49-F238E27FC236}">
                <a16:creationId xmlns:a16="http://schemas.microsoft.com/office/drawing/2014/main" id="{A23D3B62-C430-E646-AA81-17236453CCAD}"/>
              </a:ext>
            </a:extLst>
          </p:cNvPr>
          <p:cNvSpPr>
            <a:spLocks noGrp="1"/>
          </p:cNvSpPr>
          <p:nvPr>
            <p:ph sz="quarter" idx="13"/>
          </p:nvPr>
        </p:nvSpPr>
        <p:spPr>
          <a:xfrm>
            <a:off x="906463" y="1854146"/>
            <a:ext cx="12220575" cy="5032375"/>
          </a:xfrm>
          <a:prstGeom prst="rect">
            <a:avLst/>
          </a:prstGeom>
        </p:spPr>
        <p:txBody>
          <a:bodyPr/>
          <a:lstStyle/>
          <a:p>
            <a:pPr lvl="0"/>
            <a:r>
              <a:rPr lang="en-US" dirty="0"/>
              <a:t>Click to edit Master text styles</a:t>
            </a:r>
          </a:p>
          <a:p>
            <a:pPr lvl="1"/>
            <a:r>
              <a:rPr lang="en-US" dirty="0"/>
              <a:t>Second level</a:t>
            </a:r>
          </a:p>
        </p:txBody>
      </p:sp>
      <p:sp>
        <p:nvSpPr>
          <p:cNvPr id="8" name="Picture Placeholder 7">
            <a:extLst>
              <a:ext uri="{FF2B5EF4-FFF2-40B4-BE49-F238E27FC236}">
                <a16:creationId xmlns:a16="http://schemas.microsoft.com/office/drawing/2014/main" id="{56E2A288-8AAD-9E41-A5AF-0DE1FC574F4D}"/>
              </a:ext>
            </a:extLst>
          </p:cNvPr>
          <p:cNvSpPr>
            <a:spLocks noGrp="1"/>
          </p:cNvSpPr>
          <p:nvPr>
            <p:ph type="pic" sz="quarter" idx="14"/>
          </p:nvPr>
        </p:nvSpPr>
        <p:spPr>
          <a:xfrm>
            <a:off x="8616950" y="2339975"/>
            <a:ext cx="1223963" cy="1635125"/>
          </a:xfrm>
          <a:prstGeom prst="rect">
            <a:avLst/>
          </a:prstGeom>
        </p:spPr>
        <p:txBody>
          <a:bodyPr/>
          <a:lstStyle/>
          <a:p>
            <a:pPr marL="0" algn="l" rtl="0"/>
            <a:endParaRPr lang="en-US"/>
          </a:p>
        </p:txBody>
      </p:sp>
    </p:spTree>
    <p:extLst>
      <p:ext uri="{BB962C8B-B14F-4D97-AF65-F5344CB8AC3E}">
        <p14:creationId xmlns:p14="http://schemas.microsoft.com/office/powerpoint/2010/main" val="1089165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F9E4-9052-4045-A843-14ACC0D3F45F}"/>
              </a:ext>
            </a:extLst>
          </p:cNvPr>
          <p:cNvSpPr>
            <a:spLocks noGrp="1"/>
          </p:cNvSpPr>
          <p:nvPr>
            <p:ph type="ctrTitle"/>
          </p:nvPr>
        </p:nvSpPr>
        <p:spPr>
          <a:xfrm>
            <a:off x="1727200" y="1271588"/>
            <a:ext cx="10363200" cy="2706687"/>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7E52706-5E92-A243-9190-25FEC7292E55}"/>
              </a:ext>
            </a:extLst>
          </p:cNvPr>
          <p:cNvSpPr>
            <a:spLocks noGrp="1"/>
          </p:cNvSpPr>
          <p:nvPr>
            <p:ph type="subTitle" idx="1"/>
          </p:nvPr>
        </p:nvSpPr>
        <p:spPr>
          <a:xfrm>
            <a:off x="1727200" y="4083050"/>
            <a:ext cx="10363200" cy="1876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742535-121B-B245-9BDA-865AA5F201CD}"/>
              </a:ext>
            </a:extLst>
          </p:cNvPr>
          <p:cNvSpPr>
            <a:spLocks noGrp="1"/>
          </p:cNvSpPr>
          <p:nvPr>
            <p:ph type="dt" sz="half" idx="10"/>
          </p:nvPr>
        </p:nvSpPr>
        <p:spPr/>
        <p:txBody>
          <a:bodyPr/>
          <a:lstStyle/>
          <a:p>
            <a:fld id="{93B917F0-4915-6A4A-A282-DFA3BBB7DCBF}" type="datetimeFigureOut">
              <a:rPr lang="en-US" smtClean="0"/>
              <a:t>3/23/21</a:t>
            </a:fld>
            <a:endParaRPr lang="en-US"/>
          </a:p>
        </p:txBody>
      </p:sp>
      <p:sp>
        <p:nvSpPr>
          <p:cNvPr id="5" name="Footer Placeholder 4">
            <a:extLst>
              <a:ext uri="{FF2B5EF4-FFF2-40B4-BE49-F238E27FC236}">
                <a16:creationId xmlns:a16="http://schemas.microsoft.com/office/drawing/2014/main" id="{CA25703D-E830-3847-A7CB-13D553C4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289A4-F939-B34F-89B8-248363E3FF7B}"/>
              </a:ext>
            </a:extLst>
          </p:cNvPr>
          <p:cNvSpPr>
            <a:spLocks noGrp="1"/>
          </p:cNvSpPr>
          <p:nvPr>
            <p:ph type="sldNum" sz="quarter" idx="12"/>
          </p:nvPr>
        </p:nvSpPr>
        <p:spPr/>
        <p:txBody>
          <a:bodyPr/>
          <a:lstStyle/>
          <a:p>
            <a:fld id="{D47D0F71-4876-494B-AE72-EBE1055D6439}" type="slidenum">
              <a:rPr lang="en-US" smtClean="0"/>
              <a:t>‹#›</a:t>
            </a:fld>
            <a:endParaRPr lang="en-US"/>
          </a:p>
        </p:txBody>
      </p:sp>
    </p:spTree>
    <p:extLst>
      <p:ext uri="{BB962C8B-B14F-4D97-AF65-F5344CB8AC3E}">
        <p14:creationId xmlns:p14="http://schemas.microsoft.com/office/powerpoint/2010/main" val="4066923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03505-7316-AF41-B06D-F4F738942971}"/>
              </a:ext>
            </a:extLst>
          </p:cNvPr>
          <p:cNvSpPr>
            <a:spLocks noGrp="1"/>
          </p:cNvSpPr>
          <p:nvPr>
            <p:ph type="title"/>
          </p:nvPr>
        </p:nvSpPr>
        <p:spPr>
          <a:xfrm>
            <a:off x="949325" y="414338"/>
            <a:ext cx="11918950" cy="1501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38792F-DEFF-9C49-9DFF-860A023CFBA8}"/>
              </a:ext>
            </a:extLst>
          </p:cNvPr>
          <p:cNvSpPr>
            <a:spLocks noGrp="1"/>
          </p:cNvSpPr>
          <p:nvPr>
            <p:ph idx="1"/>
          </p:nvPr>
        </p:nvSpPr>
        <p:spPr>
          <a:xfrm>
            <a:off x="949325" y="2068513"/>
            <a:ext cx="11918950" cy="49323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CE7A8-7E47-3145-AA7B-4D4D372B576E}"/>
              </a:ext>
            </a:extLst>
          </p:cNvPr>
          <p:cNvSpPr>
            <a:spLocks noGrp="1"/>
          </p:cNvSpPr>
          <p:nvPr>
            <p:ph type="dt" sz="half" idx="10"/>
          </p:nvPr>
        </p:nvSpPr>
        <p:spPr/>
        <p:txBody>
          <a:bodyPr/>
          <a:lstStyle/>
          <a:p>
            <a:fld id="{93B917F0-4915-6A4A-A282-DFA3BBB7DCBF}" type="datetimeFigureOut">
              <a:rPr lang="en-US" smtClean="0"/>
              <a:t>3/23/21</a:t>
            </a:fld>
            <a:endParaRPr lang="en-US"/>
          </a:p>
        </p:txBody>
      </p:sp>
      <p:sp>
        <p:nvSpPr>
          <p:cNvPr id="5" name="Footer Placeholder 4">
            <a:extLst>
              <a:ext uri="{FF2B5EF4-FFF2-40B4-BE49-F238E27FC236}">
                <a16:creationId xmlns:a16="http://schemas.microsoft.com/office/drawing/2014/main" id="{51925734-E620-9446-A277-8E7D2B848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43D63-0755-9C4C-834D-EDCC87760A16}"/>
              </a:ext>
            </a:extLst>
          </p:cNvPr>
          <p:cNvSpPr>
            <a:spLocks noGrp="1"/>
          </p:cNvSpPr>
          <p:nvPr>
            <p:ph type="sldNum" sz="quarter" idx="12"/>
          </p:nvPr>
        </p:nvSpPr>
        <p:spPr/>
        <p:txBody>
          <a:bodyPr/>
          <a:lstStyle/>
          <a:p>
            <a:fld id="{D47D0F71-4876-494B-AE72-EBE1055D6439}" type="slidenum">
              <a:rPr lang="en-US" smtClean="0"/>
              <a:t>‹#›</a:t>
            </a:fld>
            <a:endParaRPr lang="en-US"/>
          </a:p>
        </p:txBody>
      </p:sp>
    </p:spTree>
    <p:extLst>
      <p:ext uri="{BB962C8B-B14F-4D97-AF65-F5344CB8AC3E}">
        <p14:creationId xmlns:p14="http://schemas.microsoft.com/office/powerpoint/2010/main" val="204671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E44F7-7DA8-704E-9612-875329DA7FB0}"/>
              </a:ext>
            </a:extLst>
          </p:cNvPr>
          <p:cNvSpPr>
            <a:spLocks noGrp="1"/>
          </p:cNvSpPr>
          <p:nvPr>
            <p:ph type="title"/>
          </p:nvPr>
        </p:nvSpPr>
        <p:spPr>
          <a:xfrm>
            <a:off x="942975" y="1938338"/>
            <a:ext cx="11917363" cy="32321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B12E0B-5CFC-5848-93E7-365237895361}"/>
              </a:ext>
            </a:extLst>
          </p:cNvPr>
          <p:cNvSpPr>
            <a:spLocks noGrp="1"/>
          </p:cNvSpPr>
          <p:nvPr>
            <p:ph type="body" idx="1"/>
          </p:nvPr>
        </p:nvSpPr>
        <p:spPr>
          <a:xfrm>
            <a:off x="942975" y="5200650"/>
            <a:ext cx="11917363" cy="1700213"/>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5AC6B4-5F25-A745-B9BE-684019616F72}"/>
              </a:ext>
            </a:extLst>
          </p:cNvPr>
          <p:cNvSpPr>
            <a:spLocks noGrp="1"/>
          </p:cNvSpPr>
          <p:nvPr>
            <p:ph type="dt" sz="half" idx="10"/>
          </p:nvPr>
        </p:nvSpPr>
        <p:spPr/>
        <p:txBody>
          <a:bodyPr/>
          <a:lstStyle/>
          <a:p>
            <a:fld id="{93B917F0-4915-6A4A-A282-DFA3BBB7DCBF}" type="datetimeFigureOut">
              <a:rPr lang="en-US" smtClean="0"/>
              <a:t>3/23/21</a:t>
            </a:fld>
            <a:endParaRPr lang="en-US"/>
          </a:p>
        </p:txBody>
      </p:sp>
      <p:sp>
        <p:nvSpPr>
          <p:cNvPr id="5" name="Footer Placeholder 4">
            <a:extLst>
              <a:ext uri="{FF2B5EF4-FFF2-40B4-BE49-F238E27FC236}">
                <a16:creationId xmlns:a16="http://schemas.microsoft.com/office/drawing/2014/main" id="{C6472BD3-10A2-134F-B0D4-9F73E4538C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EB610-D8DF-364B-B7B6-B4F437017FD4}"/>
              </a:ext>
            </a:extLst>
          </p:cNvPr>
          <p:cNvSpPr>
            <a:spLocks noGrp="1"/>
          </p:cNvSpPr>
          <p:nvPr>
            <p:ph type="sldNum" sz="quarter" idx="12"/>
          </p:nvPr>
        </p:nvSpPr>
        <p:spPr/>
        <p:txBody>
          <a:bodyPr/>
          <a:lstStyle/>
          <a:p>
            <a:fld id="{D47D0F71-4876-494B-AE72-EBE1055D6439}" type="slidenum">
              <a:rPr lang="en-US" smtClean="0"/>
              <a:t>‹#›</a:t>
            </a:fld>
            <a:endParaRPr lang="en-US"/>
          </a:p>
        </p:txBody>
      </p:sp>
    </p:spTree>
    <p:extLst>
      <p:ext uri="{BB962C8B-B14F-4D97-AF65-F5344CB8AC3E}">
        <p14:creationId xmlns:p14="http://schemas.microsoft.com/office/powerpoint/2010/main" val="382282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12CB-7AEB-C346-83DA-E160288F6464}"/>
              </a:ext>
            </a:extLst>
          </p:cNvPr>
          <p:cNvSpPr>
            <a:spLocks noGrp="1"/>
          </p:cNvSpPr>
          <p:nvPr>
            <p:ph type="title"/>
          </p:nvPr>
        </p:nvSpPr>
        <p:spPr>
          <a:xfrm>
            <a:off x="949325" y="414338"/>
            <a:ext cx="11918950" cy="1501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0A875E3-E1E8-064B-9694-B9A193F88C53}"/>
              </a:ext>
            </a:extLst>
          </p:cNvPr>
          <p:cNvSpPr>
            <a:spLocks noGrp="1"/>
          </p:cNvSpPr>
          <p:nvPr>
            <p:ph sz="half" idx="1"/>
          </p:nvPr>
        </p:nvSpPr>
        <p:spPr>
          <a:xfrm>
            <a:off x="949325" y="2068513"/>
            <a:ext cx="5883275" cy="49323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C1CA55-4782-534A-82F3-2AF4B81197C5}"/>
              </a:ext>
            </a:extLst>
          </p:cNvPr>
          <p:cNvSpPr>
            <a:spLocks noGrp="1"/>
          </p:cNvSpPr>
          <p:nvPr>
            <p:ph sz="half" idx="2"/>
          </p:nvPr>
        </p:nvSpPr>
        <p:spPr>
          <a:xfrm>
            <a:off x="6985000" y="2068513"/>
            <a:ext cx="5883275" cy="49323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BCA82A-E382-424C-9176-1736F9DD2E6C}"/>
              </a:ext>
            </a:extLst>
          </p:cNvPr>
          <p:cNvSpPr>
            <a:spLocks noGrp="1"/>
          </p:cNvSpPr>
          <p:nvPr>
            <p:ph type="dt" sz="half" idx="10"/>
          </p:nvPr>
        </p:nvSpPr>
        <p:spPr/>
        <p:txBody>
          <a:bodyPr/>
          <a:lstStyle/>
          <a:p>
            <a:fld id="{93B917F0-4915-6A4A-A282-DFA3BBB7DCBF}" type="datetimeFigureOut">
              <a:rPr lang="en-US" smtClean="0"/>
              <a:t>3/23/21</a:t>
            </a:fld>
            <a:endParaRPr lang="en-US"/>
          </a:p>
        </p:txBody>
      </p:sp>
      <p:sp>
        <p:nvSpPr>
          <p:cNvPr id="6" name="Footer Placeholder 5">
            <a:extLst>
              <a:ext uri="{FF2B5EF4-FFF2-40B4-BE49-F238E27FC236}">
                <a16:creationId xmlns:a16="http://schemas.microsoft.com/office/drawing/2014/main" id="{08D22DF7-4F0A-7C4C-9DE3-02C4EDABF3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0DABB8-0C8C-334E-921C-4E016E307DAB}"/>
              </a:ext>
            </a:extLst>
          </p:cNvPr>
          <p:cNvSpPr>
            <a:spLocks noGrp="1"/>
          </p:cNvSpPr>
          <p:nvPr>
            <p:ph type="sldNum" sz="quarter" idx="12"/>
          </p:nvPr>
        </p:nvSpPr>
        <p:spPr/>
        <p:txBody>
          <a:bodyPr/>
          <a:lstStyle/>
          <a:p>
            <a:fld id="{D47D0F71-4876-494B-AE72-EBE1055D6439}" type="slidenum">
              <a:rPr lang="en-US" smtClean="0"/>
              <a:t>‹#›</a:t>
            </a:fld>
            <a:endParaRPr lang="en-US"/>
          </a:p>
        </p:txBody>
      </p:sp>
    </p:spTree>
    <p:extLst>
      <p:ext uri="{BB962C8B-B14F-4D97-AF65-F5344CB8AC3E}">
        <p14:creationId xmlns:p14="http://schemas.microsoft.com/office/powerpoint/2010/main" val="139179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FCDB0-FF49-1F4C-8663-1757CB096D26}"/>
              </a:ext>
            </a:extLst>
          </p:cNvPr>
          <p:cNvSpPr>
            <a:spLocks noGrp="1"/>
          </p:cNvSpPr>
          <p:nvPr>
            <p:ph type="title"/>
          </p:nvPr>
        </p:nvSpPr>
        <p:spPr>
          <a:xfrm>
            <a:off x="952500" y="414338"/>
            <a:ext cx="11917363" cy="1501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DB5F2A1-2DCD-7F43-8B1E-4569FE45B186}"/>
              </a:ext>
            </a:extLst>
          </p:cNvPr>
          <p:cNvSpPr>
            <a:spLocks noGrp="1"/>
          </p:cNvSpPr>
          <p:nvPr>
            <p:ph type="body" idx="1"/>
          </p:nvPr>
        </p:nvSpPr>
        <p:spPr>
          <a:xfrm>
            <a:off x="952500" y="1905000"/>
            <a:ext cx="5845175" cy="9334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F48D8D-96E7-E541-A6F2-D420C5265A4D}"/>
              </a:ext>
            </a:extLst>
          </p:cNvPr>
          <p:cNvSpPr>
            <a:spLocks noGrp="1"/>
          </p:cNvSpPr>
          <p:nvPr>
            <p:ph sz="half" idx="2"/>
          </p:nvPr>
        </p:nvSpPr>
        <p:spPr>
          <a:xfrm>
            <a:off x="952500" y="2838450"/>
            <a:ext cx="5845175" cy="41767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7DA7C2-FC7A-4145-9667-8AA633E2DCFD}"/>
              </a:ext>
            </a:extLst>
          </p:cNvPr>
          <p:cNvSpPr>
            <a:spLocks noGrp="1"/>
          </p:cNvSpPr>
          <p:nvPr>
            <p:ph type="body" sz="quarter" idx="3"/>
          </p:nvPr>
        </p:nvSpPr>
        <p:spPr>
          <a:xfrm>
            <a:off x="6994525" y="1905000"/>
            <a:ext cx="5875338" cy="9334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5B0A57-62FC-E145-9AF0-E6025F17C53E}"/>
              </a:ext>
            </a:extLst>
          </p:cNvPr>
          <p:cNvSpPr>
            <a:spLocks noGrp="1"/>
          </p:cNvSpPr>
          <p:nvPr>
            <p:ph sz="quarter" idx="4"/>
          </p:nvPr>
        </p:nvSpPr>
        <p:spPr>
          <a:xfrm>
            <a:off x="6994525" y="2838450"/>
            <a:ext cx="5875338" cy="41767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D8FDB8-D51B-694D-BFC4-25F7ACCFBD41}"/>
              </a:ext>
            </a:extLst>
          </p:cNvPr>
          <p:cNvSpPr>
            <a:spLocks noGrp="1"/>
          </p:cNvSpPr>
          <p:nvPr>
            <p:ph type="dt" sz="half" idx="10"/>
          </p:nvPr>
        </p:nvSpPr>
        <p:spPr/>
        <p:txBody>
          <a:bodyPr/>
          <a:lstStyle/>
          <a:p>
            <a:fld id="{93B917F0-4915-6A4A-A282-DFA3BBB7DCBF}" type="datetimeFigureOut">
              <a:rPr lang="en-US" smtClean="0"/>
              <a:t>3/23/21</a:t>
            </a:fld>
            <a:endParaRPr lang="en-US"/>
          </a:p>
        </p:txBody>
      </p:sp>
      <p:sp>
        <p:nvSpPr>
          <p:cNvPr id="8" name="Footer Placeholder 7">
            <a:extLst>
              <a:ext uri="{FF2B5EF4-FFF2-40B4-BE49-F238E27FC236}">
                <a16:creationId xmlns:a16="http://schemas.microsoft.com/office/drawing/2014/main" id="{DF963F74-FB5D-5747-9C5C-EB6A388471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9E87DD-D8E6-1743-B722-D95021F85550}"/>
              </a:ext>
            </a:extLst>
          </p:cNvPr>
          <p:cNvSpPr>
            <a:spLocks noGrp="1"/>
          </p:cNvSpPr>
          <p:nvPr>
            <p:ph type="sldNum" sz="quarter" idx="12"/>
          </p:nvPr>
        </p:nvSpPr>
        <p:spPr/>
        <p:txBody>
          <a:bodyPr/>
          <a:lstStyle/>
          <a:p>
            <a:fld id="{D47D0F71-4876-494B-AE72-EBE1055D6439}" type="slidenum">
              <a:rPr lang="en-US" smtClean="0"/>
              <a:t>‹#›</a:t>
            </a:fld>
            <a:endParaRPr lang="en-US"/>
          </a:p>
        </p:txBody>
      </p:sp>
    </p:spTree>
    <p:extLst>
      <p:ext uri="{BB962C8B-B14F-4D97-AF65-F5344CB8AC3E}">
        <p14:creationId xmlns:p14="http://schemas.microsoft.com/office/powerpoint/2010/main" val="964864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15A26-961E-C04D-B149-9923F2DB9380}"/>
              </a:ext>
            </a:extLst>
          </p:cNvPr>
          <p:cNvSpPr>
            <a:spLocks noGrp="1"/>
          </p:cNvSpPr>
          <p:nvPr>
            <p:ph type="title"/>
          </p:nvPr>
        </p:nvSpPr>
        <p:spPr>
          <a:xfrm>
            <a:off x="949325" y="414338"/>
            <a:ext cx="11918950" cy="1501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E7FBFED-6273-CD4A-857A-8FD951AE4FB5}"/>
              </a:ext>
            </a:extLst>
          </p:cNvPr>
          <p:cNvSpPr>
            <a:spLocks noGrp="1"/>
          </p:cNvSpPr>
          <p:nvPr>
            <p:ph type="dt" sz="half" idx="10"/>
          </p:nvPr>
        </p:nvSpPr>
        <p:spPr/>
        <p:txBody>
          <a:bodyPr/>
          <a:lstStyle/>
          <a:p>
            <a:fld id="{93B917F0-4915-6A4A-A282-DFA3BBB7DCBF}" type="datetimeFigureOut">
              <a:rPr lang="en-US" smtClean="0"/>
              <a:t>3/23/21</a:t>
            </a:fld>
            <a:endParaRPr lang="en-US"/>
          </a:p>
        </p:txBody>
      </p:sp>
      <p:sp>
        <p:nvSpPr>
          <p:cNvPr id="4" name="Footer Placeholder 3">
            <a:extLst>
              <a:ext uri="{FF2B5EF4-FFF2-40B4-BE49-F238E27FC236}">
                <a16:creationId xmlns:a16="http://schemas.microsoft.com/office/drawing/2014/main" id="{AA293D52-EF71-9E4E-A4B8-FF272A3B6D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CE275B-26CB-124D-9475-A1A1151E611F}"/>
              </a:ext>
            </a:extLst>
          </p:cNvPr>
          <p:cNvSpPr>
            <a:spLocks noGrp="1"/>
          </p:cNvSpPr>
          <p:nvPr>
            <p:ph type="sldNum" sz="quarter" idx="12"/>
          </p:nvPr>
        </p:nvSpPr>
        <p:spPr/>
        <p:txBody>
          <a:bodyPr/>
          <a:lstStyle/>
          <a:p>
            <a:fld id="{D47D0F71-4876-494B-AE72-EBE1055D6439}" type="slidenum">
              <a:rPr lang="en-US" smtClean="0"/>
              <a:t>‹#›</a:t>
            </a:fld>
            <a:endParaRPr lang="en-US"/>
          </a:p>
        </p:txBody>
      </p:sp>
    </p:spTree>
    <p:extLst>
      <p:ext uri="{BB962C8B-B14F-4D97-AF65-F5344CB8AC3E}">
        <p14:creationId xmlns:p14="http://schemas.microsoft.com/office/powerpoint/2010/main" val="1329748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FEC0C3-C7E0-F546-9489-12D50CC4366A}"/>
              </a:ext>
            </a:extLst>
          </p:cNvPr>
          <p:cNvSpPr>
            <a:spLocks noGrp="1"/>
          </p:cNvSpPr>
          <p:nvPr>
            <p:ph type="dt" sz="half" idx="10"/>
          </p:nvPr>
        </p:nvSpPr>
        <p:spPr/>
        <p:txBody>
          <a:bodyPr/>
          <a:lstStyle/>
          <a:p>
            <a:fld id="{93B917F0-4915-6A4A-A282-DFA3BBB7DCBF}" type="datetimeFigureOut">
              <a:rPr lang="en-US" smtClean="0"/>
              <a:t>3/23/21</a:t>
            </a:fld>
            <a:endParaRPr lang="en-US"/>
          </a:p>
        </p:txBody>
      </p:sp>
      <p:sp>
        <p:nvSpPr>
          <p:cNvPr id="3" name="Footer Placeholder 2">
            <a:extLst>
              <a:ext uri="{FF2B5EF4-FFF2-40B4-BE49-F238E27FC236}">
                <a16:creationId xmlns:a16="http://schemas.microsoft.com/office/drawing/2014/main" id="{64ABCC92-6E80-5A49-B5A1-28E03820A6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846497-6491-2146-9918-D6CBEA00F0A8}"/>
              </a:ext>
            </a:extLst>
          </p:cNvPr>
          <p:cNvSpPr>
            <a:spLocks noGrp="1"/>
          </p:cNvSpPr>
          <p:nvPr>
            <p:ph type="sldNum" sz="quarter" idx="12"/>
          </p:nvPr>
        </p:nvSpPr>
        <p:spPr/>
        <p:txBody>
          <a:bodyPr/>
          <a:lstStyle/>
          <a:p>
            <a:fld id="{D47D0F71-4876-494B-AE72-EBE1055D6439}" type="slidenum">
              <a:rPr lang="en-US" smtClean="0"/>
              <a:t>‹#›</a:t>
            </a:fld>
            <a:endParaRPr lang="en-US"/>
          </a:p>
        </p:txBody>
      </p:sp>
    </p:spTree>
    <p:extLst>
      <p:ext uri="{BB962C8B-B14F-4D97-AF65-F5344CB8AC3E}">
        <p14:creationId xmlns:p14="http://schemas.microsoft.com/office/powerpoint/2010/main" val="8563166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image" Target="../media/image4.sv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3.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4697984" y="7228332"/>
            <a:ext cx="4421632" cy="184666"/>
          </a:xfrm>
          <a:prstGeom prst="rect">
            <a:avLst/>
          </a:prstGeom>
        </p:spPr>
        <p:txBody>
          <a:bodyPr wrap="square" lIns="0" tIns="0" rIns="0" bIns="0">
            <a:spAutoFit/>
          </a:bodyP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Footer</a:t>
            </a:r>
          </a:p>
        </p:txBody>
      </p:sp>
      <p:sp>
        <p:nvSpPr>
          <p:cNvPr id="6" name="Holder 6"/>
          <p:cNvSpPr>
            <a:spLocks noGrp="1"/>
          </p:cNvSpPr>
          <p:nvPr>
            <p:ph type="sldNum" sz="quarter" idx="7"/>
          </p:nvPr>
        </p:nvSpPr>
        <p:spPr>
          <a:xfrm>
            <a:off x="9948672" y="7228332"/>
            <a:ext cx="3178048" cy="184666"/>
          </a:xfrm>
          <a:prstGeom prst="rect">
            <a:avLst/>
          </a:prstGeom>
        </p:spPr>
        <p:txBody>
          <a:bodyPr wrap="square" lIns="0" tIns="0" rIns="0" bIns="0">
            <a:spAutoFit/>
          </a:bodyP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16" name="Graphic 15">
            <a:extLst>
              <a:ext uri="{FF2B5EF4-FFF2-40B4-BE49-F238E27FC236}">
                <a16:creationId xmlns:a16="http://schemas.microsoft.com/office/drawing/2014/main" id="{501E309D-522A-4F46-AB1F-13A1EF28B8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8" y="0"/>
            <a:ext cx="13817600" cy="460587"/>
          </a:xfrm>
          <a:prstGeom prst="rect">
            <a:avLst/>
          </a:prstGeom>
        </p:spPr>
      </p:pic>
      <p:sp>
        <p:nvSpPr>
          <p:cNvPr id="19" name="Title Placeholder 18">
            <a:extLst>
              <a:ext uri="{FF2B5EF4-FFF2-40B4-BE49-F238E27FC236}">
                <a16:creationId xmlns:a16="http://schemas.microsoft.com/office/drawing/2014/main" id="{29863173-47F2-4848-BA82-3569A8E17937}"/>
              </a:ext>
            </a:extLst>
          </p:cNvPr>
          <p:cNvSpPr>
            <a:spLocks noGrp="1"/>
          </p:cNvSpPr>
          <p:nvPr>
            <p:ph type="title"/>
          </p:nvPr>
        </p:nvSpPr>
        <p:spPr>
          <a:xfrm>
            <a:off x="906091" y="458610"/>
            <a:ext cx="11918950" cy="1501775"/>
          </a:xfrm>
          <a:prstGeom prst="rect">
            <a:avLst/>
          </a:prstGeom>
        </p:spPr>
        <p:txBody>
          <a:bodyPr vert="horz" lIns="91440" tIns="45720" rIns="91440" bIns="45720" rtlCol="0" anchor="ctr">
            <a:normAutofit/>
          </a:bodyPr>
          <a:lstStyle/>
          <a:p>
            <a:r>
              <a:rPr lang="en-US" dirty="0"/>
              <a:t>Slide Headline</a:t>
            </a:r>
          </a:p>
        </p:txBody>
      </p:sp>
      <p:sp>
        <p:nvSpPr>
          <p:cNvPr id="20" name="Date Placeholder 19">
            <a:extLst>
              <a:ext uri="{FF2B5EF4-FFF2-40B4-BE49-F238E27FC236}">
                <a16:creationId xmlns:a16="http://schemas.microsoft.com/office/drawing/2014/main" id="{013EC0B6-EC7D-4145-AE41-A0F1A3871AC4}"/>
              </a:ext>
            </a:extLst>
          </p:cNvPr>
          <p:cNvSpPr>
            <a:spLocks noGrp="1"/>
          </p:cNvSpPr>
          <p:nvPr>
            <p:ph type="dt" sz="half" idx="2"/>
          </p:nvPr>
        </p:nvSpPr>
        <p:spPr>
          <a:xfrm>
            <a:off x="949325" y="7204075"/>
            <a:ext cx="3109913" cy="414338"/>
          </a:xfrm>
          <a:prstGeom prst="rect">
            <a:avLst/>
          </a:prstGeom>
        </p:spPr>
        <p:txBody>
          <a:bodyPr vert="horz" lIns="91440" tIns="45720" rIns="91440" bIns="45720" rtlCol="0" anchor="ctr"/>
          <a:lstStyle>
            <a:lvl1pPr algn="l">
              <a:defRPr sz="1200">
                <a:solidFill>
                  <a:schemeClr val="tx1">
                    <a:tint val="75000"/>
                  </a:schemeClr>
                </a:solidFill>
              </a:defRPr>
            </a:lvl1pPr>
          </a:lstStyle>
          <a:p>
            <a:fld id="{B48DDA94-0BCE-3945-9FFA-E08A709F4F1D}" type="datetime1">
              <a:rPr lang="en-US" smtClean="0"/>
              <a:t>3/23/21</a:t>
            </a:fld>
            <a:endParaRPr lang="en-US"/>
          </a:p>
        </p:txBody>
      </p:sp>
      <p:pic>
        <p:nvPicPr>
          <p:cNvPr id="23" name="Graphic 22">
            <a:extLst>
              <a:ext uri="{FF2B5EF4-FFF2-40B4-BE49-F238E27FC236}">
                <a16:creationId xmlns:a16="http://schemas.microsoft.com/office/drawing/2014/main" id="{7AC24E1D-E0D9-5342-8C52-7E500B4CD84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74366" y="216902"/>
            <a:ext cx="955857" cy="955857"/>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7" r:id="rId2"/>
  </p:sldLayoutIdLst>
  <p:hf hdr="0"/>
  <p:txStyles>
    <p:titleStyle>
      <a:lvl1pPr>
        <a:defRPr sz="4000" b="1" i="0">
          <a:solidFill>
            <a:srgbClr val="0D5C7E"/>
          </a:solidFill>
          <a:latin typeface="Arial" panose="020B0604020202020204" pitchFamily="34" charset="0"/>
          <a:ea typeface="+mj-ea"/>
          <a:cs typeface="Arial" panose="020B0604020202020204" pitchFamily="34" charset="0"/>
        </a:defRPr>
      </a:lvl1pPr>
    </p:titleStyle>
    <p:body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22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D25448C-BFCE-6A49-9F5C-F56648E0B131}"/>
              </a:ext>
            </a:extLst>
          </p:cNvPr>
          <p:cNvSpPr>
            <a:spLocks noGrp="1"/>
          </p:cNvSpPr>
          <p:nvPr>
            <p:ph type="dt" sz="half" idx="2"/>
          </p:nvPr>
        </p:nvSpPr>
        <p:spPr>
          <a:xfrm>
            <a:off x="949325" y="7204075"/>
            <a:ext cx="3109913" cy="414338"/>
          </a:xfrm>
          <a:prstGeom prst="rect">
            <a:avLst/>
          </a:prstGeom>
        </p:spPr>
        <p:txBody>
          <a:bodyPr vert="horz" lIns="91440" tIns="45720" rIns="91440" bIns="45720" rtlCol="0" anchor="ctr"/>
          <a:lstStyle>
            <a:lvl1pPr algn="l">
              <a:defRPr sz="1200">
                <a:solidFill>
                  <a:schemeClr val="tx1">
                    <a:tint val="75000"/>
                  </a:schemeClr>
                </a:solidFill>
              </a:defRPr>
            </a:lvl1pPr>
          </a:lstStyle>
          <a:p>
            <a:fld id="{93B917F0-4915-6A4A-A282-DFA3BBB7DCBF}" type="datetimeFigureOut">
              <a:rPr lang="en-US" smtClean="0"/>
              <a:t>3/23/21</a:t>
            </a:fld>
            <a:endParaRPr lang="en-US"/>
          </a:p>
        </p:txBody>
      </p:sp>
      <p:sp>
        <p:nvSpPr>
          <p:cNvPr id="5" name="Footer Placeholder 4">
            <a:extLst>
              <a:ext uri="{FF2B5EF4-FFF2-40B4-BE49-F238E27FC236}">
                <a16:creationId xmlns:a16="http://schemas.microsoft.com/office/drawing/2014/main" id="{02A208DB-9114-CB44-AE9C-283763A1E4B3}"/>
              </a:ext>
            </a:extLst>
          </p:cNvPr>
          <p:cNvSpPr>
            <a:spLocks noGrp="1"/>
          </p:cNvSpPr>
          <p:nvPr>
            <p:ph type="ftr" sz="quarter" idx="3"/>
          </p:nvPr>
        </p:nvSpPr>
        <p:spPr>
          <a:xfrm>
            <a:off x="4576763" y="7204075"/>
            <a:ext cx="466407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181D8F-9EA9-C64F-938B-BE13ED993940}"/>
              </a:ext>
            </a:extLst>
          </p:cNvPr>
          <p:cNvSpPr>
            <a:spLocks noGrp="1"/>
          </p:cNvSpPr>
          <p:nvPr>
            <p:ph type="sldNum" sz="quarter" idx="4"/>
          </p:nvPr>
        </p:nvSpPr>
        <p:spPr>
          <a:xfrm>
            <a:off x="9758363" y="7204075"/>
            <a:ext cx="3109912"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D47D0F71-4876-494B-AE72-EBE1055D6439}" type="slidenum">
              <a:rPr lang="en-US" smtClean="0"/>
              <a:t>‹#›</a:t>
            </a:fld>
            <a:endParaRPr lang="en-US"/>
          </a:p>
        </p:txBody>
      </p:sp>
      <p:pic>
        <p:nvPicPr>
          <p:cNvPr id="7" name="Graphic 6">
            <a:extLst>
              <a:ext uri="{FF2B5EF4-FFF2-40B4-BE49-F238E27FC236}">
                <a16:creationId xmlns:a16="http://schemas.microsoft.com/office/drawing/2014/main" id="{FF1D7042-19F6-F040-A19B-0F7AC7430221}"/>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98" y="0"/>
            <a:ext cx="13817600" cy="460587"/>
          </a:xfrm>
          <a:prstGeom prst="rect">
            <a:avLst/>
          </a:prstGeom>
        </p:spPr>
      </p:pic>
      <p:pic>
        <p:nvPicPr>
          <p:cNvPr id="8" name="Graphic 7">
            <a:extLst>
              <a:ext uri="{FF2B5EF4-FFF2-40B4-BE49-F238E27FC236}">
                <a16:creationId xmlns:a16="http://schemas.microsoft.com/office/drawing/2014/main" id="{BD1B0836-9D2D-3B40-B23A-47AA7A5A6B52}"/>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174366" y="216902"/>
            <a:ext cx="955857" cy="955857"/>
          </a:xfrm>
          <a:prstGeom prst="rect">
            <a:avLst/>
          </a:prstGeom>
        </p:spPr>
      </p:pic>
      <p:sp>
        <p:nvSpPr>
          <p:cNvPr id="10" name="Title Placeholder 9">
            <a:extLst>
              <a:ext uri="{FF2B5EF4-FFF2-40B4-BE49-F238E27FC236}">
                <a16:creationId xmlns:a16="http://schemas.microsoft.com/office/drawing/2014/main" id="{79870899-C908-BB4C-931C-1096328EFA4E}"/>
              </a:ext>
            </a:extLst>
          </p:cNvPr>
          <p:cNvSpPr>
            <a:spLocks noGrp="1"/>
          </p:cNvSpPr>
          <p:nvPr>
            <p:ph type="title"/>
          </p:nvPr>
        </p:nvSpPr>
        <p:spPr>
          <a:xfrm>
            <a:off x="897707" y="982643"/>
            <a:ext cx="2796764" cy="70788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p>
        </p:txBody>
      </p:sp>
      <p:sp>
        <p:nvSpPr>
          <p:cNvPr id="11" name="TextBox 10">
            <a:extLst>
              <a:ext uri="{FF2B5EF4-FFF2-40B4-BE49-F238E27FC236}">
                <a16:creationId xmlns:a16="http://schemas.microsoft.com/office/drawing/2014/main" id="{76D1549A-6928-754F-831D-373AC5711321}"/>
              </a:ext>
            </a:extLst>
          </p:cNvPr>
          <p:cNvSpPr txBox="1"/>
          <p:nvPr userDrawn="1"/>
        </p:nvSpPr>
        <p:spPr>
          <a:xfrm>
            <a:off x="949325" y="1683155"/>
            <a:ext cx="25391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rgbClr val="D65227"/>
                </a:solidFill>
                <a:latin typeface="Arial" panose="020B0604020202020204" pitchFamily="34" charset="0"/>
                <a:cs typeface="Arial" panose="020B0604020202020204" pitchFamily="34" charset="0"/>
              </a:rPr>
              <a:t>Subtitle here explaining the slides name in two lines</a:t>
            </a:r>
          </a:p>
          <a:p>
            <a:endParaRPr lang="en-US"/>
          </a:p>
        </p:txBody>
      </p:sp>
    </p:spTree>
    <p:extLst>
      <p:ext uri="{BB962C8B-B14F-4D97-AF65-F5344CB8AC3E}">
        <p14:creationId xmlns:p14="http://schemas.microsoft.com/office/powerpoint/2010/main" val="385674798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marL="0" marR="0" indent="0" algn="l" defTabSz="914400" rtl="0" eaLnBrk="1" fontAlgn="auto" latinLnBrk="0" hangingPunct="1">
        <a:lnSpc>
          <a:spcPct val="90000"/>
        </a:lnSpc>
        <a:spcBef>
          <a:spcPct val="0"/>
        </a:spcBef>
        <a:spcAft>
          <a:spcPts val="0"/>
        </a:spcAft>
        <a:buClrTx/>
        <a:buSzTx/>
        <a:buFontTx/>
        <a:buNone/>
        <a:tabLst/>
        <a:defRPr sz="2600" b="1" kern="1200">
          <a:solidFill>
            <a:srgbClr val="D6522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2.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2.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2.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emf"/></Relationships>
</file>

<file path=ppt/slides/_rels/slide26.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2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2.sv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5DEDDD-9F6B-1541-A9D3-0598F8283164}"/>
              </a:ext>
            </a:extLst>
          </p:cNvPr>
          <p:cNvSpPr/>
          <p:nvPr/>
        </p:nvSpPr>
        <p:spPr>
          <a:xfrm>
            <a:off x="1003300" y="2462886"/>
            <a:ext cx="977900" cy="87924"/>
          </a:xfrm>
          <a:prstGeom prst="rect">
            <a:avLst/>
          </a:prstGeom>
          <a:solidFill>
            <a:srgbClr val="D652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305DE4FF-4EE3-2146-9724-702099510BDB}"/>
              </a:ext>
            </a:extLst>
          </p:cNvPr>
          <p:cNvCxnSpPr>
            <a:cxnSpLocks/>
          </p:cNvCxnSpPr>
          <p:nvPr/>
        </p:nvCxnSpPr>
        <p:spPr>
          <a:xfrm flipH="1">
            <a:off x="0" y="2536402"/>
            <a:ext cx="8416977" cy="0"/>
          </a:xfrm>
          <a:prstGeom prst="line">
            <a:avLst/>
          </a:prstGeom>
          <a:ln w="6350">
            <a:solidFill>
              <a:srgbClr val="00B0F0"/>
            </a:solidFill>
          </a:ln>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5C2BD4C1-8900-964F-B78D-4E69346F7D2E}"/>
              </a:ext>
            </a:extLst>
          </p:cNvPr>
          <p:cNvCxnSpPr>
            <a:cxnSpLocks/>
          </p:cNvCxnSpPr>
          <p:nvPr/>
        </p:nvCxnSpPr>
        <p:spPr>
          <a:xfrm flipH="1">
            <a:off x="1" y="5881019"/>
            <a:ext cx="7907214" cy="0"/>
          </a:xfrm>
          <a:prstGeom prst="line">
            <a:avLst/>
          </a:prstGeom>
          <a:ln w="6350">
            <a:solidFill>
              <a:srgbClr val="00B0F0"/>
            </a:solidFill>
          </a:ln>
        </p:spPr>
        <p:style>
          <a:lnRef idx="1">
            <a:schemeClr val="accent6"/>
          </a:lnRef>
          <a:fillRef idx="0">
            <a:schemeClr val="accent6"/>
          </a:fillRef>
          <a:effectRef idx="0">
            <a:schemeClr val="accent6"/>
          </a:effectRef>
          <a:fontRef idx="minor">
            <a:schemeClr val="tx1"/>
          </a:fontRef>
        </p:style>
      </p:cxnSp>
      <p:sp>
        <p:nvSpPr>
          <p:cNvPr id="2" name="Title 1">
            <a:extLst>
              <a:ext uri="{FF2B5EF4-FFF2-40B4-BE49-F238E27FC236}">
                <a16:creationId xmlns:a16="http://schemas.microsoft.com/office/drawing/2014/main" id="{868D13D6-AE5F-7349-AEB2-EC0D6E57A267}"/>
              </a:ext>
            </a:extLst>
          </p:cNvPr>
          <p:cNvSpPr>
            <a:spLocks noGrp="1"/>
          </p:cNvSpPr>
          <p:nvPr>
            <p:ph type="title"/>
          </p:nvPr>
        </p:nvSpPr>
        <p:spPr>
          <a:xfrm>
            <a:off x="878988" y="3354944"/>
            <a:ext cx="5609736" cy="1501775"/>
          </a:xfrm>
        </p:spPr>
        <p:txBody>
          <a:bodyPr>
            <a:noAutofit/>
          </a:bodyPr>
          <a:lstStyle/>
          <a:p>
            <a:pPr rtl="0"/>
            <a:r>
              <a:rPr lang="en-US" sz="4400" dirty="0"/>
              <a:t>Results of Management Strategy Evaluation (MSE) for </a:t>
            </a:r>
            <a:r>
              <a:rPr lang="en-US" sz="4400" dirty="0">
                <a:solidFill>
                  <a:srgbClr val="00B0F0"/>
                </a:solidFill>
              </a:rPr>
              <a:t>[X]</a:t>
            </a:r>
          </a:p>
        </p:txBody>
      </p:sp>
      <p:sp>
        <p:nvSpPr>
          <p:cNvPr id="3" name="Footer Placeholder 2">
            <a:extLst>
              <a:ext uri="{FF2B5EF4-FFF2-40B4-BE49-F238E27FC236}">
                <a16:creationId xmlns:a16="http://schemas.microsoft.com/office/drawing/2014/main" id="{CDCB6848-9138-4A4F-AB18-AD7575BDE9B1}"/>
              </a:ext>
            </a:extLst>
          </p:cNvPr>
          <p:cNvSpPr>
            <a:spLocks noGrp="1"/>
          </p:cNvSpPr>
          <p:nvPr>
            <p:ph type="ftr" sz="quarter" idx="10"/>
          </p:nvPr>
        </p:nvSpPr>
        <p:spPr/>
        <p:txBody>
          <a:bodyPr/>
          <a:lstStyle/>
          <a:p>
            <a:r>
              <a:rPr lang="en-US" dirty="0"/>
              <a:t>Footer</a:t>
            </a:r>
          </a:p>
        </p:txBody>
      </p:sp>
      <p:sp>
        <p:nvSpPr>
          <p:cNvPr id="4" name="Slide Number Placeholder 3">
            <a:extLst>
              <a:ext uri="{FF2B5EF4-FFF2-40B4-BE49-F238E27FC236}">
                <a16:creationId xmlns:a16="http://schemas.microsoft.com/office/drawing/2014/main" id="{C3FF9AE0-75B8-E044-BB98-8C84A249B10D}"/>
              </a:ext>
            </a:extLst>
          </p:cNvPr>
          <p:cNvSpPr>
            <a:spLocks noGrp="1"/>
          </p:cNvSpPr>
          <p:nvPr>
            <p:ph type="sldNum" sz="quarter" idx="11"/>
          </p:nvPr>
        </p:nvSpPr>
        <p:spPr/>
        <p:txBody>
          <a:bodyPr/>
          <a:lstStyle/>
          <a:p>
            <a:fld id="{B6F15528-21DE-4FAA-801E-634DDDAF4B2B}" type="slidenum">
              <a:rPr lang="en-US" smtClean="0"/>
              <a:pPr/>
              <a:t>1</a:t>
            </a:fld>
            <a:endParaRPr lang="en-US" dirty="0"/>
          </a:p>
        </p:txBody>
      </p:sp>
      <p:sp>
        <p:nvSpPr>
          <p:cNvPr id="5" name="Date Placeholder 4">
            <a:extLst>
              <a:ext uri="{FF2B5EF4-FFF2-40B4-BE49-F238E27FC236}">
                <a16:creationId xmlns:a16="http://schemas.microsoft.com/office/drawing/2014/main" id="{A5103087-0557-A345-BAEA-8637066489C8}"/>
              </a:ext>
            </a:extLst>
          </p:cNvPr>
          <p:cNvSpPr>
            <a:spLocks noGrp="1"/>
          </p:cNvSpPr>
          <p:nvPr>
            <p:ph type="dt" sz="half" idx="12"/>
          </p:nvPr>
        </p:nvSpPr>
        <p:spPr/>
        <p:txBody>
          <a:bodyPr/>
          <a:lstStyle/>
          <a:p>
            <a:fld id="{B48DDA94-0BCE-3945-9FFA-E08A709F4F1D}" type="datetime1">
              <a:rPr lang="en-US" smtClean="0"/>
              <a:t>3/23/21</a:t>
            </a:fld>
            <a:endParaRPr lang="en-US" dirty="0"/>
          </a:p>
        </p:txBody>
      </p:sp>
      <p:sp>
        <p:nvSpPr>
          <p:cNvPr id="10" name="Text Placeholder 5">
            <a:extLst>
              <a:ext uri="{FF2B5EF4-FFF2-40B4-BE49-F238E27FC236}">
                <a16:creationId xmlns:a16="http://schemas.microsoft.com/office/drawing/2014/main" id="{883608FC-3F35-6843-9F1D-80E0384810C3}"/>
              </a:ext>
            </a:extLst>
          </p:cNvPr>
          <p:cNvSpPr txBox="1">
            <a:spLocks/>
          </p:cNvSpPr>
          <p:nvPr/>
        </p:nvSpPr>
        <p:spPr>
          <a:xfrm>
            <a:off x="920015" y="6040848"/>
            <a:ext cx="11918950" cy="414339"/>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22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lvl="1">
              <a:lnSpc>
                <a:spcPts val="2900"/>
              </a:lnSpc>
            </a:pPr>
            <a:r>
              <a:rPr lang="en-US" sz="1600" kern="0" dirty="0">
                <a:solidFill>
                  <a:srgbClr val="D65227"/>
                </a:solidFill>
              </a:rPr>
              <a:t>Author - Updated May 2020</a:t>
            </a:r>
          </a:p>
        </p:txBody>
      </p:sp>
      <p:cxnSp>
        <p:nvCxnSpPr>
          <p:cNvPr id="19" name="Straight Connector 18">
            <a:extLst>
              <a:ext uri="{FF2B5EF4-FFF2-40B4-BE49-F238E27FC236}">
                <a16:creationId xmlns:a16="http://schemas.microsoft.com/office/drawing/2014/main" id="{B1E639E2-F0BA-AE44-8D1A-DA3B1960148B}"/>
              </a:ext>
            </a:extLst>
          </p:cNvPr>
          <p:cNvCxnSpPr>
            <a:cxnSpLocks/>
          </p:cNvCxnSpPr>
          <p:nvPr/>
        </p:nvCxnSpPr>
        <p:spPr>
          <a:xfrm flipH="1">
            <a:off x="10539046" y="2536402"/>
            <a:ext cx="3278556" cy="0"/>
          </a:xfrm>
          <a:prstGeom prst="line">
            <a:avLst/>
          </a:prstGeom>
          <a:ln w="6350">
            <a:solidFill>
              <a:srgbClr val="00B0F0"/>
            </a:solidFill>
          </a:ln>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C66BC920-AD5D-A94C-9F74-02BFA26E6DF1}"/>
              </a:ext>
            </a:extLst>
          </p:cNvPr>
          <p:cNvCxnSpPr>
            <a:cxnSpLocks/>
          </p:cNvCxnSpPr>
          <p:nvPr/>
        </p:nvCxnSpPr>
        <p:spPr>
          <a:xfrm flipH="1">
            <a:off x="11049000" y="5881019"/>
            <a:ext cx="2768603" cy="0"/>
          </a:xfrm>
          <a:prstGeom prst="line">
            <a:avLst/>
          </a:prstGeom>
          <a:ln w="6350">
            <a:solidFill>
              <a:srgbClr val="00B0F0"/>
            </a:solidFill>
          </a:ln>
        </p:spPr>
        <p:style>
          <a:lnRef idx="1">
            <a:schemeClr val="accent6"/>
          </a:lnRef>
          <a:fillRef idx="0">
            <a:schemeClr val="accent6"/>
          </a:fillRef>
          <a:effectRef idx="0">
            <a:schemeClr val="accent6"/>
          </a:effectRef>
          <a:fontRef idx="minor">
            <a:schemeClr val="tx1"/>
          </a:fontRef>
        </p:style>
      </p:cxnSp>
      <p:pic>
        <p:nvPicPr>
          <p:cNvPr id="15" name="Graphic 14">
            <a:extLst>
              <a:ext uri="{FF2B5EF4-FFF2-40B4-BE49-F238E27FC236}">
                <a16:creationId xmlns:a16="http://schemas.microsoft.com/office/drawing/2014/main" id="{FCA75F28-796B-5B4A-8261-BAA11486BE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51700" y="2129018"/>
            <a:ext cx="4612394" cy="4425658"/>
          </a:xfrm>
          <a:prstGeom prst="rect">
            <a:avLst/>
          </a:prstGeom>
        </p:spPr>
      </p:pic>
    </p:spTree>
    <p:extLst>
      <p:ext uri="{BB962C8B-B14F-4D97-AF65-F5344CB8AC3E}">
        <p14:creationId xmlns:p14="http://schemas.microsoft.com/office/powerpoint/2010/main" val="3699406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p:txBody>
          <a:bodyPr/>
          <a:lstStyle/>
          <a:p>
            <a:pPr rtl="0"/>
            <a:r>
              <a:rPr lang="en-US" dirty="0"/>
              <a:t>Performance Metrics for this MSE</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dirty="0"/>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10</a:t>
            </a:fld>
            <a:endParaRPr lang="en-US" dirty="0"/>
          </a:p>
        </p:txBody>
      </p:sp>
      <p:sp>
        <p:nvSpPr>
          <p:cNvPr id="6" name="Text Placeholder 5">
            <a:extLst>
              <a:ext uri="{FF2B5EF4-FFF2-40B4-BE49-F238E27FC236}">
                <a16:creationId xmlns:a16="http://schemas.microsoft.com/office/drawing/2014/main" id="{E43AE186-87FF-8D4E-8E44-2B15DC1524CC}"/>
              </a:ext>
            </a:extLst>
          </p:cNvPr>
          <p:cNvSpPr>
            <a:spLocks noGrp="1"/>
          </p:cNvSpPr>
          <p:nvPr>
            <p:ph type="body" sz="quarter" idx="13"/>
          </p:nvPr>
        </p:nvSpPr>
        <p:spPr>
          <a:xfrm>
            <a:off x="1394230" y="1876704"/>
            <a:ext cx="7351009" cy="786397"/>
          </a:xfrm>
        </p:spPr>
        <p:txBody>
          <a:bodyPr/>
          <a:lstStyle/>
          <a:p>
            <a:pPr marL="6350" lvl="1" rtl="0">
              <a:lnSpc>
                <a:spcPts val="2900"/>
              </a:lnSpc>
            </a:pPr>
            <a:r>
              <a:rPr lang="en-US" sz="2200" dirty="0">
                <a:solidFill>
                  <a:srgbClr val="00B0F0"/>
                </a:solidFill>
              </a:rPr>
              <a:t>[Insert table of performance metrics for each MO]</a:t>
            </a:r>
          </a:p>
          <a:p>
            <a:pPr marL="6350" lvl="1">
              <a:lnSpc>
                <a:spcPts val="2900"/>
              </a:lnSpc>
            </a:pPr>
            <a:endParaRPr lang="en-US" sz="2000" dirty="0"/>
          </a:p>
        </p:txBody>
      </p:sp>
      <p:pic>
        <p:nvPicPr>
          <p:cNvPr id="7" name="Graphic 6">
            <a:extLst>
              <a:ext uri="{FF2B5EF4-FFF2-40B4-BE49-F238E27FC236}">
                <a16:creationId xmlns:a16="http://schemas.microsoft.com/office/drawing/2014/main" id="{3E84D98C-C61A-AE4D-8CA4-BE0ADBDC44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2011210"/>
            <a:ext cx="331470" cy="205740"/>
          </a:xfrm>
          <a:prstGeom prst="rect">
            <a:avLst/>
          </a:prstGeom>
        </p:spPr>
      </p:pic>
      <p:sp>
        <p:nvSpPr>
          <p:cNvPr id="16" name="Text Placeholder 5">
            <a:extLst>
              <a:ext uri="{FF2B5EF4-FFF2-40B4-BE49-F238E27FC236}">
                <a16:creationId xmlns:a16="http://schemas.microsoft.com/office/drawing/2014/main" id="{CB1492B7-AD36-BE4F-A307-5DD87C4FBF92}"/>
              </a:ext>
            </a:extLst>
          </p:cNvPr>
          <p:cNvSpPr txBox="1">
            <a:spLocks/>
          </p:cNvSpPr>
          <p:nvPr/>
        </p:nvSpPr>
        <p:spPr>
          <a:xfrm>
            <a:off x="1387355" y="3048000"/>
            <a:ext cx="7351009" cy="454758"/>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lnSpc>
                <a:spcPts val="2900"/>
              </a:lnSpc>
            </a:pPr>
            <a:r>
              <a:rPr lang="en-US" sz="2200" kern="0" dirty="0">
                <a:solidFill>
                  <a:schemeClr val="tx1">
                    <a:lumMod val="65000"/>
                    <a:lumOff val="35000"/>
                    <a:alpha val="25000"/>
                  </a:schemeClr>
                </a:solidFill>
              </a:rPr>
              <a:t>Maintain stock at a sustainable level</a:t>
            </a:r>
          </a:p>
          <a:p>
            <a:pPr marL="6350" lvl="1">
              <a:lnSpc>
                <a:spcPts val="2900"/>
              </a:lnSpc>
            </a:pPr>
            <a:endParaRPr lang="en-US" kern="0" dirty="0">
              <a:solidFill>
                <a:schemeClr val="tx1">
                  <a:lumMod val="65000"/>
                  <a:lumOff val="35000"/>
                  <a:alpha val="25000"/>
                </a:schemeClr>
              </a:solidFill>
            </a:endParaRPr>
          </a:p>
        </p:txBody>
      </p:sp>
      <p:pic>
        <p:nvPicPr>
          <p:cNvPr id="17" name="Graphic 16">
            <a:extLst>
              <a:ext uri="{FF2B5EF4-FFF2-40B4-BE49-F238E27FC236}">
                <a16:creationId xmlns:a16="http://schemas.microsoft.com/office/drawing/2014/main" id="{6093BBCB-5D25-AE48-920C-0BD2731D3B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306" y="3182505"/>
            <a:ext cx="331470" cy="205740"/>
          </a:xfrm>
          <a:prstGeom prst="rect">
            <a:avLst/>
          </a:prstGeom>
        </p:spPr>
      </p:pic>
      <p:sp>
        <p:nvSpPr>
          <p:cNvPr id="18" name="Text Placeholder 5">
            <a:extLst>
              <a:ext uri="{FF2B5EF4-FFF2-40B4-BE49-F238E27FC236}">
                <a16:creationId xmlns:a16="http://schemas.microsoft.com/office/drawing/2014/main" id="{AA2DCBC8-64DD-D944-8E86-3504763F1097}"/>
              </a:ext>
            </a:extLst>
          </p:cNvPr>
          <p:cNvSpPr txBox="1">
            <a:spLocks/>
          </p:cNvSpPr>
          <p:nvPr/>
        </p:nvSpPr>
        <p:spPr>
          <a:xfrm>
            <a:off x="1387355" y="3737942"/>
            <a:ext cx="7351009" cy="454758"/>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lnSpc>
                <a:spcPts val="2900"/>
              </a:lnSpc>
            </a:pPr>
            <a:r>
              <a:rPr lang="en-US" sz="2200" kern="0" dirty="0"/>
              <a:t>Avoid dangerously low stock levels</a:t>
            </a:r>
          </a:p>
          <a:p>
            <a:pPr marL="6350" lvl="1">
              <a:lnSpc>
                <a:spcPts val="2900"/>
              </a:lnSpc>
            </a:pPr>
            <a:endParaRPr lang="en-US" kern="0" dirty="0"/>
          </a:p>
        </p:txBody>
      </p:sp>
      <p:pic>
        <p:nvPicPr>
          <p:cNvPr id="19" name="Graphic 18">
            <a:extLst>
              <a:ext uri="{FF2B5EF4-FFF2-40B4-BE49-F238E27FC236}">
                <a16:creationId xmlns:a16="http://schemas.microsoft.com/office/drawing/2014/main" id="{AF69C8AD-E804-824C-963C-5D39DC72F6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3306" y="3872447"/>
            <a:ext cx="331470" cy="205740"/>
          </a:xfrm>
          <a:prstGeom prst="rect">
            <a:avLst/>
          </a:prstGeom>
        </p:spPr>
      </p:pic>
      <p:sp>
        <p:nvSpPr>
          <p:cNvPr id="20" name="Text Placeholder 5">
            <a:extLst>
              <a:ext uri="{FF2B5EF4-FFF2-40B4-BE49-F238E27FC236}">
                <a16:creationId xmlns:a16="http://schemas.microsoft.com/office/drawing/2014/main" id="{50E79F53-8641-134F-A9A0-0572ECF58833}"/>
              </a:ext>
            </a:extLst>
          </p:cNvPr>
          <p:cNvSpPr txBox="1">
            <a:spLocks/>
          </p:cNvSpPr>
          <p:nvPr/>
        </p:nvSpPr>
        <p:spPr>
          <a:xfrm>
            <a:off x="1387355" y="4427884"/>
            <a:ext cx="7351009" cy="454758"/>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lnSpc>
                <a:spcPts val="2900"/>
              </a:lnSpc>
            </a:pPr>
            <a:r>
              <a:rPr lang="en-US" sz="2200" kern="0" dirty="0">
                <a:solidFill>
                  <a:schemeClr val="tx1">
                    <a:lumMod val="65000"/>
                    <a:lumOff val="35000"/>
                    <a:alpha val="25000"/>
                  </a:schemeClr>
                </a:solidFill>
              </a:rPr>
              <a:t>Maximize catch</a:t>
            </a:r>
          </a:p>
          <a:p>
            <a:pPr marL="6350" lvl="1">
              <a:lnSpc>
                <a:spcPts val="2900"/>
              </a:lnSpc>
            </a:pPr>
            <a:endParaRPr lang="en-US" kern="0" dirty="0">
              <a:solidFill>
                <a:schemeClr val="tx1">
                  <a:lumMod val="65000"/>
                  <a:lumOff val="35000"/>
                  <a:alpha val="25000"/>
                </a:schemeClr>
              </a:solidFill>
            </a:endParaRPr>
          </a:p>
        </p:txBody>
      </p:sp>
      <p:pic>
        <p:nvPicPr>
          <p:cNvPr id="21" name="Graphic 20">
            <a:extLst>
              <a:ext uri="{FF2B5EF4-FFF2-40B4-BE49-F238E27FC236}">
                <a16:creationId xmlns:a16="http://schemas.microsoft.com/office/drawing/2014/main" id="{504B68CF-E6FC-A54B-81FE-1C86CA3CC9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306" y="4562389"/>
            <a:ext cx="331470" cy="205740"/>
          </a:xfrm>
          <a:prstGeom prst="rect">
            <a:avLst/>
          </a:prstGeom>
        </p:spPr>
      </p:pic>
      <p:sp>
        <p:nvSpPr>
          <p:cNvPr id="22" name="Text Placeholder 5">
            <a:extLst>
              <a:ext uri="{FF2B5EF4-FFF2-40B4-BE49-F238E27FC236}">
                <a16:creationId xmlns:a16="http://schemas.microsoft.com/office/drawing/2014/main" id="{AE605540-46AC-9F48-B183-954F294FCCC0}"/>
              </a:ext>
            </a:extLst>
          </p:cNvPr>
          <p:cNvSpPr txBox="1">
            <a:spLocks/>
          </p:cNvSpPr>
          <p:nvPr/>
        </p:nvSpPr>
        <p:spPr>
          <a:xfrm>
            <a:off x="1387355" y="5117826"/>
            <a:ext cx="4279045" cy="1009374"/>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r>
              <a:rPr lang="en-US" sz="2200" kern="0" dirty="0">
                <a:solidFill>
                  <a:schemeClr val="tx1">
                    <a:lumMod val="65000"/>
                    <a:lumOff val="35000"/>
                    <a:alpha val="25000"/>
                  </a:schemeClr>
                </a:solidFill>
              </a:rPr>
              <a:t>Maximize stability in interannual catch levels</a:t>
            </a:r>
          </a:p>
          <a:p>
            <a:pPr marL="6350" lvl="1"/>
            <a:endParaRPr lang="en-US" kern="0" dirty="0">
              <a:solidFill>
                <a:schemeClr val="tx1">
                  <a:lumMod val="65000"/>
                  <a:lumOff val="35000"/>
                  <a:alpha val="25000"/>
                </a:schemeClr>
              </a:solidFill>
            </a:endParaRPr>
          </a:p>
        </p:txBody>
      </p:sp>
      <p:pic>
        <p:nvPicPr>
          <p:cNvPr id="23" name="Graphic 22">
            <a:extLst>
              <a:ext uri="{FF2B5EF4-FFF2-40B4-BE49-F238E27FC236}">
                <a16:creationId xmlns:a16="http://schemas.microsoft.com/office/drawing/2014/main" id="{0F96C688-FDA4-7B45-ACE0-44C6E7CE88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306" y="5252331"/>
            <a:ext cx="331470" cy="205740"/>
          </a:xfrm>
          <a:prstGeom prst="rect">
            <a:avLst/>
          </a:prstGeom>
        </p:spPr>
      </p:pic>
      <p:sp>
        <p:nvSpPr>
          <p:cNvPr id="24" name="Text Placeholder 5">
            <a:extLst>
              <a:ext uri="{FF2B5EF4-FFF2-40B4-BE49-F238E27FC236}">
                <a16:creationId xmlns:a16="http://schemas.microsoft.com/office/drawing/2014/main" id="{1650A761-1391-EA44-827E-6F3D7CB5BAC3}"/>
              </a:ext>
            </a:extLst>
          </p:cNvPr>
          <p:cNvSpPr txBox="1">
            <a:spLocks/>
          </p:cNvSpPr>
          <p:nvPr/>
        </p:nvSpPr>
        <p:spPr>
          <a:xfrm>
            <a:off x="7061200" y="3424181"/>
            <a:ext cx="7351009" cy="1050702"/>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lvl="0" indent="-228600">
              <a:lnSpc>
                <a:spcPct val="150000"/>
              </a:lnSpc>
              <a:buFont typeface="Arial" panose="020B0604020202020204" pitchFamily="34" charset="0"/>
              <a:buChar char="•"/>
            </a:pPr>
            <a:r>
              <a:rPr lang="en-US" sz="2000" dirty="0"/>
              <a:t>Probability that biomass is above </a:t>
            </a:r>
            <a:r>
              <a:rPr lang="en-US" sz="2000" dirty="0" err="1"/>
              <a:t>B</a:t>
            </a:r>
            <a:r>
              <a:rPr lang="en-US" sz="2000" baseline="-25000" dirty="0" err="1"/>
              <a:t>lim</a:t>
            </a:r>
            <a:r>
              <a:rPr lang="en-US" sz="2000" dirty="0"/>
              <a:t> </a:t>
            </a:r>
            <a:r>
              <a:rPr lang="en-US" sz="2000" baseline="-25000" dirty="0"/>
              <a:t> </a:t>
            </a:r>
            <a:endParaRPr lang="en-US" sz="2000" dirty="0"/>
          </a:p>
          <a:p>
            <a:pPr marL="342900" lvl="0" indent="-228600">
              <a:lnSpc>
                <a:spcPct val="150000"/>
              </a:lnSpc>
              <a:buFont typeface="Arial" panose="020B0604020202020204" pitchFamily="34" charset="0"/>
              <a:buChar char="•"/>
            </a:pPr>
            <a:r>
              <a:rPr lang="en-US" sz="2000" dirty="0"/>
              <a:t>Probability of </a:t>
            </a:r>
            <a:r>
              <a:rPr lang="en-US" sz="2000" dirty="0" err="1"/>
              <a:t>B</a:t>
            </a:r>
            <a:r>
              <a:rPr lang="en-US" sz="2000" baseline="-25000" dirty="0" err="1"/>
              <a:t>lim</a:t>
            </a:r>
            <a:r>
              <a:rPr lang="en-US" sz="2000" dirty="0"/>
              <a:t>&lt;B&lt;</a:t>
            </a:r>
            <a:r>
              <a:rPr lang="en-US" sz="2000" dirty="0" err="1"/>
              <a:t>B</a:t>
            </a:r>
            <a:r>
              <a:rPr lang="en-US" sz="2000" baseline="-25000" dirty="0" err="1"/>
              <a:t>thresh</a:t>
            </a:r>
            <a:endParaRPr lang="en-US" sz="2000" baseline="-25000" dirty="0"/>
          </a:p>
          <a:p>
            <a:pPr marL="6350" lvl="1">
              <a:lnSpc>
                <a:spcPct val="150000"/>
              </a:lnSpc>
            </a:pPr>
            <a:endParaRPr lang="en-US" kern="0" dirty="0"/>
          </a:p>
        </p:txBody>
      </p:sp>
      <p:cxnSp>
        <p:nvCxnSpPr>
          <p:cNvPr id="26" name="Straight Connector 25">
            <a:extLst>
              <a:ext uri="{FF2B5EF4-FFF2-40B4-BE49-F238E27FC236}">
                <a16:creationId xmlns:a16="http://schemas.microsoft.com/office/drawing/2014/main" id="{80C6FCF8-E519-ED4E-B855-574602A63B47}"/>
              </a:ext>
            </a:extLst>
          </p:cNvPr>
          <p:cNvCxnSpPr>
            <a:cxnSpLocks/>
          </p:cNvCxnSpPr>
          <p:nvPr/>
        </p:nvCxnSpPr>
        <p:spPr>
          <a:xfrm flipV="1">
            <a:off x="7061200" y="3628801"/>
            <a:ext cx="0" cy="698399"/>
          </a:xfrm>
          <a:prstGeom prst="line">
            <a:avLst/>
          </a:prstGeom>
          <a:ln w="12700">
            <a:solidFill>
              <a:srgbClr val="D6522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CACB80-2D9A-E443-B19F-39E49E3365E3}"/>
              </a:ext>
            </a:extLst>
          </p:cNvPr>
          <p:cNvCxnSpPr>
            <a:cxnSpLocks/>
          </p:cNvCxnSpPr>
          <p:nvPr/>
        </p:nvCxnSpPr>
        <p:spPr>
          <a:xfrm>
            <a:off x="6148800" y="3991500"/>
            <a:ext cx="912400" cy="0"/>
          </a:xfrm>
          <a:prstGeom prst="line">
            <a:avLst/>
          </a:prstGeom>
          <a:ln w="12700">
            <a:solidFill>
              <a:srgbClr val="D652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86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p:txBody>
          <a:bodyPr/>
          <a:lstStyle/>
          <a:p>
            <a:pPr rtl="0"/>
            <a:r>
              <a:rPr lang="en-US" dirty="0"/>
              <a:t>Performance Metrics for this MSE</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dirty="0"/>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
        <p:nvSpPr>
          <p:cNvPr id="6" name="Text Placeholder 5">
            <a:extLst>
              <a:ext uri="{FF2B5EF4-FFF2-40B4-BE49-F238E27FC236}">
                <a16:creationId xmlns:a16="http://schemas.microsoft.com/office/drawing/2014/main" id="{E43AE186-87FF-8D4E-8E44-2B15DC1524CC}"/>
              </a:ext>
            </a:extLst>
          </p:cNvPr>
          <p:cNvSpPr>
            <a:spLocks noGrp="1"/>
          </p:cNvSpPr>
          <p:nvPr>
            <p:ph type="body" sz="quarter" idx="13"/>
          </p:nvPr>
        </p:nvSpPr>
        <p:spPr>
          <a:xfrm>
            <a:off x="1394230" y="1876704"/>
            <a:ext cx="7351009" cy="786397"/>
          </a:xfrm>
        </p:spPr>
        <p:txBody>
          <a:bodyPr/>
          <a:lstStyle/>
          <a:p>
            <a:pPr marL="6350" lvl="1" rtl="0">
              <a:lnSpc>
                <a:spcPts val="2900"/>
              </a:lnSpc>
            </a:pPr>
            <a:r>
              <a:rPr lang="en-US" sz="2200" dirty="0">
                <a:solidFill>
                  <a:srgbClr val="00B0F0"/>
                </a:solidFill>
              </a:rPr>
              <a:t>[Insert table of performance metrics for each MO]</a:t>
            </a:r>
          </a:p>
          <a:p>
            <a:pPr marL="6350" lvl="1">
              <a:lnSpc>
                <a:spcPts val="2900"/>
              </a:lnSpc>
            </a:pPr>
            <a:endParaRPr lang="en-US" sz="2000" dirty="0"/>
          </a:p>
        </p:txBody>
      </p:sp>
      <p:pic>
        <p:nvPicPr>
          <p:cNvPr id="7" name="Graphic 6">
            <a:extLst>
              <a:ext uri="{FF2B5EF4-FFF2-40B4-BE49-F238E27FC236}">
                <a16:creationId xmlns:a16="http://schemas.microsoft.com/office/drawing/2014/main" id="{3E84D98C-C61A-AE4D-8CA4-BE0ADBDC44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2011210"/>
            <a:ext cx="331470" cy="205740"/>
          </a:xfrm>
          <a:prstGeom prst="rect">
            <a:avLst/>
          </a:prstGeom>
        </p:spPr>
      </p:pic>
      <p:sp>
        <p:nvSpPr>
          <p:cNvPr id="16" name="Text Placeholder 5">
            <a:extLst>
              <a:ext uri="{FF2B5EF4-FFF2-40B4-BE49-F238E27FC236}">
                <a16:creationId xmlns:a16="http://schemas.microsoft.com/office/drawing/2014/main" id="{CB1492B7-AD36-BE4F-A307-5DD87C4FBF92}"/>
              </a:ext>
            </a:extLst>
          </p:cNvPr>
          <p:cNvSpPr txBox="1">
            <a:spLocks/>
          </p:cNvSpPr>
          <p:nvPr/>
        </p:nvSpPr>
        <p:spPr>
          <a:xfrm>
            <a:off x="1387355" y="3048000"/>
            <a:ext cx="7351009" cy="454758"/>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lnSpc>
                <a:spcPts val="2900"/>
              </a:lnSpc>
            </a:pPr>
            <a:r>
              <a:rPr lang="en-US" sz="2200" kern="0" dirty="0">
                <a:solidFill>
                  <a:schemeClr val="tx1">
                    <a:lumMod val="65000"/>
                    <a:lumOff val="35000"/>
                    <a:alpha val="25000"/>
                  </a:schemeClr>
                </a:solidFill>
              </a:rPr>
              <a:t>Maintain stock at a sustainable level</a:t>
            </a:r>
          </a:p>
          <a:p>
            <a:pPr marL="6350" lvl="1">
              <a:lnSpc>
                <a:spcPts val="2900"/>
              </a:lnSpc>
            </a:pPr>
            <a:endParaRPr lang="en-US" kern="0" dirty="0">
              <a:solidFill>
                <a:schemeClr val="tx1">
                  <a:lumMod val="65000"/>
                  <a:lumOff val="35000"/>
                  <a:alpha val="25000"/>
                </a:schemeClr>
              </a:solidFill>
            </a:endParaRPr>
          </a:p>
        </p:txBody>
      </p:sp>
      <p:pic>
        <p:nvPicPr>
          <p:cNvPr id="17" name="Graphic 16">
            <a:extLst>
              <a:ext uri="{FF2B5EF4-FFF2-40B4-BE49-F238E27FC236}">
                <a16:creationId xmlns:a16="http://schemas.microsoft.com/office/drawing/2014/main" id="{6093BBCB-5D25-AE48-920C-0BD2731D3B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306" y="3182505"/>
            <a:ext cx="331470" cy="205740"/>
          </a:xfrm>
          <a:prstGeom prst="rect">
            <a:avLst/>
          </a:prstGeom>
        </p:spPr>
      </p:pic>
      <p:sp>
        <p:nvSpPr>
          <p:cNvPr id="18" name="Text Placeholder 5">
            <a:extLst>
              <a:ext uri="{FF2B5EF4-FFF2-40B4-BE49-F238E27FC236}">
                <a16:creationId xmlns:a16="http://schemas.microsoft.com/office/drawing/2014/main" id="{AA2DCBC8-64DD-D944-8E86-3504763F1097}"/>
              </a:ext>
            </a:extLst>
          </p:cNvPr>
          <p:cNvSpPr txBox="1">
            <a:spLocks/>
          </p:cNvSpPr>
          <p:nvPr/>
        </p:nvSpPr>
        <p:spPr>
          <a:xfrm>
            <a:off x="1387355" y="3737942"/>
            <a:ext cx="7351009" cy="454758"/>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lnSpc>
                <a:spcPts val="2900"/>
              </a:lnSpc>
            </a:pPr>
            <a:r>
              <a:rPr lang="en-US" sz="2200" kern="0" dirty="0">
                <a:solidFill>
                  <a:schemeClr val="tx1">
                    <a:lumMod val="65000"/>
                    <a:lumOff val="35000"/>
                    <a:alpha val="25000"/>
                  </a:schemeClr>
                </a:solidFill>
              </a:rPr>
              <a:t>Avoid dangerously low stock levels</a:t>
            </a:r>
          </a:p>
          <a:p>
            <a:pPr marL="6350" lvl="1">
              <a:lnSpc>
                <a:spcPts val="2900"/>
              </a:lnSpc>
            </a:pPr>
            <a:endParaRPr lang="en-US" kern="0" dirty="0">
              <a:solidFill>
                <a:schemeClr val="tx1">
                  <a:lumMod val="65000"/>
                  <a:lumOff val="35000"/>
                  <a:alpha val="25000"/>
                </a:schemeClr>
              </a:solidFill>
            </a:endParaRPr>
          </a:p>
        </p:txBody>
      </p:sp>
      <p:pic>
        <p:nvPicPr>
          <p:cNvPr id="19" name="Graphic 18">
            <a:extLst>
              <a:ext uri="{FF2B5EF4-FFF2-40B4-BE49-F238E27FC236}">
                <a16:creationId xmlns:a16="http://schemas.microsoft.com/office/drawing/2014/main" id="{AF69C8AD-E804-824C-963C-5D39DC72F6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306" y="3872447"/>
            <a:ext cx="331470" cy="205740"/>
          </a:xfrm>
          <a:prstGeom prst="rect">
            <a:avLst/>
          </a:prstGeom>
        </p:spPr>
      </p:pic>
      <p:sp>
        <p:nvSpPr>
          <p:cNvPr id="20" name="Text Placeholder 5">
            <a:extLst>
              <a:ext uri="{FF2B5EF4-FFF2-40B4-BE49-F238E27FC236}">
                <a16:creationId xmlns:a16="http://schemas.microsoft.com/office/drawing/2014/main" id="{50E79F53-8641-134F-A9A0-0572ECF58833}"/>
              </a:ext>
            </a:extLst>
          </p:cNvPr>
          <p:cNvSpPr txBox="1">
            <a:spLocks/>
          </p:cNvSpPr>
          <p:nvPr/>
        </p:nvSpPr>
        <p:spPr>
          <a:xfrm>
            <a:off x="1387355" y="4427884"/>
            <a:ext cx="7351009" cy="454758"/>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lnSpc>
                <a:spcPts val="2900"/>
              </a:lnSpc>
            </a:pPr>
            <a:r>
              <a:rPr lang="en-US" sz="2200" kern="0" dirty="0"/>
              <a:t>Maximize catch</a:t>
            </a:r>
          </a:p>
          <a:p>
            <a:pPr marL="6350" lvl="1">
              <a:lnSpc>
                <a:spcPts val="2900"/>
              </a:lnSpc>
            </a:pPr>
            <a:endParaRPr lang="en-US" kern="0" dirty="0"/>
          </a:p>
        </p:txBody>
      </p:sp>
      <p:pic>
        <p:nvPicPr>
          <p:cNvPr id="21" name="Graphic 20">
            <a:extLst>
              <a:ext uri="{FF2B5EF4-FFF2-40B4-BE49-F238E27FC236}">
                <a16:creationId xmlns:a16="http://schemas.microsoft.com/office/drawing/2014/main" id="{504B68CF-E6FC-A54B-81FE-1C86CA3CC9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3306" y="4562389"/>
            <a:ext cx="331470" cy="205740"/>
          </a:xfrm>
          <a:prstGeom prst="rect">
            <a:avLst/>
          </a:prstGeom>
        </p:spPr>
      </p:pic>
      <p:sp>
        <p:nvSpPr>
          <p:cNvPr id="22" name="Text Placeholder 5">
            <a:extLst>
              <a:ext uri="{FF2B5EF4-FFF2-40B4-BE49-F238E27FC236}">
                <a16:creationId xmlns:a16="http://schemas.microsoft.com/office/drawing/2014/main" id="{AE605540-46AC-9F48-B183-954F294FCCC0}"/>
              </a:ext>
            </a:extLst>
          </p:cNvPr>
          <p:cNvSpPr txBox="1">
            <a:spLocks/>
          </p:cNvSpPr>
          <p:nvPr/>
        </p:nvSpPr>
        <p:spPr>
          <a:xfrm>
            <a:off x="1387355" y="5117826"/>
            <a:ext cx="4279045" cy="1009374"/>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r>
              <a:rPr lang="en-US" sz="2200" kern="0" dirty="0">
                <a:solidFill>
                  <a:schemeClr val="tx1">
                    <a:lumMod val="65000"/>
                    <a:lumOff val="35000"/>
                    <a:alpha val="25000"/>
                  </a:schemeClr>
                </a:solidFill>
              </a:rPr>
              <a:t>Maximize stability in interannual catch levels</a:t>
            </a:r>
          </a:p>
          <a:p>
            <a:pPr marL="6350" lvl="1"/>
            <a:endParaRPr lang="en-US" kern="0" dirty="0">
              <a:solidFill>
                <a:schemeClr val="tx1">
                  <a:lumMod val="65000"/>
                  <a:lumOff val="35000"/>
                  <a:alpha val="25000"/>
                </a:schemeClr>
              </a:solidFill>
            </a:endParaRPr>
          </a:p>
        </p:txBody>
      </p:sp>
      <p:pic>
        <p:nvPicPr>
          <p:cNvPr id="23" name="Graphic 22">
            <a:extLst>
              <a:ext uri="{FF2B5EF4-FFF2-40B4-BE49-F238E27FC236}">
                <a16:creationId xmlns:a16="http://schemas.microsoft.com/office/drawing/2014/main" id="{0F96C688-FDA4-7B45-ACE0-44C6E7CE88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306" y="5252331"/>
            <a:ext cx="331470" cy="205740"/>
          </a:xfrm>
          <a:prstGeom prst="rect">
            <a:avLst/>
          </a:prstGeom>
        </p:spPr>
      </p:pic>
      <p:sp>
        <p:nvSpPr>
          <p:cNvPr id="24" name="Text Placeholder 5">
            <a:extLst>
              <a:ext uri="{FF2B5EF4-FFF2-40B4-BE49-F238E27FC236}">
                <a16:creationId xmlns:a16="http://schemas.microsoft.com/office/drawing/2014/main" id="{1650A761-1391-EA44-827E-6F3D7CB5BAC3}"/>
              </a:ext>
            </a:extLst>
          </p:cNvPr>
          <p:cNvSpPr txBox="1">
            <a:spLocks/>
          </p:cNvSpPr>
          <p:nvPr/>
        </p:nvSpPr>
        <p:spPr>
          <a:xfrm>
            <a:off x="7061200" y="3946090"/>
            <a:ext cx="7351009" cy="1438337"/>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lvl="0" indent="-228600">
              <a:lnSpc>
                <a:spcPct val="150000"/>
              </a:lnSpc>
              <a:buFont typeface="Arial" panose="020B0604020202020204" pitchFamily="34" charset="0"/>
              <a:buChar char="•"/>
            </a:pPr>
            <a:r>
              <a:rPr lang="en-US" sz="2000" dirty="0"/>
              <a:t>Mean catch over years 1-5</a:t>
            </a:r>
          </a:p>
          <a:p>
            <a:pPr marL="342900" indent="-228600">
              <a:lnSpc>
                <a:spcPct val="150000"/>
              </a:lnSpc>
              <a:buFont typeface="Arial" panose="020B0604020202020204" pitchFamily="34" charset="0"/>
              <a:buChar char="•"/>
            </a:pPr>
            <a:r>
              <a:rPr lang="en-US" sz="2000" dirty="0"/>
              <a:t>Mean catch over years 5-15</a:t>
            </a:r>
            <a:endParaRPr lang="en-US" sz="2000" baseline="-25000" dirty="0"/>
          </a:p>
          <a:p>
            <a:pPr marL="342900" indent="-228600">
              <a:lnSpc>
                <a:spcPct val="150000"/>
              </a:lnSpc>
              <a:buFont typeface="Arial" panose="020B0604020202020204" pitchFamily="34" charset="0"/>
              <a:buChar char="•"/>
            </a:pPr>
            <a:r>
              <a:rPr lang="en-US" sz="2000" dirty="0"/>
              <a:t>Mean catch over years 15-30</a:t>
            </a:r>
            <a:endParaRPr lang="en-US" sz="2000" baseline="-25000" dirty="0"/>
          </a:p>
          <a:p>
            <a:pPr marL="342900" lvl="0" indent="-342900">
              <a:lnSpc>
                <a:spcPct val="150000"/>
              </a:lnSpc>
              <a:buFont typeface="Arial" panose="020B0604020202020204" pitchFamily="34" charset="0"/>
              <a:buChar char="•"/>
            </a:pPr>
            <a:endParaRPr lang="en-US" sz="2000" baseline="-25000" dirty="0"/>
          </a:p>
          <a:p>
            <a:pPr marL="6350" lvl="1">
              <a:lnSpc>
                <a:spcPct val="150000"/>
              </a:lnSpc>
            </a:pPr>
            <a:endParaRPr lang="en-US" kern="0" dirty="0"/>
          </a:p>
        </p:txBody>
      </p:sp>
      <p:cxnSp>
        <p:nvCxnSpPr>
          <p:cNvPr id="26" name="Straight Connector 25">
            <a:extLst>
              <a:ext uri="{FF2B5EF4-FFF2-40B4-BE49-F238E27FC236}">
                <a16:creationId xmlns:a16="http://schemas.microsoft.com/office/drawing/2014/main" id="{80C6FCF8-E519-ED4E-B855-574602A63B47}"/>
              </a:ext>
            </a:extLst>
          </p:cNvPr>
          <p:cNvCxnSpPr>
            <a:cxnSpLocks/>
          </p:cNvCxnSpPr>
          <p:nvPr/>
        </p:nvCxnSpPr>
        <p:spPr>
          <a:xfrm flipV="1">
            <a:off x="7065200" y="4192700"/>
            <a:ext cx="0" cy="1162502"/>
          </a:xfrm>
          <a:prstGeom prst="line">
            <a:avLst/>
          </a:prstGeom>
          <a:ln w="12700">
            <a:solidFill>
              <a:srgbClr val="D6522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CACB80-2D9A-E443-B19F-39E49E3365E3}"/>
              </a:ext>
            </a:extLst>
          </p:cNvPr>
          <p:cNvCxnSpPr>
            <a:cxnSpLocks/>
            <a:endCxn id="24" idx="1"/>
          </p:cNvCxnSpPr>
          <p:nvPr/>
        </p:nvCxnSpPr>
        <p:spPr>
          <a:xfrm flipV="1">
            <a:off x="3513600" y="4665259"/>
            <a:ext cx="3547600" cy="36524"/>
          </a:xfrm>
          <a:prstGeom prst="line">
            <a:avLst/>
          </a:prstGeom>
          <a:ln w="12700">
            <a:solidFill>
              <a:srgbClr val="D652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668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p:txBody>
          <a:bodyPr/>
          <a:lstStyle/>
          <a:p>
            <a:pPr rtl="0"/>
            <a:r>
              <a:rPr lang="en-US" dirty="0"/>
              <a:t>Performance Metrics for this MSE</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dirty="0"/>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12</a:t>
            </a:fld>
            <a:endParaRPr lang="en-US" dirty="0"/>
          </a:p>
        </p:txBody>
      </p:sp>
      <p:sp>
        <p:nvSpPr>
          <p:cNvPr id="6" name="Text Placeholder 5">
            <a:extLst>
              <a:ext uri="{FF2B5EF4-FFF2-40B4-BE49-F238E27FC236}">
                <a16:creationId xmlns:a16="http://schemas.microsoft.com/office/drawing/2014/main" id="{E43AE186-87FF-8D4E-8E44-2B15DC1524CC}"/>
              </a:ext>
            </a:extLst>
          </p:cNvPr>
          <p:cNvSpPr>
            <a:spLocks noGrp="1"/>
          </p:cNvSpPr>
          <p:nvPr>
            <p:ph type="body" sz="quarter" idx="13"/>
          </p:nvPr>
        </p:nvSpPr>
        <p:spPr>
          <a:xfrm>
            <a:off x="1394230" y="1876704"/>
            <a:ext cx="7351009" cy="786397"/>
          </a:xfrm>
        </p:spPr>
        <p:txBody>
          <a:bodyPr/>
          <a:lstStyle/>
          <a:p>
            <a:pPr marL="6350" lvl="1" rtl="0">
              <a:lnSpc>
                <a:spcPts val="2900"/>
              </a:lnSpc>
            </a:pPr>
            <a:r>
              <a:rPr lang="en-US" sz="2200" dirty="0">
                <a:solidFill>
                  <a:srgbClr val="00B0F0"/>
                </a:solidFill>
              </a:rPr>
              <a:t>[Insert table of performance metrics for each MO]</a:t>
            </a:r>
          </a:p>
          <a:p>
            <a:pPr marL="6350" lvl="1">
              <a:lnSpc>
                <a:spcPts val="2900"/>
              </a:lnSpc>
            </a:pPr>
            <a:endParaRPr lang="en-US" sz="2000" dirty="0"/>
          </a:p>
        </p:txBody>
      </p:sp>
      <p:pic>
        <p:nvPicPr>
          <p:cNvPr id="7" name="Graphic 6">
            <a:extLst>
              <a:ext uri="{FF2B5EF4-FFF2-40B4-BE49-F238E27FC236}">
                <a16:creationId xmlns:a16="http://schemas.microsoft.com/office/drawing/2014/main" id="{3E84D98C-C61A-AE4D-8CA4-BE0ADBDC44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2011210"/>
            <a:ext cx="331470" cy="205740"/>
          </a:xfrm>
          <a:prstGeom prst="rect">
            <a:avLst/>
          </a:prstGeom>
        </p:spPr>
      </p:pic>
      <p:sp>
        <p:nvSpPr>
          <p:cNvPr id="16" name="Text Placeholder 5">
            <a:extLst>
              <a:ext uri="{FF2B5EF4-FFF2-40B4-BE49-F238E27FC236}">
                <a16:creationId xmlns:a16="http://schemas.microsoft.com/office/drawing/2014/main" id="{CB1492B7-AD36-BE4F-A307-5DD87C4FBF92}"/>
              </a:ext>
            </a:extLst>
          </p:cNvPr>
          <p:cNvSpPr txBox="1">
            <a:spLocks/>
          </p:cNvSpPr>
          <p:nvPr/>
        </p:nvSpPr>
        <p:spPr>
          <a:xfrm>
            <a:off x="1387355" y="3048000"/>
            <a:ext cx="7351009" cy="454758"/>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lnSpc>
                <a:spcPts val="2900"/>
              </a:lnSpc>
            </a:pPr>
            <a:r>
              <a:rPr lang="en-US" sz="2200" kern="0" dirty="0">
                <a:solidFill>
                  <a:schemeClr val="tx1">
                    <a:lumMod val="65000"/>
                    <a:lumOff val="35000"/>
                    <a:alpha val="25000"/>
                  </a:schemeClr>
                </a:solidFill>
              </a:rPr>
              <a:t>Maintain stock at a sustainable level</a:t>
            </a:r>
          </a:p>
          <a:p>
            <a:pPr marL="6350" lvl="1">
              <a:lnSpc>
                <a:spcPts val="2900"/>
              </a:lnSpc>
            </a:pPr>
            <a:endParaRPr lang="en-US" kern="0" dirty="0">
              <a:solidFill>
                <a:schemeClr val="tx1">
                  <a:lumMod val="65000"/>
                  <a:lumOff val="35000"/>
                  <a:alpha val="25000"/>
                </a:schemeClr>
              </a:solidFill>
            </a:endParaRPr>
          </a:p>
        </p:txBody>
      </p:sp>
      <p:pic>
        <p:nvPicPr>
          <p:cNvPr id="17" name="Graphic 16">
            <a:extLst>
              <a:ext uri="{FF2B5EF4-FFF2-40B4-BE49-F238E27FC236}">
                <a16:creationId xmlns:a16="http://schemas.microsoft.com/office/drawing/2014/main" id="{6093BBCB-5D25-AE48-920C-0BD2731D3B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306" y="3182505"/>
            <a:ext cx="331470" cy="205740"/>
          </a:xfrm>
          <a:prstGeom prst="rect">
            <a:avLst/>
          </a:prstGeom>
        </p:spPr>
      </p:pic>
      <p:sp>
        <p:nvSpPr>
          <p:cNvPr id="18" name="Text Placeholder 5">
            <a:extLst>
              <a:ext uri="{FF2B5EF4-FFF2-40B4-BE49-F238E27FC236}">
                <a16:creationId xmlns:a16="http://schemas.microsoft.com/office/drawing/2014/main" id="{AA2DCBC8-64DD-D944-8E86-3504763F1097}"/>
              </a:ext>
            </a:extLst>
          </p:cNvPr>
          <p:cNvSpPr txBox="1">
            <a:spLocks/>
          </p:cNvSpPr>
          <p:nvPr/>
        </p:nvSpPr>
        <p:spPr>
          <a:xfrm>
            <a:off x="1387355" y="3737942"/>
            <a:ext cx="7351009" cy="454758"/>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lnSpc>
                <a:spcPts val="2900"/>
              </a:lnSpc>
            </a:pPr>
            <a:r>
              <a:rPr lang="en-US" sz="2200" kern="0" dirty="0">
                <a:solidFill>
                  <a:schemeClr val="tx1">
                    <a:lumMod val="65000"/>
                    <a:lumOff val="35000"/>
                    <a:alpha val="25000"/>
                  </a:schemeClr>
                </a:solidFill>
              </a:rPr>
              <a:t>Avoid dangerously low stock levels</a:t>
            </a:r>
          </a:p>
          <a:p>
            <a:pPr marL="6350" lvl="1">
              <a:lnSpc>
                <a:spcPts val="2900"/>
              </a:lnSpc>
            </a:pPr>
            <a:endParaRPr lang="en-US" kern="0" dirty="0">
              <a:solidFill>
                <a:schemeClr val="tx1">
                  <a:lumMod val="65000"/>
                  <a:lumOff val="35000"/>
                  <a:alpha val="25000"/>
                </a:schemeClr>
              </a:solidFill>
            </a:endParaRPr>
          </a:p>
        </p:txBody>
      </p:sp>
      <p:pic>
        <p:nvPicPr>
          <p:cNvPr id="19" name="Graphic 18">
            <a:extLst>
              <a:ext uri="{FF2B5EF4-FFF2-40B4-BE49-F238E27FC236}">
                <a16:creationId xmlns:a16="http://schemas.microsoft.com/office/drawing/2014/main" id="{AF69C8AD-E804-824C-963C-5D39DC72F6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306" y="3872447"/>
            <a:ext cx="331470" cy="205740"/>
          </a:xfrm>
          <a:prstGeom prst="rect">
            <a:avLst/>
          </a:prstGeom>
        </p:spPr>
      </p:pic>
      <p:sp>
        <p:nvSpPr>
          <p:cNvPr id="20" name="Text Placeholder 5">
            <a:extLst>
              <a:ext uri="{FF2B5EF4-FFF2-40B4-BE49-F238E27FC236}">
                <a16:creationId xmlns:a16="http://schemas.microsoft.com/office/drawing/2014/main" id="{50E79F53-8641-134F-A9A0-0572ECF58833}"/>
              </a:ext>
            </a:extLst>
          </p:cNvPr>
          <p:cNvSpPr txBox="1">
            <a:spLocks/>
          </p:cNvSpPr>
          <p:nvPr/>
        </p:nvSpPr>
        <p:spPr>
          <a:xfrm>
            <a:off x="1387355" y="4427884"/>
            <a:ext cx="7351009" cy="454758"/>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lnSpc>
                <a:spcPts val="2900"/>
              </a:lnSpc>
            </a:pPr>
            <a:r>
              <a:rPr lang="en-US" sz="2200" kern="0" dirty="0">
                <a:solidFill>
                  <a:schemeClr val="tx1">
                    <a:lumMod val="65000"/>
                    <a:lumOff val="35000"/>
                    <a:alpha val="25000"/>
                  </a:schemeClr>
                </a:solidFill>
              </a:rPr>
              <a:t>Maximize catch</a:t>
            </a:r>
          </a:p>
          <a:p>
            <a:pPr marL="6350" lvl="1">
              <a:lnSpc>
                <a:spcPts val="2900"/>
              </a:lnSpc>
            </a:pPr>
            <a:endParaRPr lang="en-US" kern="0" dirty="0"/>
          </a:p>
        </p:txBody>
      </p:sp>
      <p:pic>
        <p:nvPicPr>
          <p:cNvPr id="21" name="Graphic 20">
            <a:extLst>
              <a:ext uri="{FF2B5EF4-FFF2-40B4-BE49-F238E27FC236}">
                <a16:creationId xmlns:a16="http://schemas.microsoft.com/office/drawing/2014/main" id="{504B68CF-E6FC-A54B-81FE-1C86CA3CC9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306" y="4562389"/>
            <a:ext cx="331470" cy="205740"/>
          </a:xfrm>
          <a:prstGeom prst="rect">
            <a:avLst/>
          </a:prstGeom>
        </p:spPr>
      </p:pic>
      <p:sp>
        <p:nvSpPr>
          <p:cNvPr id="22" name="Text Placeholder 5">
            <a:extLst>
              <a:ext uri="{FF2B5EF4-FFF2-40B4-BE49-F238E27FC236}">
                <a16:creationId xmlns:a16="http://schemas.microsoft.com/office/drawing/2014/main" id="{AE605540-46AC-9F48-B183-954F294FCCC0}"/>
              </a:ext>
            </a:extLst>
          </p:cNvPr>
          <p:cNvSpPr txBox="1">
            <a:spLocks/>
          </p:cNvSpPr>
          <p:nvPr/>
        </p:nvSpPr>
        <p:spPr>
          <a:xfrm>
            <a:off x="1387355" y="5117826"/>
            <a:ext cx="4279045" cy="1009374"/>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r>
              <a:rPr lang="en-US" sz="2200" kern="0" dirty="0"/>
              <a:t>Maximize stability in interannual catch levels</a:t>
            </a:r>
          </a:p>
          <a:p>
            <a:pPr marL="6350" lvl="1"/>
            <a:endParaRPr lang="en-US" kern="0" dirty="0"/>
          </a:p>
        </p:txBody>
      </p:sp>
      <p:pic>
        <p:nvPicPr>
          <p:cNvPr id="23" name="Graphic 22">
            <a:extLst>
              <a:ext uri="{FF2B5EF4-FFF2-40B4-BE49-F238E27FC236}">
                <a16:creationId xmlns:a16="http://schemas.microsoft.com/office/drawing/2014/main" id="{0F96C688-FDA4-7B45-ACE0-44C6E7CE88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3306" y="5252331"/>
            <a:ext cx="331470" cy="205740"/>
          </a:xfrm>
          <a:prstGeom prst="rect">
            <a:avLst/>
          </a:prstGeom>
        </p:spPr>
      </p:pic>
      <p:sp>
        <p:nvSpPr>
          <p:cNvPr id="24" name="Text Placeholder 5">
            <a:extLst>
              <a:ext uri="{FF2B5EF4-FFF2-40B4-BE49-F238E27FC236}">
                <a16:creationId xmlns:a16="http://schemas.microsoft.com/office/drawing/2014/main" id="{1650A761-1391-EA44-827E-6F3D7CB5BAC3}"/>
              </a:ext>
            </a:extLst>
          </p:cNvPr>
          <p:cNvSpPr txBox="1">
            <a:spLocks/>
          </p:cNvSpPr>
          <p:nvPr/>
        </p:nvSpPr>
        <p:spPr>
          <a:xfrm>
            <a:off x="7061201" y="4492304"/>
            <a:ext cx="5877200" cy="2387310"/>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lvl="0" indent="-228600">
              <a:spcBef>
                <a:spcPts val="1200"/>
              </a:spcBef>
              <a:buFont typeface="Arial" panose="020B0604020202020204" pitchFamily="34" charset="0"/>
              <a:buChar char="•"/>
            </a:pPr>
            <a:r>
              <a:rPr lang="en-US" sz="2000" dirty="0"/>
              <a:t>Mean absolute proportional change in catch </a:t>
            </a:r>
          </a:p>
          <a:p>
            <a:pPr marL="342900" lvl="0" indent="-228600">
              <a:spcBef>
                <a:spcPts val="1200"/>
              </a:spcBef>
              <a:buFont typeface="Arial" panose="020B0604020202020204" pitchFamily="34" charset="0"/>
              <a:buChar char="•"/>
            </a:pPr>
            <a:r>
              <a:rPr lang="en-US" sz="2000" dirty="0"/>
              <a:t>Variance in catch </a:t>
            </a:r>
          </a:p>
          <a:p>
            <a:pPr marL="342900" lvl="0" indent="-228600">
              <a:spcBef>
                <a:spcPts val="1200"/>
              </a:spcBef>
              <a:buFont typeface="Arial" panose="020B0604020202020204" pitchFamily="34" charset="0"/>
              <a:buChar char="•"/>
            </a:pPr>
            <a:r>
              <a:rPr lang="en-US" sz="2000" dirty="0"/>
              <a:t>Probability of TAC change over a certain level</a:t>
            </a:r>
          </a:p>
          <a:p>
            <a:pPr marL="342900" lvl="0" indent="-228600">
              <a:spcBef>
                <a:spcPts val="1200"/>
              </a:spcBef>
              <a:buFont typeface="Arial" panose="020B0604020202020204" pitchFamily="34" charset="0"/>
              <a:buChar char="•"/>
            </a:pPr>
            <a:r>
              <a:rPr lang="en-US" sz="2000" dirty="0"/>
              <a:t>Maximum amount of TAC change between management periods</a:t>
            </a:r>
          </a:p>
          <a:p>
            <a:pPr marL="342900" lvl="0" indent="-342900">
              <a:lnSpc>
                <a:spcPct val="150000"/>
              </a:lnSpc>
              <a:buFont typeface="Arial" panose="020B0604020202020204" pitchFamily="34" charset="0"/>
              <a:buChar char="•"/>
            </a:pPr>
            <a:endParaRPr lang="en-US" sz="2000" baseline="-25000" dirty="0"/>
          </a:p>
          <a:p>
            <a:pPr marL="6350" lvl="1">
              <a:lnSpc>
                <a:spcPct val="150000"/>
              </a:lnSpc>
            </a:pPr>
            <a:endParaRPr lang="en-US" kern="0" dirty="0"/>
          </a:p>
        </p:txBody>
      </p:sp>
      <p:cxnSp>
        <p:nvCxnSpPr>
          <p:cNvPr id="26" name="Straight Connector 25">
            <a:extLst>
              <a:ext uri="{FF2B5EF4-FFF2-40B4-BE49-F238E27FC236}">
                <a16:creationId xmlns:a16="http://schemas.microsoft.com/office/drawing/2014/main" id="{80C6FCF8-E519-ED4E-B855-574602A63B47}"/>
              </a:ext>
            </a:extLst>
          </p:cNvPr>
          <p:cNvCxnSpPr>
            <a:cxnSpLocks/>
          </p:cNvCxnSpPr>
          <p:nvPr/>
        </p:nvCxnSpPr>
        <p:spPr>
          <a:xfrm flipV="1">
            <a:off x="7058000" y="4655263"/>
            <a:ext cx="3200" cy="1806052"/>
          </a:xfrm>
          <a:prstGeom prst="line">
            <a:avLst/>
          </a:prstGeom>
          <a:ln w="12700">
            <a:solidFill>
              <a:srgbClr val="D6522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CACB80-2D9A-E443-B19F-39E49E3365E3}"/>
              </a:ext>
            </a:extLst>
          </p:cNvPr>
          <p:cNvCxnSpPr>
            <a:cxnSpLocks/>
          </p:cNvCxnSpPr>
          <p:nvPr/>
        </p:nvCxnSpPr>
        <p:spPr>
          <a:xfrm>
            <a:off x="5536800" y="5359582"/>
            <a:ext cx="1524400" cy="0"/>
          </a:xfrm>
          <a:prstGeom prst="line">
            <a:avLst/>
          </a:prstGeom>
          <a:ln w="12700">
            <a:solidFill>
              <a:srgbClr val="D652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072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p:txBody>
          <a:bodyPr/>
          <a:lstStyle/>
          <a:p>
            <a:pPr rtl="0"/>
            <a:r>
              <a:rPr lang="en-US" dirty="0"/>
              <a:t>Operating Models</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dirty="0"/>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13</a:t>
            </a:fld>
            <a:endParaRPr lang="en-US" dirty="0"/>
          </a:p>
        </p:txBody>
      </p:sp>
      <p:sp>
        <p:nvSpPr>
          <p:cNvPr id="6" name="Text Placeholder 5">
            <a:extLst>
              <a:ext uri="{FF2B5EF4-FFF2-40B4-BE49-F238E27FC236}">
                <a16:creationId xmlns:a16="http://schemas.microsoft.com/office/drawing/2014/main" id="{E43AE186-87FF-8D4E-8E44-2B15DC1524CC}"/>
              </a:ext>
            </a:extLst>
          </p:cNvPr>
          <p:cNvSpPr>
            <a:spLocks noGrp="1"/>
          </p:cNvSpPr>
          <p:nvPr>
            <p:ph type="body" sz="quarter" idx="13"/>
          </p:nvPr>
        </p:nvSpPr>
        <p:spPr>
          <a:xfrm>
            <a:off x="1401887" y="1867366"/>
            <a:ext cx="4421632" cy="4987925"/>
          </a:xfrm>
        </p:spPr>
        <p:txBody>
          <a:bodyPr/>
          <a:lstStyle/>
          <a:p>
            <a:pPr marL="0" lvl="1">
              <a:lnSpc>
                <a:spcPts val="2600"/>
              </a:lnSpc>
              <a:spcAft>
                <a:spcPts val="1500"/>
              </a:spcAft>
            </a:pPr>
            <a:r>
              <a:rPr lang="en-US" b="1" dirty="0"/>
              <a:t>Operating Models (OMs) </a:t>
            </a:r>
            <a:r>
              <a:rPr lang="en-US" dirty="0"/>
              <a:t>are at </a:t>
            </a:r>
            <a:br>
              <a:rPr lang="en-US" dirty="0"/>
            </a:br>
            <a:r>
              <a:rPr lang="en-US" dirty="0"/>
              <a:t>the center of the MSE modelling framework. They:</a:t>
            </a:r>
          </a:p>
          <a:p>
            <a:pPr marL="576263" lvl="4" indent="-284163">
              <a:lnSpc>
                <a:spcPts val="2600"/>
              </a:lnSpc>
              <a:spcBef>
                <a:spcPts val="600"/>
              </a:spcBef>
              <a:spcAft>
                <a:spcPts val="1500"/>
              </a:spcAft>
              <a:buFont typeface="+mj-lt"/>
              <a:buAutoNum type="arabicPeriod"/>
            </a:pPr>
            <a:r>
              <a:rPr lang="en-US" sz="2000" dirty="0"/>
              <a:t>Represent the </a:t>
            </a:r>
            <a:r>
              <a:rPr lang="en-US" sz="2000" b="1" dirty="0"/>
              <a:t>“real world” </a:t>
            </a:r>
            <a:br>
              <a:rPr lang="en-US" sz="2000" b="1" dirty="0"/>
            </a:br>
            <a:r>
              <a:rPr lang="en-US" sz="2000" dirty="0"/>
              <a:t>in the simulation</a:t>
            </a:r>
          </a:p>
          <a:p>
            <a:pPr marL="576263" lvl="4" indent="-284163">
              <a:lnSpc>
                <a:spcPts val="2600"/>
              </a:lnSpc>
              <a:spcBef>
                <a:spcPts val="600"/>
              </a:spcBef>
              <a:spcAft>
                <a:spcPts val="1500"/>
              </a:spcAft>
              <a:buFont typeface="+mj-lt"/>
              <a:buAutoNum type="arabicPeriod"/>
            </a:pPr>
            <a:r>
              <a:rPr lang="en-US" sz="2000" dirty="0"/>
              <a:t>Include </a:t>
            </a:r>
            <a:r>
              <a:rPr lang="en-US" sz="2000" b="1" dirty="0"/>
              <a:t>all plausible </a:t>
            </a:r>
            <a:r>
              <a:rPr lang="en-US" sz="2000" dirty="0"/>
              <a:t>hypotheses about the biology </a:t>
            </a:r>
            <a:br>
              <a:rPr lang="en-US" sz="2000" dirty="0"/>
            </a:br>
            <a:r>
              <a:rPr lang="en-US" sz="2000" dirty="0"/>
              <a:t>of the stock (ex: recruitment) </a:t>
            </a:r>
            <a:br>
              <a:rPr lang="en-US" sz="2000" dirty="0"/>
            </a:br>
            <a:r>
              <a:rPr lang="en-US" sz="2000" dirty="0"/>
              <a:t>and fishery dynamics (ex: the level of illegal fishing activity)</a:t>
            </a:r>
          </a:p>
          <a:p>
            <a:pPr marL="576263" lvl="4" indent="-284163">
              <a:lnSpc>
                <a:spcPts val="2600"/>
              </a:lnSpc>
              <a:spcBef>
                <a:spcPts val="600"/>
              </a:spcBef>
              <a:spcAft>
                <a:spcPts val="1500"/>
              </a:spcAft>
              <a:buFont typeface="+mj-lt"/>
              <a:buAutoNum type="arabicPeriod"/>
            </a:pPr>
            <a:r>
              <a:rPr lang="en-US" sz="2000" dirty="0"/>
              <a:t>Many combinations of hypotheses lead to </a:t>
            </a:r>
            <a:r>
              <a:rPr lang="en-US" sz="2000" b="1" dirty="0"/>
              <a:t>many OMs</a:t>
            </a:r>
          </a:p>
        </p:txBody>
      </p:sp>
      <p:pic>
        <p:nvPicPr>
          <p:cNvPr id="8" name="Graphic 7">
            <a:extLst>
              <a:ext uri="{FF2B5EF4-FFF2-40B4-BE49-F238E27FC236}">
                <a16:creationId xmlns:a16="http://schemas.microsoft.com/office/drawing/2014/main" id="{D6158816-21BC-9B4A-897B-34AE4488BC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1995776"/>
            <a:ext cx="331470" cy="205740"/>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D03D78A5-D2D9-FC49-BDB2-17328A1DDE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8" r="22080"/>
          <a:stretch/>
        </p:blipFill>
        <p:spPr>
          <a:xfrm>
            <a:off x="6589059" y="1995776"/>
            <a:ext cx="6530041" cy="4790057"/>
          </a:xfrm>
          <a:prstGeom prst="rect">
            <a:avLst/>
          </a:prstGeom>
        </p:spPr>
      </p:pic>
    </p:spTree>
    <p:extLst>
      <p:ext uri="{BB962C8B-B14F-4D97-AF65-F5344CB8AC3E}">
        <p14:creationId xmlns:p14="http://schemas.microsoft.com/office/powerpoint/2010/main" val="3757256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p:txBody>
          <a:bodyPr/>
          <a:lstStyle/>
          <a:p>
            <a:pPr rtl="0"/>
            <a:r>
              <a:rPr lang="en-US" dirty="0"/>
              <a:t>OMs for this MSE</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14</a:t>
            </a:fld>
            <a:endParaRPr lang="en-US"/>
          </a:p>
        </p:txBody>
      </p:sp>
      <p:sp>
        <p:nvSpPr>
          <p:cNvPr id="6" name="Text Placeholder 5">
            <a:extLst>
              <a:ext uri="{FF2B5EF4-FFF2-40B4-BE49-F238E27FC236}">
                <a16:creationId xmlns:a16="http://schemas.microsoft.com/office/drawing/2014/main" id="{E43AE186-87FF-8D4E-8E44-2B15DC1524CC}"/>
              </a:ext>
            </a:extLst>
          </p:cNvPr>
          <p:cNvSpPr>
            <a:spLocks noGrp="1"/>
          </p:cNvSpPr>
          <p:nvPr>
            <p:ph type="body" sz="quarter" idx="13"/>
          </p:nvPr>
        </p:nvSpPr>
        <p:spPr>
          <a:xfrm>
            <a:off x="1383726" y="1868448"/>
            <a:ext cx="3315274" cy="573267"/>
          </a:xfrm>
        </p:spPr>
        <p:txBody>
          <a:bodyPr/>
          <a:lstStyle/>
          <a:p>
            <a:pPr marL="6350" lvl="1" rtl="0">
              <a:lnSpc>
                <a:spcPts val="2900"/>
              </a:lnSpc>
            </a:pPr>
            <a:r>
              <a:rPr lang="en-US" sz="2200" dirty="0">
                <a:solidFill>
                  <a:srgbClr val="00B0F0"/>
                </a:solidFill>
              </a:rPr>
              <a:t>[Insert uncertainty grid]</a:t>
            </a:r>
          </a:p>
          <a:p>
            <a:pPr marL="6350" lvl="1">
              <a:lnSpc>
                <a:spcPts val="2900"/>
              </a:lnSpc>
            </a:pPr>
            <a:endParaRPr lang="en-US" sz="2000" dirty="0"/>
          </a:p>
        </p:txBody>
      </p:sp>
      <p:pic>
        <p:nvPicPr>
          <p:cNvPr id="7" name="Graphic 6">
            <a:extLst>
              <a:ext uri="{FF2B5EF4-FFF2-40B4-BE49-F238E27FC236}">
                <a16:creationId xmlns:a16="http://schemas.microsoft.com/office/drawing/2014/main" id="{B05DD6CA-9AAD-1E4C-AE3A-F1A62E8871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1999259"/>
            <a:ext cx="331470" cy="205740"/>
          </a:xfrm>
          <a:prstGeom prst="rect">
            <a:avLst/>
          </a:prstGeom>
        </p:spPr>
      </p:pic>
      <p:graphicFrame>
        <p:nvGraphicFramePr>
          <p:cNvPr id="8" name="Table 7">
            <a:extLst>
              <a:ext uri="{FF2B5EF4-FFF2-40B4-BE49-F238E27FC236}">
                <a16:creationId xmlns:a16="http://schemas.microsoft.com/office/drawing/2014/main" id="{96832767-5920-6C4A-9744-C2BDF590C6D5}"/>
              </a:ext>
            </a:extLst>
          </p:cNvPr>
          <p:cNvGraphicFramePr>
            <a:graphicFrameLocks noGrp="1"/>
          </p:cNvGraphicFramePr>
          <p:nvPr>
            <p:extLst>
              <p:ext uri="{D42A27DB-BD31-4B8C-83A1-F6EECF244321}">
                <p14:modId xmlns:p14="http://schemas.microsoft.com/office/powerpoint/2010/main" val="673898005"/>
              </p:ext>
            </p:extLst>
          </p:nvPr>
        </p:nvGraphicFramePr>
        <p:xfrm>
          <a:off x="1003306" y="2521023"/>
          <a:ext cx="9713462" cy="3824055"/>
        </p:xfrm>
        <a:graphic>
          <a:graphicData uri="http://schemas.openxmlformats.org/drawingml/2006/table">
            <a:tbl>
              <a:tblPr firstRow="1" bandRow="1">
                <a:tableStyleId>{5C22544A-7EE6-4342-B048-85BDC9FD1C3A}</a:tableStyleId>
              </a:tblPr>
              <a:tblGrid>
                <a:gridCol w="2458565">
                  <a:extLst>
                    <a:ext uri="{9D8B030D-6E8A-4147-A177-3AD203B41FA5}">
                      <a16:colId xmlns:a16="http://schemas.microsoft.com/office/drawing/2014/main" val="2699518094"/>
                    </a:ext>
                  </a:extLst>
                </a:gridCol>
                <a:gridCol w="1332741">
                  <a:extLst>
                    <a:ext uri="{9D8B030D-6E8A-4147-A177-3AD203B41FA5}">
                      <a16:colId xmlns:a16="http://schemas.microsoft.com/office/drawing/2014/main" val="1539191609"/>
                    </a:ext>
                  </a:extLst>
                </a:gridCol>
                <a:gridCol w="1480539">
                  <a:extLst>
                    <a:ext uri="{9D8B030D-6E8A-4147-A177-3AD203B41FA5}">
                      <a16:colId xmlns:a16="http://schemas.microsoft.com/office/drawing/2014/main" val="3051972225"/>
                    </a:ext>
                  </a:extLst>
                </a:gridCol>
                <a:gridCol w="1480539">
                  <a:extLst>
                    <a:ext uri="{9D8B030D-6E8A-4147-A177-3AD203B41FA5}">
                      <a16:colId xmlns:a16="http://schemas.microsoft.com/office/drawing/2014/main" val="3171270627"/>
                    </a:ext>
                  </a:extLst>
                </a:gridCol>
                <a:gridCol w="1480539">
                  <a:extLst>
                    <a:ext uri="{9D8B030D-6E8A-4147-A177-3AD203B41FA5}">
                      <a16:colId xmlns:a16="http://schemas.microsoft.com/office/drawing/2014/main" val="2227513137"/>
                    </a:ext>
                  </a:extLst>
                </a:gridCol>
                <a:gridCol w="1480539">
                  <a:extLst>
                    <a:ext uri="{9D8B030D-6E8A-4147-A177-3AD203B41FA5}">
                      <a16:colId xmlns:a16="http://schemas.microsoft.com/office/drawing/2014/main" val="4281072650"/>
                    </a:ext>
                  </a:extLst>
                </a:gridCol>
              </a:tblGrid>
              <a:tr h="424895">
                <a:tc gridSpan="6">
                  <a:txBody>
                    <a:bodyPr/>
                    <a:lstStyle/>
                    <a:p>
                      <a:pPr marL="0" algn="l" rtl="0"/>
                      <a:r>
                        <a:rPr lang="en-US" sz="1600" b="1" i="0" dirty="0">
                          <a:solidFill>
                            <a:schemeClr val="bg1"/>
                          </a:solidFill>
                          <a:latin typeface="Arial" panose="020B0604020202020204" pitchFamily="34" charset="0"/>
                          <a:cs typeface="Arial" panose="020B0604020202020204" pitchFamily="34" charset="0"/>
                        </a:rPr>
                        <a:t>Category of key uncertainties</a:t>
                      </a:r>
                    </a:p>
                  </a:txBody>
                  <a:tcPr anchor="ct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5C7E"/>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i="0" dirty="0">
                        <a:solidFill>
                          <a:schemeClr val="bg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5C7E"/>
                    </a:solidFill>
                  </a:tcPr>
                </a:tc>
                <a:tc hMerge="1">
                  <a:txBody>
                    <a:bodyPr/>
                    <a:lstStyle/>
                    <a:p>
                      <a:pPr marL="0" algn="ctr" rtl="0"/>
                      <a:endParaRPr lang="en-US" sz="1600" dirty="0">
                        <a:solidFill>
                          <a:schemeClr val="accent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5C7E"/>
                    </a:solidFill>
                  </a:tcPr>
                </a:tc>
                <a:tc hMerge="1">
                  <a:txBody>
                    <a:bodyPr/>
                    <a:lstStyle/>
                    <a:p>
                      <a:pPr marL="0" algn="ctr" rtl="0"/>
                      <a:endParaRPr lang="en-US" sz="1600" dirty="0">
                        <a:solidFill>
                          <a:schemeClr val="accent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5C7E"/>
                    </a:solidFill>
                  </a:tcPr>
                </a:tc>
                <a:tc hMerge="1">
                  <a:txBody>
                    <a:bodyPr/>
                    <a:lstStyle/>
                    <a:p>
                      <a:pPr marL="0" algn="ctr" rtl="0"/>
                      <a:endParaRPr lang="en-US" sz="1600" dirty="0">
                        <a:solidFill>
                          <a:schemeClr val="accent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5C7E"/>
                    </a:solidFill>
                  </a:tcPr>
                </a:tc>
                <a:tc hMerge="1">
                  <a:txBody>
                    <a:bodyPr/>
                    <a:lstStyle/>
                    <a:p>
                      <a:pPr marL="0" algn="ctr" rtl="0"/>
                      <a:endParaRPr lang="en-US" sz="1600" dirty="0">
                        <a:solidFill>
                          <a:schemeClr val="accent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5C7E"/>
                    </a:solidFill>
                  </a:tcPr>
                </a:tc>
                <a:extLst>
                  <a:ext uri="{0D108BD9-81ED-4DB2-BD59-A6C34878D82A}">
                    <a16:rowId xmlns:a16="http://schemas.microsoft.com/office/drawing/2014/main" val="953314250"/>
                  </a:ext>
                </a:extLst>
              </a:tr>
              <a:tr h="424895">
                <a:tc>
                  <a:txBody>
                    <a:bodyPr/>
                    <a:lstStyle/>
                    <a:p>
                      <a:pPr marL="0" algn="l" rtl="0"/>
                      <a:r>
                        <a:rPr lang="en-US" sz="1600" b="0" dirty="0">
                          <a:solidFill>
                            <a:schemeClr val="tx1">
                              <a:lumMod val="95000"/>
                              <a:lumOff val="5000"/>
                            </a:schemeClr>
                          </a:solidFill>
                          <a:latin typeface="Arial" panose="020B0604020202020204" pitchFamily="34" charset="0"/>
                          <a:cs typeface="Arial" panose="020B0604020202020204" pitchFamily="34" charset="0"/>
                        </a:rPr>
                        <a:t>A (e.g., Steepness)</a:t>
                      </a:r>
                    </a:p>
                  </a:txBody>
                  <a:tcPr anchor="ctr">
                    <a:lnL w="57150" cap="flat" cmpd="sng" algn="ctr">
                      <a:solidFill>
                        <a:schemeClr val="bg1"/>
                      </a:solidFill>
                      <a:prstDash val="solid"/>
                      <a:round/>
                      <a:headEnd type="none" w="med" len="med"/>
                      <a:tailEnd type="none" w="med" len="med"/>
                    </a:lnL>
                    <a:lnR w="9525" cap="flat" cmpd="sng" algn="ctr">
                      <a:solidFill>
                        <a:srgbClr val="B8CBDA"/>
                      </a:solidFill>
                      <a:prstDash val="solid"/>
                      <a:round/>
                      <a:headEnd type="none" w="med" len="med"/>
                      <a:tailEnd type="none" w="med" len="med"/>
                    </a:lnR>
                    <a:lnT w="57150" cap="flat" cmpd="sng" algn="ctr">
                      <a:solidFill>
                        <a:schemeClr val="bg1"/>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rgbClr val="E1EC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57150" cap="flat" cmpd="sng" algn="ctr">
                      <a:solidFill>
                        <a:schemeClr val="bg1"/>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57150" cap="flat" cmpd="sng" algn="ctr">
                      <a:solidFill>
                        <a:schemeClr val="bg1"/>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57150" cap="flat" cmpd="sng" algn="ctr">
                      <a:solidFill>
                        <a:schemeClr val="bg1"/>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57150" cap="flat" cmpd="sng" algn="ctr">
                      <a:solidFill>
                        <a:schemeClr val="bg1"/>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57150" cap="flat" cmpd="sng" algn="ctr">
                      <a:solidFill>
                        <a:schemeClr val="bg1"/>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160334"/>
                  </a:ext>
                </a:extLst>
              </a:tr>
              <a:tr h="424895">
                <a:tc>
                  <a:txBody>
                    <a:bodyPr/>
                    <a:lstStyle/>
                    <a:p>
                      <a:pPr marL="0" algn="l" rtl="0"/>
                      <a:r>
                        <a:rPr lang="en-US" sz="1600" b="0" dirty="0">
                          <a:solidFill>
                            <a:schemeClr val="tx1">
                              <a:lumMod val="95000"/>
                              <a:lumOff val="5000"/>
                            </a:schemeClr>
                          </a:solidFill>
                          <a:latin typeface="Arial" panose="020B0604020202020204" pitchFamily="34" charset="0"/>
                          <a:cs typeface="Arial" panose="020B0604020202020204" pitchFamily="34" charset="0"/>
                        </a:rPr>
                        <a:t>B</a:t>
                      </a:r>
                    </a:p>
                  </a:txBody>
                  <a:tcPr anchor="ctr">
                    <a:lnL w="57150" cap="flat" cmpd="sng" algn="ctr">
                      <a:solidFill>
                        <a:schemeClr val="bg1"/>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rgbClr val="D3E1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8735345"/>
                  </a:ext>
                </a:extLst>
              </a:tr>
              <a:tr h="424895">
                <a:tc>
                  <a:txBody>
                    <a:bodyPr/>
                    <a:lstStyle/>
                    <a:p>
                      <a:pPr marL="0" algn="l" rtl="0"/>
                      <a:r>
                        <a:rPr lang="en-US" sz="1600" b="0" dirty="0">
                          <a:solidFill>
                            <a:schemeClr val="tx1">
                              <a:lumMod val="95000"/>
                              <a:lumOff val="5000"/>
                            </a:schemeClr>
                          </a:solidFill>
                          <a:latin typeface="Arial" panose="020B0604020202020204" pitchFamily="34" charset="0"/>
                          <a:cs typeface="Arial" panose="020B0604020202020204" pitchFamily="34" charset="0"/>
                        </a:rPr>
                        <a:t>C</a:t>
                      </a:r>
                    </a:p>
                  </a:txBody>
                  <a:tcPr anchor="ctr">
                    <a:lnL w="57150" cap="flat" cmpd="sng" algn="ctr">
                      <a:solidFill>
                        <a:schemeClr val="bg1"/>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rgbClr val="E1EC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4274604"/>
                  </a:ext>
                </a:extLst>
              </a:tr>
              <a:tr h="424895">
                <a:tc>
                  <a:txBody>
                    <a:bodyPr/>
                    <a:lstStyle/>
                    <a:p>
                      <a:pPr marL="0" algn="l" rtl="0"/>
                      <a:r>
                        <a:rPr lang="en-US" sz="1600" b="0" dirty="0">
                          <a:solidFill>
                            <a:schemeClr val="tx1">
                              <a:lumMod val="95000"/>
                              <a:lumOff val="5000"/>
                            </a:schemeClr>
                          </a:solidFill>
                          <a:latin typeface="Arial" panose="020B0604020202020204" pitchFamily="34" charset="0"/>
                          <a:cs typeface="Arial" panose="020B0604020202020204" pitchFamily="34" charset="0"/>
                        </a:rPr>
                        <a:t>D</a:t>
                      </a:r>
                    </a:p>
                  </a:txBody>
                  <a:tcPr anchor="ctr">
                    <a:lnL w="57150" cap="flat" cmpd="sng" algn="ctr">
                      <a:solidFill>
                        <a:schemeClr val="bg1"/>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rgbClr val="D3E1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946031"/>
                  </a:ext>
                </a:extLst>
              </a:tr>
              <a:tr h="424895">
                <a:tc>
                  <a:txBody>
                    <a:bodyPr/>
                    <a:lstStyle/>
                    <a:p>
                      <a:pPr marL="0" algn="l" rtl="0"/>
                      <a:r>
                        <a:rPr lang="en-US" sz="1600" b="0" dirty="0">
                          <a:solidFill>
                            <a:schemeClr val="tx1">
                              <a:lumMod val="95000"/>
                              <a:lumOff val="5000"/>
                            </a:schemeClr>
                          </a:solidFill>
                          <a:latin typeface="Arial" panose="020B0604020202020204" pitchFamily="34" charset="0"/>
                          <a:cs typeface="Arial" panose="020B0604020202020204" pitchFamily="34" charset="0"/>
                        </a:rPr>
                        <a:t>E</a:t>
                      </a:r>
                    </a:p>
                  </a:txBody>
                  <a:tcPr anchor="ctr">
                    <a:lnL w="57150" cap="flat" cmpd="sng" algn="ctr">
                      <a:solidFill>
                        <a:schemeClr val="bg1"/>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rgbClr val="E1EC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267186"/>
                  </a:ext>
                </a:extLst>
              </a:tr>
              <a:tr h="424895">
                <a:tc>
                  <a:txBody>
                    <a:bodyPr/>
                    <a:lstStyle/>
                    <a:p>
                      <a:pPr marL="0" algn="l" rtl="0"/>
                      <a:r>
                        <a:rPr lang="en-US" sz="1600" b="0" dirty="0">
                          <a:solidFill>
                            <a:schemeClr val="tx1">
                              <a:lumMod val="95000"/>
                              <a:lumOff val="5000"/>
                            </a:schemeClr>
                          </a:solidFill>
                          <a:latin typeface="Arial" panose="020B0604020202020204" pitchFamily="34" charset="0"/>
                          <a:cs typeface="Arial" panose="020B0604020202020204" pitchFamily="34" charset="0"/>
                        </a:rPr>
                        <a:t>F</a:t>
                      </a:r>
                    </a:p>
                  </a:txBody>
                  <a:tcPr anchor="ctr">
                    <a:lnL w="57150" cap="flat" cmpd="sng" algn="ctr">
                      <a:solidFill>
                        <a:schemeClr val="bg1"/>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rgbClr val="D3E1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3828715"/>
                  </a:ext>
                </a:extLst>
              </a:tr>
              <a:tr h="424895">
                <a:tc>
                  <a:txBody>
                    <a:bodyPr/>
                    <a:lstStyle/>
                    <a:p>
                      <a:pPr marL="0" algn="l" rtl="0"/>
                      <a:r>
                        <a:rPr lang="en-US" sz="1600" b="0" dirty="0">
                          <a:solidFill>
                            <a:schemeClr val="tx1">
                              <a:lumMod val="95000"/>
                              <a:lumOff val="5000"/>
                            </a:schemeClr>
                          </a:solidFill>
                          <a:latin typeface="Arial" panose="020B0604020202020204" pitchFamily="34" charset="0"/>
                          <a:cs typeface="Arial" panose="020B0604020202020204" pitchFamily="34" charset="0"/>
                        </a:rPr>
                        <a:t>G</a:t>
                      </a:r>
                    </a:p>
                  </a:txBody>
                  <a:tcPr anchor="ctr">
                    <a:lnL w="57150" cap="flat" cmpd="sng" algn="ctr">
                      <a:solidFill>
                        <a:schemeClr val="bg1"/>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rgbClr val="E1EC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9525" cap="flat" cmpd="sng" algn="ctr">
                      <a:solidFill>
                        <a:srgbClr val="B8CBD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69066330"/>
                  </a:ext>
                </a:extLst>
              </a:tr>
              <a:tr h="424895">
                <a:tc>
                  <a:txBody>
                    <a:bodyPr/>
                    <a:lstStyle/>
                    <a:p>
                      <a:pPr marL="0" algn="l" rtl="0"/>
                      <a:r>
                        <a:rPr lang="en-US" sz="1600" b="0" dirty="0">
                          <a:solidFill>
                            <a:schemeClr val="tx1">
                              <a:lumMod val="95000"/>
                              <a:lumOff val="5000"/>
                            </a:schemeClr>
                          </a:solidFill>
                          <a:latin typeface="Arial" panose="020B0604020202020204" pitchFamily="34" charset="0"/>
                          <a:cs typeface="Arial" panose="020B0604020202020204" pitchFamily="34" charset="0"/>
                        </a:rPr>
                        <a:t>H</a:t>
                      </a:r>
                    </a:p>
                  </a:txBody>
                  <a:tcPr anchor="ctr">
                    <a:lnL w="57150" cap="flat" cmpd="sng" algn="ctr">
                      <a:solidFill>
                        <a:schemeClr val="bg1"/>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3E1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9525" cap="flat" cmpd="sng" algn="ctr">
                      <a:solidFill>
                        <a:srgbClr val="B8CBDA"/>
                      </a:solidFill>
                      <a:prstDash val="solid"/>
                      <a:round/>
                      <a:headEnd type="none" w="med" len="med"/>
                      <a:tailEnd type="none" w="med" len="med"/>
                    </a:lnL>
                    <a:lnR w="9525" cap="flat" cmpd="sng" algn="ctr">
                      <a:solidFill>
                        <a:srgbClr val="B8CBDA"/>
                      </a:solidFill>
                      <a:prstDash val="solid"/>
                      <a:round/>
                      <a:headEnd type="none" w="med" len="med"/>
                      <a:tailEnd type="none" w="med" len="med"/>
                    </a:lnR>
                    <a:lnT w="9525" cap="flat" cmpd="sng" algn="ctr">
                      <a:solidFill>
                        <a:srgbClr val="B8CBDA"/>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1619896"/>
                  </a:ext>
                </a:extLst>
              </a:tr>
            </a:tbl>
          </a:graphicData>
        </a:graphic>
      </p:graphicFrame>
    </p:spTree>
    <p:extLst>
      <p:ext uri="{BB962C8B-B14F-4D97-AF65-F5344CB8AC3E}">
        <p14:creationId xmlns:p14="http://schemas.microsoft.com/office/powerpoint/2010/main" val="3001698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F9D9CB34-537E-124A-A486-F12A263FFCEA}"/>
              </a:ext>
            </a:extLst>
          </p:cNvPr>
          <p:cNvSpPr/>
          <p:nvPr/>
        </p:nvSpPr>
        <p:spPr>
          <a:xfrm>
            <a:off x="10032999" y="1989185"/>
            <a:ext cx="1658092" cy="566814"/>
          </a:xfrm>
          <a:prstGeom prst="roundRect">
            <a:avLst/>
          </a:prstGeom>
          <a:solidFill>
            <a:srgbClr val="D652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p:txBody>
          <a:bodyPr/>
          <a:lstStyle/>
          <a:p>
            <a:pPr rtl="0"/>
            <a:r>
              <a:rPr lang="en-US" dirty="0"/>
              <a:t>OMs for this MSE </a:t>
            </a:r>
            <a:r>
              <a:rPr lang="en-US" sz="2400" dirty="0"/>
              <a:t>(continued)</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15</a:t>
            </a:fld>
            <a:endParaRPr lang="en-US"/>
          </a:p>
        </p:txBody>
      </p:sp>
      <p:sp>
        <p:nvSpPr>
          <p:cNvPr id="6" name="Text Placeholder 5">
            <a:extLst>
              <a:ext uri="{FF2B5EF4-FFF2-40B4-BE49-F238E27FC236}">
                <a16:creationId xmlns:a16="http://schemas.microsoft.com/office/drawing/2014/main" id="{E43AE186-87FF-8D4E-8E44-2B15DC1524CC}"/>
              </a:ext>
            </a:extLst>
          </p:cNvPr>
          <p:cNvSpPr>
            <a:spLocks noGrp="1"/>
          </p:cNvSpPr>
          <p:nvPr>
            <p:ph type="body" sz="quarter" idx="13"/>
          </p:nvPr>
        </p:nvSpPr>
        <p:spPr>
          <a:xfrm>
            <a:off x="1387355" y="2855824"/>
            <a:ext cx="8149551" cy="2463943"/>
          </a:xfrm>
        </p:spPr>
        <p:txBody>
          <a:bodyPr/>
          <a:lstStyle/>
          <a:p>
            <a:pPr marL="6350" lvl="1" rtl="0">
              <a:lnSpc>
                <a:spcPts val="2900"/>
              </a:lnSpc>
            </a:pPr>
            <a:r>
              <a:rPr lang="en-US" sz="2200" dirty="0">
                <a:solidFill>
                  <a:srgbClr val="00B0F0"/>
                </a:solidFill>
              </a:rPr>
              <a:t>[Insert reference set of OMs, highlighting total number of OMs]</a:t>
            </a:r>
          </a:p>
          <a:p>
            <a:pPr marL="6350" lvl="1" rtl="0">
              <a:lnSpc>
                <a:spcPts val="2900"/>
              </a:lnSpc>
            </a:pPr>
            <a:endParaRPr lang="en-US" sz="2200" dirty="0">
              <a:solidFill>
                <a:srgbClr val="00B0F0"/>
              </a:solidFill>
            </a:endParaRPr>
          </a:p>
          <a:p>
            <a:pPr marL="6350" lvl="1" rtl="0">
              <a:lnSpc>
                <a:spcPts val="2900"/>
              </a:lnSpc>
            </a:pPr>
            <a:r>
              <a:rPr lang="en-US" sz="2200" dirty="0">
                <a:solidFill>
                  <a:srgbClr val="00B0F0"/>
                </a:solidFill>
              </a:rPr>
              <a:t>[Insert robustness set of OMs, highlighting total number of OMs]</a:t>
            </a:r>
          </a:p>
          <a:p>
            <a:pPr marL="6350" lvl="1" rtl="0">
              <a:lnSpc>
                <a:spcPts val="2900"/>
              </a:lnSpc>
            </a:pPr>
            <a:endParaRPr lang="en-US" sz="2200" dirty="0">
              <a:solidFill>
                <a:srgbClr val="00B0F0"/>
              </a:solidFill>
            </a:endParaRPr>
          </a:p>
          <a:p>
            <a:pPr marL="6350" lvl="1" rtl="0">
              <a:lnSpc>
                <a:spcPts val="2900"/>
              </a:lnSpc>
            </a:pPr>
            <a:r>
              <a:rPr lang="en-US" sz="2200" dirty="0">
                <a:solidFill>
                  <a:srgbClr val="00B0F0"/>
                </a:solidFill>
              </a:rPr>
              <a:t>[Highlight any plausibility weighting of OMs]</a:t>
            </a:r>
          </a:p>
          <a:p>
            <a:pPr marL="6350" lvl="1" rtl="0">
              <a:lnSpc>
                <a:spcPts val="2900"/>
              </a:lnSpc>
            </a:pPr>
            <a:endParaRPr lang="en-US" sz="2200" dirty="0">
              <a:solidFill>
                <a:srgbClr val="00B0F0"/>
              </a:solidFill>
            </a:endParaRPr>
          </a:p>
          <a:p>
            <a:pPr marL="6350" lvl="1" rtl="0">
              <a:lnSpc>
                <a:spcPts val="2900"/>
              </a:lnSpc>
            </a:pPr>
            <a:endParaRPr lang="en-US" sz="2200" dirty="0">
              <a:solidFill>
                <a:srgbClr val="00B0F0"/>
              </a:solidFill>
            </a:endParaRPr>
          </a:p>
          <a:p>
            <a:pPr marL="6350" lvl="1">
              <a:lnSpc>
                <a:spcPts val="2900"/>
              </a:lnSpc>
            </a:pPr>
            <a:endParaRPr lang="en-US" sz="2000" dirty="0"/>
          </a:p>
        </p:txBody>
      </p:sp>
      <p:pic>
        <p:nvPicPr>
          <p:cNvPr id="7" name="Graphic 6">
            <a:extLst>
              <a:ext uri="{FF2B5EF4-FFF2-40B4-BE49-F238E27FC236}">
                <a16:creationId xmlns:a16="http://schemas.microsoft.com/office/drawing/2014/main" id="{991C4EEB-036D-8E4F-88D2-24E99B3933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2990330"/>
            <a:ext cx="331470" cy="205740"/>
          </a:xfrm>
          <a:prstGeom prst="rect">
            <a:avLst/>
          </a:prstGeom>
        </p:spPr>
      </p:pic>
      <p:pic>
        <p:nvPicPr>
          <p:cNvPr id="8" name="Graphic 7">
            <a:extLst>
              <a:ext uri="{FF2B5EF4-FFF2-40B4-BE49-F238E27FC236}">
                <a16:creationId xmlns:a16="http://schemas.microsoft.com/office/drawing/2014/main" id="{5D5F0429-B58D-AA4E-BD90-30A39C972D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3739725"/>
            <a:ext cx="331470" cy="205740"/>
          </a:xfrm>
          <a:prstGeom prst="rect">
            <a:avLst/>
          </a:prstGeom>
        </p:spPr>
      </p:pic>
      <p:pic>
        <p:nvPicPr>
          <p:cNvPr id="10" name="Graphic 9">
            <a:extLst>
              <a:ext uri="{FF2B5EF4-FFF2-40B4-BE49-F238E27FC236}">
                <a16:creationId xmlns:a16="http://schemas.microsoft.com/office/drawing/2014/main" id="{8534A067-9227-4240-B9E3-072226093A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4475370"/>
            <a:ext cx="331470" cy="205740"/>
          </a:xfrm>
          <a:prstGeom prst="rect">
            <a:avLst/>
          </a:prstGeom>
        </p:spPr>
      </p:pic>
      <p:sp>
        <p:nvSpPr>
          <p:cNvPr id="11" name="Text Placeholder 5">
            <a:extLst>
              <a:ext uri="{FF2B5EF4-FFF2-40B4-BE49-F238E27FC236}">
                <a16:creationId xmlns:a16="http://schemas.microsoft.com/office/drawing/2014/main" id="{27F82A75-3FE7-6142-95DF-37E2CAF106EF}"/>
              </a:ext>
            </a:extLst>
          </p:cNvPr>
          <p:cNvSpPr txBox="1">
            <a:spLocks/>
          </p:cNvSpPr>
          <p:nvPr/>
        </p:nvSpPr>
        <p:spPr>
          <a:xfrm>
            <a:off x="10257117" y="2855825"/>
            <a:ext cx="1153841" cy="376246"/>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algn="r" rtl="0">
              <a:lnSpc>
                <a:spcPts val="2900"/>
              </a:lnSpc>
            </a:pPr>
            <a:r>
              <a:rPr lang="en-US" sz="3200" b="1" dirty="0">
                <a:solidFill>
                  <a:srgbClr val="396288"/>
                </a:solidFill>
                <a:ea typeface="+mj-ea"/>
              </a:rPr>
              <a:t>1000</a:t>
            </a:r>
            <a:endParaRPr lang="en-US" sz="3200" b="1" kern="0" dirty="0">
              <a:solidFill>
                <a:srgbClr val="396288"/>
              </a:solidFill>
            </a:endParaRPr>
          </a:p>
        </p:txBody>
      </p:sp>
      <p:sp>
        <p:nvSpPr>
          <p:cNvPr id="12" name="Text Placeholder 5">
            <a:extLst>
              <a:ext uri="{FF2B5EF4-FFF2-40B4-BE49-F238E27FC236}">
                <a16:creationId xmlns:a16="http://schemas.microsoft.com/office/drawing/2014/main" id="{0FA91B42-67C2-8044-A7E4-7187B8FEB684}"/>
              </a:ext>
            </a:extLst>
          </p:cNvPr>
          <p:cNvSpPr txBox="1">
            <a:spLocks/>
          </p:cNvSpPr>
          <p:nvPr/>
        </p:nvSpPr>
        <p:spPr>
          <a:xfrm>
            <a:off x="9979432" y="2035272"/>
            <a:ext cx="1790859" cy="520727"/>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algn="ctr" rtl="0"/>
            <a:r>
              <a:rPr lang="en-US" sz="1400" b="1" kern="0" dirty="0">
                <a:solidFill>
                  <a:schemeClr val="bg1"/>
                </a:solidFill>
              </a:rPr>
              <a:t>TOTAL </a:t>
            </a:r>
            <a:r>
              <a:rPr lang="en-US" sz="1400" b="1" dirty="0">
                <a:solidFill>
                  <a:schemeClr val="bg1"/>
                </a:solidFill>
                <a:ea typeface="+mj-ea"/>
              </a:rPr>
              <a:t>NUMBER</a:t>
            </a:r>
            <a:r>
              <a:rPr lang="en-US" sz="1400" b="1" kern="0" dirty="0">
                <a:solidFill>
                  <a:schemeClr val="bg1"/>
                </a:solidFill>
              </a:rPr>
              <a:t> </a:t>
            </a:r>
          </a:p>
          <a:p>
            <a:pPr marL="6350" lvl="1" algn="ctr" rtl="0"/>
            <a:r>
              <a:rPr lang="en-US" sz="1400" b="1" kern="0" dirty="0">
                <a:solidFill>
                  <a:schemeClr val="bg1"/>
                </a:solidFill>
              </a:rPr>
              <a:t>OF OMs</a:t>
            </a:r>
          </a:p>
        </p:txBody>
      </p:sp>
      <p:sp>
        <p:nvSpPr>
          <p:cNvPr id="18" name="Text Placeholder 5">
            <a:extLst>
              <a:ext uri="{FF2B5EF4-FFF2-40B4-BE49-F238E27FC236}">
                <a16:creationId xmlns:a16="http://schemas.microsoft.com/office/drawing/2014/main" id="{5DEEDEC5-91D5-824D-A1E9-83AB0F63F59F}"/>
              </a:ext>
            </a:extLst>
          </p:cNvPr>
          <p:cNvSpPr txBox="1">
            <a:spLocks/>
          </p:cNvSpPr>
          <p:nvPr/>
        </p:nvSpPr>
        <p:spPr>
          <a:xfrm>
            <a:off x="10257117" y="3590225"/>
            <a:ext cx="1153841" cy="376246"/>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algn="r" rtl="0">
              <a:lnSpc>
                <a:spcPts val="2900"/>
              </a:lnSpc>
            </a:pPr>
            <a:r>
              <a:rPr lang="en-US" sz="3200" b="1" dirty="0">
                <a:solidFill>
                  <a:srgbClr val="396288"/>
                </a:solidFill>
                <a:ea typeface="+mj-ea"/>
              </a:rPr>
              <a:t>100</a:t>
            </a:r>
            <a:endParaRPr lang="en-US" sz="3200" b="1" kern="0" dirty="0">
              <a:solidFill>
                <a:srgbClr val="396288"/>
              </a:solidFill>
            </a:endParaRPr>
          </a:p>
        </p:txBody>
      </p:sp>
    </p:spTree>
    <p:extLst>
      <p:ext uri="{BB962C8B-B14F-4D97-AF65-F5344CB8AC3E}">
        <p14:creationId xmlns:p14="http://schemas.microsoft.com/office/powerpoint/2010/main" val="386471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2"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236F6-E7E4-364F-88C5-DE0432320033}"/>
              </a:ext>
            </a:extLst>
          </p:cNvPr>
          <p:cNvSpPr>
            <a:spLocks noGrp="1"/>
          </p:cNvSpPr>
          <p:nvPr>
            <p:ph type="title"/>
          </p:nvPr>
        </p:nvSpPr>
        <p:spPr>
          <a:xfrm>
            <a:off x="906091" y="774628"/>
            <a:ext cx="10173003" cy="1501775"/>
          </a:xfrm>
        </p:spPr>
        <p:txBody>
          <a:bodyPr>
            <a:noAutofit/>
          </a:bodyPr>
          <a:lstStyle/>
          <a:p>
            <a:pPr rtl="0"/>
            <a:r>
              <a:rPr lang="en-US" dirty="0"/>
              <a:t>Closed Loop Simulation to </a:t>
            </a:r>
            <a:br>
              <a:rPr lang="en-US" dirty="0"/>
            </a:br>
            <a:r>
              <a:rPr lang="en-US" dirty="0"/>
              <a:t>Test Candidate Harvest Strategies</a:t>
            </a:r>
          </a:p>
        </p:txBody>
      </p:sp>
      <p:sp>
        <p:nvSpPr>
          <p:cNvPr id="3" name="Date Placeholder 2">
            <a:extLst>
              <a:ext uri="{FF2B5EF4-FFF2-40B4-BE49-F238E27FC236}">
                <a16:creationId xmlns:a16="http://schemas.microsoft.com/office/drawing/2014/main" id="{7B380167-7C6C-4D42-94F1-E03166D3ECBC}"/>
              </a:ext>
            </a:extLst>
          </p:cNvPr>
          <p:cNvSpPr>
            <a:spLocks noGrp="1"/>
          </p:cNvSpPr>
          <p:nvPr>
            <p:ph type="dt" sz="half" idx="10"/>
          </p:nvPr>
        </p:nvSpPr>
        <p:spPr/>
        <p:txBody>
          <a:bodyPr/>
          <a:lstStyle/>
          <a:p>
            <a:fld id="{5BBE9D25-929B-9947-9AA4-0DCAB45A791F}" type="datetime1">
              <a:rPr lang="en-US" smtClean="0"/>
              <a:t>3/23/21</a:t>
            </a:fld>
            <a:endParaRPr lang="en-US"/>
          </a:p>
        </p:txBody>
      </p:sp>
      <p:sp>
        <p:nvSpPr>
          <p:cNvPr id="4" name="Footer Placeholder 3">
            <a:extLst>
              <a:ext uri="{FF2B5EF4-FFF2-40B4-BE49-F238E27FC236}">
                <a16:creationId xmlns:a16="http://schemas.microsoft.com/office/drawing/2014/main" id="{FE526490-45BF-9042-A196-32BE6558C8A1}"/>
              </a:ext>
            </a:extLst>
          </p:cNvPr>
          <p:cNvSpPr>
            <a:spLocks noGrp="1"/>
          </p:cNvSpPr>
          <p:nvPr>
            <p:ph type="ftr" sz="quarter" idx="11"/>
          </p:nvPr>
        </p:nvSpPr>
        <p:spPr/>
        <p:txBody>
          <a:bodyPr/>
          <a:lstStyle/>
          <a:p>
            <a:r>
              <a:rPr lang="en-US"/>
              <a:t>Footer</a:t>
            </a:r>
          </a:p>
        </p:txBody>
      </p:sp>
      <p:sp>
        <p:nvSpPr>
          <p:cNvPr id="5" name="Slide Number Placeholder 4">
            <a:extLst>
              <a:ext uri="{FF2B5EF4-FFF2-40B4-BE49-F238E27FC236}">
                <a16:creationId xmlns:a16="http://schemas.microsoft.com/office/drawing/2014/main" id="{709F0F82-A617-1C43-802A-7CAA4865A025}"/>
              </a:ext>
            </a:extLst>
          </p:cNvPr>
          <p:cNvSpPr>
            <a:spLocks noGrp="1"/>
          </p:cNvSpPr>
          <p:nvPr>
            <p:ph type="sldNum" sz="quarter" idx="12"/>
          </p:nvPr>
        </p:nvSpPr>
        <p:spPr/>
        <p:txBody>
          <a:bodyPr/>
          <a:lstStyle/>
          <a:p>
            <a:fld id="{B6F15528-21DE-4FAA-801E-634DDDAF4B2B}" type="slidenum">
              <a:rPr lang="en-US" smtClean="0"/>
              <a:pPr/>
              <a:t>16</a:t>
            </a:fld>
            <a:endParaRPr lang="en-US"/>
          </a:p>
        </p:txBody>
      </p:sp>
      <p:sp>
        <p:nvSpPr>
          <p:cNvPr id="8" name="Text Placeholder 5">
            <a:extLst>
              <a:ext uri="{FF2B5EF4-FFF2-40B4-BE49-F238E27FC236}">
                <a16:creationId xmlns:a16="http://schemas.microsoft.com/office/drawing/2014/main" id="{EF4303DE-1C38-E545-9F32-C85561289562}"/>
              </a:ext>
            </a:extLst>
          </p:cNvPr>
          <p:cNvSpPr>
            <a:spLocks noGrp="1"/>
          </p:cNvSpPr>
          <p:nvPr>
            <p:ph type="body" sz="quarter" idx="13"/>
          </p:nvPr>
        </p:nvSpPr>
        <p:spPr>
          <a:xfrm>
            <a:off x="828675" y="3625563"/>
            <a:ext cx="1736725" cy="1187164"/>
          </a:xfrm>
        </p:spPr>
        <p:txBody>
          <a:bodyPr/>
          <a:lstStyle/>
          <a:p>
            <a:pPr marL="0" lvl="1" algn="ctr"/>
            <a:r>
              <a:rPr lang="en-US"/>
              <a:t>Click next to play video</a:t>
            </a:r>
          </a:p>
        </p:txBody>
      </p:sp>
      <p:grpSp>
        <p:nvGrpSpPr>
          <p:cNvPr id="13" name="Group 12">
            <a:extLst>
              <a:ext uri="{FF2B5EF4-FFF2-40B4-BE49-F238E27FC236}">
                <a16:creationId xmlns:a16="http://schemas.microsoft.com/office/drawing/2014/main" id="{E3856340-A851-BE42-BFDA-01BEFA5598BE}"/>
              </a:ext>
            </a:extLst>
          </p:cNvPr>
          <p:cNvGrpSpPr/>
          <p:nvPr/>
        </p:nvGrpSpPr>
        <p:grpSpPr>
          <a:xfrm>
            <a:off x="1348032" y="4443413"/>
            <a:ext cx="495588" cy="495588"/>
            <a:chOff x="1360732" y="5067013"/>
            <a:chExt cx="423068" cy="423068"/>
          </a:xfrm>
        </p:grpSpPr>
        <p:sp>
          <p:nvSpPr>
            <p:cNvPr id="12" name="Oval 11">
              <a:extLst>
                <a:ext uri="{FF2B5EF4-FFF2-40B4-BE49-F238E27FC236}">
                  <a16:creationId xmlns:a16="http://schemas.microsoft.com/office/drawing/2014/main" id="{0B962766-7EC0-C546-8B85-ADE752AF7D1E}"/>
                </a:ext>
              </a:extLst>
            </p:cNvPr>
            <p:cNvSpPr/>
            <p:nvPr/>
          </p:nvSpPr>
          <p:spPr>
            <a:xfrm>
              <a:off x="1360732" y="5067013"/>
              <a:ext cx="423068" cy="423068"/>
            </a:xfrm>
            <a:prstGeom prst="ellipse">
              <a:avLst/>
            </a:prstGeom>
            <a:noFill/>
            <a:ln>
              <a:solidFill>
                <a:srgbClr val="D65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Play">
              <a:extLst>
                <a:ext uri="{FF2B5EF4-FFF2-40B4-BE49-F238E27FC236}">
                  <a16:creationId xmlns:a16="http://schemas.microsoft.com/office/drawing/2014/main" id="{BAEC428E-11BB-5748-B24C-7642B9EF5DE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45664" y="5111464"/>
              <a:ext cx="330200" cy="330200"/>
            </a:xfrm>
            <a:prstGeom prst="rect">
              <a:avLst/>
            </a:prstGeom>
          </p:spPr>
        </p:pic>
      </p:grpSp>
      <p:pic>
        <p:nvPicPr>
          <p:cNvPr id="6" name="Trim_for_PPT_720.mov" descr="Trim_for_PPT_720.mov">
            <a:hlinkClick r:id="" action="ppaction://media"/>
            <a:extLst>
              <a:ext uri="{FF2B5EF4-FFF2-40B4-BE49-F238E27FC236}">
                <a16:creationId xmlns:a16="http://schemas.microsoft.com/office/drawing/2014/main" id="{C79C3FCE-D084-154E-80DE-402BF9B54CEC}"/>
              </a:ext>
            </a:extLst>
          </p:cNvPr>
          <p:cNvPicPr>
            <a:picLocks noChangeAspect="1"/>
          </p:cNvPicPr>
          <p:nvPr>
            <a:videoFile r:link="rId2"/>
            <p:extLst>
              <p:ext uri="{DAA4B4D4-6D71-4841-9C94-3DE7FCFB9230}">
                <p14:media xmlns:p14="http://schemas.microsoft.com/office/powerpoint/2010/main" r:embed="rId1">
                  <p14:fade out="1000"/>
                </p14:media>
              </p:ext>
            </p:extLst>
          </p:nvPr>
        </p:nvPicPr>
        <p:blipFill>
          <a:blip r:embed="rId7"/>
          <a:stretch>
            <a:fillRect/>
          </a:stretch>
        </p:blipFill>
        <p:spPr>
          <a:xfrm>
            <a:off x="3022600" y="2412124"/>
            <a:ext cx="8030780" cy="4517314"/>
          </a:xfrm>
          <a:prstGeom prst="rect">
            <a:avLst/>
          </a:prstGeom>
        </p:spPr>
      </p:pic>
    </p:spTree>
    <p:extLst>
      <p:ext uri="{BB962C8B-B14F-4D97-AF65-F5344CB8AC3E}">
        <p14:creationId xmlns:p14="http://schemas.microsoft.com/office/powerpoint/2010/main" val="33164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a:xfrm>
            <a:off x="896051" y="772109"/>
            <a:ext cx="7529697" cy="1501775"/>
          </a:xfrm>
        </p:spPr>
        <p:txBody>
          <a:bodyPr/>
          <a:lstStyle/>
          <a:p>
            <a:pPr rtl="0"/>
            <a:r>
              <a:rPr lang="en-US" dirty="0"/>
              <a:t>Candidate Harvest Strategies Tested in this MSE</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17</a:t>
            </a:fld>
            <a:endParaRPr lang="en-US"/>
          </a:p>
        </p:txBody>
      </p:sp>
      <p:sp>
        <p:nvSpPr>
          <p:cNvPr id="6" name="Text Placeholder 5">
            <a:extLst>
              <a:ext uri="{FF2B5EF4-FFF2-40B4-BE49-F238E27FC236}">
                <a16:creationId xmlns:a16="http://schemas.microsoft.com/office/drawing/2014/main" id="{E43AE186-87FF-8D4E-8E44-2B15DC1524CC}"/>
              </a:ext>
            </a:extLst>
          </p:cNvPr>
          <p:cNvSpPr>
            <a:spLocks noGrp="1"/>
          </p:cNvSpPr>
          <p:nvPr>
            <p:ph type="body" sz="quarter" idx="13"/>
          </p:nvPr>
        </p:nvSpPr>
        <p:spPr>
          <a:xfrm>
            <a:off x="1383726" y="2773797"/>
            <a:ext cx="6213772" cy="1302036"/>
          </a:xfrm>
        </p:spPr>
        <p:txBody>
          <a:bodyPr/>
          <a:lstStyle/>
          <a:p>
            <a:pPr marL="6350" lvl="1" rtl="0">
              <a:lnSpc>
                <a:spcPts val="2900"/>
              </a:lnSpc>
            </a:pPr>
            <a:r>
              <a:rPr lang="en-US" sz="2200">
                <a:solidFill>
                  <a:srgbClr val="00B0F0"/>
                </a:solidFill>
              </a:rPr>
              <a:t>[Insert list of candidate HS, including data inputs &amp; HCR forms; use multiple slides if necessary]</a:t>
            </a:r>
          </a:p>
          <a:p>
            <a:pPr marL="6350" lvl="1">
              <a:lnSpc>
                <a:spcPts val="2900"/>
              </a:lnSpc>
            </a:pPr>
            <a:endParaRPr lang="en-US" sz="2000"/>
          </a:p>
        </p:txBody>
      </p:sp>
      <p:pic>
        <p:nvPicPr>
          <p:cNvPr id="7" name="Graphic 6">
            <a:extLst>
              <a:ext uri="{FF2B5EF4-FFF2-40B4-BE49-F238E27FC236}">
                <a16:creationId xmlns:a16="http://schemas.microsoft.com/office/drawing/2014/main" id="{B05DD6CA-9AAD-1E4C-AE3A-F1A62E8871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2904608"/>
            <a:ext cx="331470" cy="205740"/>
          </a:xfrm>
          <a:prstGeom prst="rect">
            <a:avLst/>
          </a:prstGeom>
        </p:spPr>
      </p:pic>
    </p:spTree>
    <p:extLst>
      <p:ext uri="{BB962C8B-B14F-4D97-AF65-F5344CB8AC3E}">
        <p14:creationId xmlns:p14="http://schemas.microsoft.com/office/powerpoint/2010/main" val="1449451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owl of fruit&#10;&#10;Description automatically generated">
            <a:extLst>
              <a:ext uri="{FF2B5EF4-FFF2-40B4-BE49-F238E27FC236}">
                <a16:creationId xmlns:a16="http://schemas.microsoft.com/office/drawing/2014/main" id="{4C1C1AB5-48C5-FE4C-91D3-ED6447CA34EF}"/>
              </a:ext>
            </a:extLst>
          </p:cNvPr>
          <p:cNvPicPr>
            <a:picLocks noChangeAspect="1"/>
          </p:cNvPicPr>
          <p:nvPr/>
        </p:nvPicPr>
        <p:blipFill rotWithShape="1">
          <a:blip r:embed="rId2">
            <a:extLst>
              <a:ext uri="{28A0092B-C50C-407E-A947-70E740481C1C}">
                <a14:useLocalDpi xmlns:a14="http://schemas.microsoft.com/office/drawing/2010/main" val="0"/>
              </a:ext>
            </a:extLst>
          </a:blip>
          <a:srcRect t="24549" b="17773"/>
          <a:stretch/>
        </p:blipFill>
        <p:spPr>
          <a:xfrm>
            <a:off x="2568481" y="3920850"/>
            <a:ext cx="8680637" cy="3117553"/>
          </a:xfrm>
          <a:prstGeom prst="rect">
            <a:avLst/>
          </a:prstGeom>
        </p:spPr>
      </p:pic>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p:txBody>
          <a:bodyPr/>
          <a:lstStyle/>
          <a:p>
            <a:pPr rtl="0"/>
            <a:r>
              <a:rPr lang="en-US" dirty="0"/>
              <a:t>Tuning</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18</a:t>
            </a:fld>
            <a:endParaRPr lang="en-US"/>
          </a:p>
        </p:txBody>
      </p:sp>
      <p:sp>
        <p:nvSpPr>
          <p:cNvPr id="6" name="Text Placeholder 5">
            <a:extLst>
              <a:ext uri="{FF2B5EF4-FFF2-40B4-BE49-F238E27FC236}">
                <a16:creationId xmlns:a16="http://schemas.microsoft.com/office/drawing/2014/main" id="{E43AE186-87FF-8D4E-8E44-2B15DC1524CC}"/>
              </a:ext>
            </a:extLst>
          </p:cNvPr>
          <p:cNvSpPr>
            <a:spLocks noGrp="1"/>
          </p:cNvSpPr>
          <p:nvPr>
            <p:ph type="body" sz="quarter" idx="13"/>
          </p:nvPr>
        </p:nvSpPr>
        <p:spPr>
          <a:xfrm>
            <a:off x="1401887" y="1860550"/>
            <a:ext cx="7576416" cy="4987925"/>
          </a:xfrm>
        </p:spPr>
        <p:txBody>
          <a:bodyPr/>
          <a:lstStyle/>
          <a:p>
            <a:pPr marL="4763" lvl="1" rtl="0"/>
            <a:r>
              <a:rPr lang="en-US" sz="2200" dirty="0"/>
              <a:t>By selecting one performance standard for all candidate harvest strategies, the relative performance against the other management objectives can be compared.</a:t>
            </a:r>
          </a:p>
          <a:p>
            <a:pPr marL="4763" lvl="1" rtl="0"/>
            <a:endParaRPr lang="en-US" sz="2200" dirty="0"/>
          </a:p>
          <a:p>
            <a:pPr marL="4763" lvl="1" rtl="0"/>
            <a:r>
              <a:rPr lang="en-US" sz="2200" dirty="0">
                <a:solidFill>
                  <a:srgbClr val="00B0F0"/>
                </a:solidFill>
              </a:rPr>
              <a:t>[Insert tuning standard for this MSE]</a:t>
            </a:r>
            <a:endParaRPr lang="en-US" sz="2200" dirty="0"/>
          </a:p>
          <a:p>
            <a:pPr marL="4763" lvl="1" rtl="0"/>
            <a:endParaRPr lang="en-US" sz="2200" dirty="0"/>
          </a:p>
        </p:txBody>
      </p:sp>
      <p:pic>
        <p:nvPicPr>
          <p:cNvPr id="8" name="Graphic 7">
            <a:extLst>
              <a:ext uri="{FF2B5EF4-FFF2-40B4-BE49-F238E27FC236}">
                <a16:creationId xmlns:a16="http://schemas.microsoft.com/office/drawing/2014/main" id="{D6158816-21BC-9B4A-897B-34AE4488BC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306" y="1988960"/>
            <a:ext cx="331470" cy="205740"/>
          </a:xfrm>
          <a:prstGeom prst="rect">
            <a:avLst/>
          </a:prstGeom>
        </p:spPr>
      </p:pic>
      <p:pic>
        <p:nvPicPr>
          <p:cNvPr id="11" name="Graphic 10">
            <a:extLst>
              <a:ext uri="{FF2B5EF4-FFF2-40B4-BE49-F238E27FC236}">
                <a16:creationId xmlns:a16="http://schemas.microsoft.com/office/drawing/2014/main" id="{C7113EA8-320F-8B41-BD76-E0896F8FDF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3306" y="3359893"/>
            <a:ext cx="331470" cy="205740"/>
          </a:xfrm>
          <a:prstGeom prst="rect">
            <a:avLst/>
          </a:prstGeom>
        </p:spPr>
      </p:pic>
    </p:spTree>
    <p:extLst>
      <p:ext uri="{BB962C8B-B14F-4D97-AF65-F5344CB8AC3E}">
        <p14:creationId xmlns:p14="http://schemas.microsoft.com/office/powerpoint/2010/main" val="2626067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ounded Rectangle 104">
            <a:extLst>
              <a:ext uri="{FF2B5EF4-FFF2-40B4-BE49-F238E27FC236}">
                <a16:creationId xmlns:a16="http://schemas.microsoft.com/office/drawing/2014/main" id="{773826D7-59B7-CC43-BFF6-8E9D3DF29444}"/>
              </a:ext>
            </a:extLst>
          </p:cNvPr>
          <p:cNvSpPr>
            <a:spLocks noChangeAspect="1"/>
          </p:cNvSpPr>
          <p:nvPr/>
        </p:nvSpPr>
        <p:spPr>
          <a:xfrm>
            <a:off x="3813089" y="1028699"/>
            <a:ext cx="889477" cy="889477"/>
          </a:xfrm>
          <a:prstGeom prst="roundRect">
            <a:avLst/>
          </a:prstGeom>
          <a:solidFill>
            <a:srgbClr val="D75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4214AC4A-0AFD-F746-A9D2-B0E05C2D8D24}"/>
              </a:ext>
            </a:extLst>
          </p:cNvPr>
          <p:cNvSpPr>
            <a:spLocks noGrp="1"/>
          </p:cNvSpPr>
          <p:nvPr>
            <p:ph type="ftr" sz="quarter" idx="10"/>
          </p:nvPr>
        </p:nvSpPr>
        <p:spPr/>
        <p:txBody>
          <a:bodyPr/>
          <a:lstStyle/>
          <a:p>
            <a:r>
              <a:rPr lang="en-US"/>
              <a:t>Footer</a:t>
            </a:r>
          </a:p>
        </p:txBody>
      </p:sp>
      <p:sp>
        <p:nvSpPr>
          <p:cNvPr id="4" name="Slide Number Placeholder 3">
            <a:extLst>
              <a:ext uri="{FF2B5EF4-FFF2-40B4-BE49-F238E27FC236}">
                <a16:creationId xmlns:a16="http://schemas.microsoft.com/office/drawing/2014/main" id="{CD05D7B9-B2B4-1346-865A-A34C1F660C8F}"/>
              </a:ext>
            </a:extLst>
          </p:cNvPr>
          <p:cNvSpPr>
            <a:spLocks noGrp="1"/>
          </p:cNvSpPr>
          <p:nvPr>
            <p:ph type="sldNum" sz="quarter" idx="11"/>
          </p:nvPr>
        </p:nvSpPr>
        <p:spPr/>
        <p:txBody>
          <a:bodyPr/>
          <a:lstStyle/>
          <a:p>
            <a:fld id="{B6F15528-21DE-4FAA-801E-634DDDAF4B2B}" type="slidenum">
              <a:rPr lang="en-US" smtClean="0"/>
              <a:pPr/>
              <a:t>19</a:t>
            </a:fld>
            <a:endParaRPr lang="en-US"/>
          </a:p>
        </p:txBody>
      </p:sp>
      <p:sp>
        <p:nvSpPr>
          <p:cNvPr id="5" name="Date Placeholder 4">
            <a:extLst>
              <a:ext uri="{FF2B5EF4-FFF2-40B4-BE49-F238E27FC236}">
                <a16:creationId xmlns:a16="http://schemas.microsoft.com/office/drawing/2014/main" id="{E1CCB9AA-16D0-304F-BF22-A0AD98741610}"/>
              </a:ext>
            </a:extLst>
          </p:cNvPr>
          <p:cNvSpPr>
            <a:spLocks noGrp="1"/>
          </p:cNvSpPr>
          <p:nvPr>
            <p:ph type="dt" sz="half" idx="12"/>
          </p:nvPr>
        </p:nvSpPr>
        <p:spPr/>
        <p:txBody>
          <a:bodyPr/>
          <a:lstStyle/>
          <a:p>
            <a:fld id="{B48DDA94-0BCE-3945-9FFA-E08A709F4F1D}" type="datetime1">
              <a:rPr lang="en-US" smtClean="0"/>
              <a:t>3/23/21</a:t>
            </a:fld>
            <a:endParaRPr lang="en-US"/>
          </a:p>
        </p:txBody>
      </p:sp>
      <p:sp>
        <p:nvSpPr>
          <p:cNvPr id="7" name="Rectangle 6">
            <a:extLst>
              <a:ext uri="{FF2B5EF4-FFF2-40B4-BE49-F238E27FC236}">
                <a16:creationId xmlns:a16="http://schemas.microsoft.com/office/drawing/2014/main" id="{F0FF8028-9B83-2D4C-8903-A564DCA23F2F}"/>
              </a:ext>
            </a:extLst>
          </p:cNvPr>
          <p:cNvSpPr/>
          <p:nvPr/>
        </p:nvSpPr>
        <p:spPr>
          <a:xfrm>
            <a:off x="1005290" y="2309492"/>
            <a:ext cx="3692693" cy="1296222"/>
          </a:xfrm>
          <a:prstGeom prst="rect">
            <a:avLst/>
          </a:prstGeom>
          <a:solidFill>
            <a:srgbClr val="E1E8F1">
              <a:alpha val="85098"/>
            </a:srgbClr>
          </a:solidFill>
          <a:ln w="9525">
            <a:solidFill>
              <a:srgbClr val="FBB9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48BFD0E2-01B7-744C-A7E8-E8309B2B8D10}"/>
              </a:ext>
            </a:extLst>
          </p:cNvPr>
          <p:cNvSpPr txBox="1">
            <a:spLocks noGrp="1"/>
          </p:cNvSpPr>
          <p:nvPr>
            <p:ph type="title"/>
          </p:nvPr>
        </p:nvSpPr>
        <p:spPr>
          <a:xfrm>
            <a:off x="978326" y="1014382"/>
            <a:ext cx="2539164" cy="1069524"/>
          </a:xfrm>
          <a:prstGeom prst="rect">
            <a:avLst/>
          </a:prstGeom>
        </p:spPr>
        <p:txBody>
          <a:bodyPr vert="horz" wrap="square" lIns="0" tIns="12700" rIns="0" bIns="0" rtlCol="0">
            <a:spAutoFit/>
          </a:bodyPr>
          <a:lstStyle/>
          <a:p>
            <a:pPr>
              <a:lnSpc>
                <a:spcPts val="2500"/>
              </a:lnSpc>
            </a:pPr>
            <a:r>
              <a:rPr sz="2600" dirty="0">
                <a:solidFill>
                  <a:srgbClr val="D65227"/>
                </a:solidFill>
                <a:latin typeface="Arial" panose="020B0604020202020204" pitchFamily="34" charset="0"/>
                <a:cs typeface="Arial" panose="020B0604020202020204" pitchFamily="34" charset="0"/>
              </a:rPr>
              <a:t>Performance</a:t>
            </a:r>
            <a:r>
              <a:rPr sz="2600" spc="-100" dirty="0">
                <a:solidFill>
                  <a:srgbClr val="D65227"/>
                </a:solidFill>
                <a:latin typeface="Arial" panose="020B0604020202020204" pitchFamily="34" charset="0"/>
                <a:cs typeface="Arial" panose="020B0604020202020204" pitchFamily="34" charset="0"/>
              </a:rPr>
              <a:t> </a:t>
            </a:r>
            <a:br>
              <a:rPr lang="en-US" sz="2600" spc="-100" dirty="0">
                <a:solidFill>
                  <a:srgbClr val="D65227"/>
                </a:solidFill>
                <a:latin typeface="Arial" panose="020B0604020202020204" pitchFamily="34" charset="0"/>
                <a:cs typeface="Arial" panose="020B0604020202020204" pitchFamily="34" charset="0"/>
              </a:rPr>
            </a:br>
            <a:r>
              <a:rPr lang="en-US" sz="2600" dirty="0">
                <a:solidFill>
                  <a:srgbClr val="D65227"/>
                </a:solidFill>
                <a:latin typeface="Arial" panose="020B0604020202020204" pitchFamily="34" charset="0"/>
                <a:cs typeface="Arial" panose="020B0604020202020204" pitchFamily="34" charset="0"/>
              </a:rPr>
              <a:t>Comparison</a:t>
            </a:r>
            <a:endParaRPr sz="2600" dirty="0">
              <a:solidFill>
                <a:srgbClr val="D65227"/>
              </a:solidFill>
              <a:latin typeface="Arial" panose="020B0604020202020204" pitchFamily="34" charset="0"/>
              <a:cs typeface="Arial" panose="020B0604020202020204" pitchFamily="34" charset="0"/>
            </a:endParaRPr>
          </a:p>
          <a:p>
            <a:pPr rtl="0">
              <a:spcBef>
                <a:spcPts val="600"/>
              </a:spcBef>
            </a:pPr>
            <a:r>
              <a:rPr sz="1100" b="0" dirty="0">
                <a:solidFill>
                  <a:srgbClr val="D65227"/>
                </a:solidFill>
                <a:latin typeface="Arial" panose="020B0604020202020204" pitchFamily="34" charset="0"/>
                <a:cs typeface="Arial" panose="020B0604020202020204" pitchFamily="34" charset="0"/>
              </a:rPr>
              <a:t>MP1-MP5. Median values over </a:t>
            </a:r>
            <a:br>
              <a:rPr lang="en-US" sz="1100" b="0" dirty="0">
                <a:solidFill>
                  <a:srgbClr val="D65227"/>
                </a:solidFill>
                <a:latin typeface="Arial" panose="020B0604020202020204" pitchFamily="34" charset="0"/>
                <a:cs typeface="Arial" panose="020B0604020202020204" pitchFamily="34" charset="0"/>
              </a:rPr>
            </a:br>
            <a:r>
              <a:rPr sz="1100" b="0" dirty="0">
                <a:solidFill>
                  <a:srgbClr val="D65227"/>
                </a:solidFill>
                <a:latin typeface="Arial" panose="020B0604020202020204" pitchFamily="34" charset="0"/>
                <a:cs typeface="Arial" panose="020B0604020202020204" pitchFamily="34" charset="0"/>
              </a:rPr>
              <a:t>20-year projection</a:t>
            </a:r>
            <a:r>
              <a:rPr sz="1100" b="0" spc="-100" dirty="0">
                <a:solidFill>
                  <a:srgbClr val="D65227"/>
                </a:solidFill>
                <a:latin typeface="Arial" panose="020B0604020202020204" pitchFamily="34" charset="0"/>
                <a:cs typeface="Arial" panose="020B0604020202020204" pitchFamily="34" charset="0"/>
              </a:rPr>
              <a:t> </a:t>
            </a:r>
            <a:r>
              <a:rPr sz="1100" b="0" dirty="0">
                <a:solidFill>
                  <a:srgbClr val="D65227"/>
                </a:solidFill>
                <a:latin typeface="Arial" panose="020B0604020202020204" pitchFamily="34" charset="0"/>
                <a:cs typeface="Arial" panose="020B0604020202020204" pitchFamily="34" charset="0"/>
              </a:rPr>
              <a:t>(2020-2040).*</a:t>
            </a:r>
            <a:endParaRPr sz="1100" dirty="0">
              <a:solidFill>
                <a:srgbClr val="D65227"/>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92340E9-EF3D-7D40-AC87-46C217255726}"/>
              </a:ext>
            </a:extLst>
          </p:cNvPr>
          <p:cNvSpPr txBox="1"/>
          <p:nvPr/>
        </p:nvSpPr>
        <p:spPr>
          <a:xfrm>
            <a:off x="3819487" y="1138069"/>
            <a:ext cx="878495" cy="130805"/>
          </a:xfrm>
          <a:prstGeom prst="rect">
            <a:avLst/>
          </a:prstGeom>
          <a:noFill/>
        </p:spPr>
        <p:txBody>
          <a:bodyPr wrap="square" lIns="0" tIns="0" rIns="0" bIns="0" rtlCol="0">
            <a:spAutoFit/>
          </a:bodyPr>
          <a:lstStyle/>
          <a:p>
            <a:pPr algn="ctr"/>
            <a:r>
              <a:rPr lang="en-US" sz="850" b="1">
                <a:solidFill>
                  <a:srgbClr val="FFC89E"/>
                </a:solidFill>
                <a:latin typeface="Arial" panose="020B0604020202020204" pitchFamily="34" charset="0"/>
                <a:cs typeface="Arial" panose="020B0604020202020204" pitchFamily="34" charset="0"/>
              </a:rPr>
              <a:t>Best scores</a:t>
            </a:r>
          </a:p>
        </p:txBody>
      </p:sp>
      <p:sp>
        <p:nvSpPr>
          <p:cNvPr id="11" name="TextBox 10">
            <a:extLst>
              <a:ext uri="{FF2B5EF4-FFF2-40B4-BE49-F238E27FC236}">
                <a16:creationId xmlns:a16="http://schemas.microsoft.com/office/drawing/2014/main" id="{67566521-32AD-914A-A464-BDFB481488CE}"/>
              </a:ext>
            </a:extLst>
          </p:cNvPr>
          <p:cNvSpPr txBox="1"/>
          <p:nvPr/>
        </p:nvSpPr>
        <p:spPr>
          <a:xfrm>
            <a:off x="3860362" y="1311400"/>
            <a:ext cx="809015" cy="276999"/>
          </a:xfrm>
          <a:prstGeom prst="rect">
            <a:avLst/>
          </a:prstGeom>
          <a:noFill/>
        </p:spPr>
        <p:txBody>
          <a:bodyPr wrap="square" lIns="0" tIns="0" rIns="0" bIns="0" rtlCol="0">
            <a:spAutoFit/>
          </a:bodyPr>
          <a:lstStyle/>
          <a:p>
            <a:pPr algn="ctr"/>
            <a:r>
              <a:rPr lang="en-US" b="1">
                <a:solidFill>
                  <a:schemeClr val="bg1"/>
                </a:solidFill>
                <a:latin typeface="Arial Black" panose="020B0604020202020204" pitchFamily="34" charset="0"/>
                <a:cs typeface="Arial Black" panose="020B0604020202020204" pitchFamily="34" charset="0"/>
              </a:rPr>
              <a:t>MP1</a:t>
            </a:r>
          </a:p>
        </p:txBody>
      </p:sp>
      <p:sp>
        <p:nvSpPr>
          <p:cNvPr id="12" name="TextBox 11">
            <a:extLst>
              <a:ext uri="{FF2B5EF4-FFF2-40B4-BE49-F238E27FC236}">
                <a16:creationId xmlns:a16="http://schemas.microsoft.com/office/drawing/2014/main" id="{068691AA-B4F3-9B41-8C61-468FF3587294}"/>
              </a:ext>
            </a:extLst>
          </p:cNvPr>
          <p:cNvSpPr txBox="1"/>
          <p:nvPr/>
        </p:nvSpPr>
        <p:spPr>
          <a:xfrm>
            <a:off x="3824038" y="1642482"/>
            <a:ext cx="484356" cy="138499"/>
          </a:xfrm>
          <a:prstGeom prst="rect">
            <a:avLst/>
          </a:prstGeom>
          <a:noFill/>
        </p:spPr>
        <p:txBody>
          <a:bodyPr wrap="square" lIns="0" tIns="0" rIns="0" bIns="0" rtlCol="0">
            <a:spAutoFit/>
          </a:bodyPr>
          <a:lstStyle/>
          <a:p>
            <a:pPr algn="ctr"/>
            <a:r>
              <a:rPr lang="en-US" sz="900" b="1">
                <a:solidFill>
                  <a:schemeClr val="bg1"/>
                </a:solidFill>
                <a:latin typeface="Arial Black" panose="020B0604020202020204" pitchFamily="34" charset="0"/>
                <a:cs typeface="Arial Black" panose="020B0604020202020204" pitchFamily="34" charset="0"/>
              </a:rPr>
              <a:t>MP3</a:t>
            </a:r>
          </a:p>
        </p:txBody>
      </p:sp>
      <p:sp>
        <p:nvSpPr>
          <p:cNvPr id="13" name="TextBox 12">
            <a:extLst>
              <a:ext uri="{FF2B5EF4-FFF2-40B4-BE49-F238E27FC236}">
                <a16:creationId xmlns:a16="http://schemas.microsoft.com/office/drawing/2014/main" id="{39B58DC5-46E2-9E48-ABC1-A80D047511E8}"/>
              </a:ext>
            </a:extLst>
          </p:cNvPr>
          <p:cNvSpPr txBox="1"/>
          <p:nvPr/>
        </p:nvSpPr>
        <p:spPr>
          <a:xfrm>
            <a:off x="4190098" y="1642482"/>
            <a:ext cx="484356" cy="138499"/>
          </a:xfrm>
          <a:prstGeom prst="rect">
            <a:avLst/>
          </a:prstGeom>
          <a:noFill/>
        </p:spPr>
        <p:txBody>
          <a:bodyPr wrap="square" lIns="0" tIns="0" rIns="0" bIns="0" rtlCol="0">
            <a:spAutoFit/>
          </a:bodyPr>
          <a:lstStyle/>
          <a:p>
            <a:pPr algn="ctr"/>
            <a:r>
              <a:rPr lang="en-US" sz="900" b="1">
                <a:solidFill>
                  <a:schemeClr val="bg1"/>
                </a:solidFill>
                <a:latin typeface="Arial Black" panose="020B0604020202020204" pitchFamily="34" charset="0"/>
                <a:cs typeface="Arial Black" panose="020B0604020202020204" pitchFamily="34" charset="0"/>
              </a:rPr>
              <a:t>MP2</a:t>
            </a:r>
          </a:p>
        </p:txBody>
      </p:sp>
      <p:sp>
        <p:nvSpPr>
          <p:cNvPr id="14" name="object 3">
            <a:extLst>
              <a:ext uri="{FF2B5EF4-FFF2-40B4-BE49-F238E27FC236}">
                <a16:creationId xmlns:a16="http://schemas.microsoft.com/office/drawing/2014/main" id="{92265DC6-DE63-414B-AFA2-14924ADDA546}"/>
              </a:ext>
            </a:extLst>
          </p:cNvPr>
          <p:cNvSpPr txBox="1"/>
          <p:nvPr/>
        </p:nvSpPr>
        <p:spPr>
          <a:xfrm>
            <a:off x="1005290" y="6421572"/>
            <a:ext cx="3505821" cy="680058"/>
          </a:xfrm>
          <a:prstGeom prst="rect">
            <a:avLst/>
          </a:prstGeom>
        </p:spPr>
        <p:txBody>
          <a:bodyPr vert="horz" wrap="square" lIns="0" tIns="67945" rIns="0" bIns="0" rtlCol="0">
            <a:spAutoFit/>
          </a:bodyPr>
          <a:lstStyle/>
          <a:p>
            <a:pPr marL="12700">
              <a:spcBef>
                <a:spcPts val="535"/>
              </a:spcBef>
            </a:pPr>
            <a:r>
              <a:rPr sz="900" b="1" dirty="0">
                <a:solidFill>
                  <a:srgbClr val="D65227"/>
                </a:solidFill>
                <a:latin typeface="Arial" panose="020B0604020202020204" pitchFamily="34" charset="0"/>
                <a:cs typeface="Arial" panose="020B0604020202020204" pitchFamily="34" charset="0"/>
              </a:rPr>
              <a:t>Glossary</a:t>
            </a:r>
            <a:endParaRPr sz="900" b="1" dirty="0">
              <a:latin typeface="Arial" panose="020B0604020202020204" pitchFamily="34" charset="0"/>
              <a:cs typeface="Arial" panose="020B0604020202020204" pitchFamily="34" charset="0"/>
            </a:endParaRPr>
          </a:p>
          <a:p>
            <a:pPr marL="14604">
              <a:spcBef>
                <a:spcPts val="440"/>
              </a:spcBef>
            </a:pPr>
            <a:r>
              <a:rPr sz="850" b="1" spc="-10" dirty="0" err="1">
                <a:solidFill>
                  <a:srgbClr val="8A8C8E"/>
                </a:solidFill>
                <a:latin typeface="Arial" panose="020B0604020202020204" pitchFamily="34" charset="0"/>
                <a:cs typeface="Arial" panose="020B0604020202020204" pitchFamily="34" charset="0"/>
              </a:rPr>
              <a:t>Blim</a:t>
            </a:r>
            <a:r>
              <a:rPr sz="850" b="1" spc="-10" dirty="0">
                <a:solidFill>
                  <a:srgbClr val="8A8C8E"/>
                </a:solidFill>
                <a:latin typeface="Arial" panose="020B0604020202020204" pitchFamily="34" charset="0"/>
                <a:cs typeface="Arial" panose="020B0604020202020204" pitchFamily="34" charset="0"/>
              </a:rPr>
              <a:t> </a:t>
            </a:r>
            <a:r>
              <a:rPr sz="850" spc="-5" dirty="0">
                <a:solidFill>
                  <a:srgbClr val="8A8C8E"/>
                </a:solidFill>
                <a:latin typeface="Arial" panose="020B0604020202020204" pitchFamily="34" charset="0"/>
                <a:cs typeface="Arial" panose="020B0604020202020204" pitchFamily="34" charset="0"/>
              </a:rPr>
              <a:t>Biomass </a:t>
            </a:r>
            <a:r>
              <a:rPr sz="850" dirty="0">
                <a:solidFill>
                  <a:srgbClr val="8A8C8E"/>
                </a:solidFill>
                <a:latin typeface="Arial" panose="020B0604020202020204" pitchFamily="34" charset="0"/>
                <a:cs typeface="Arial" panose="020B0604020202020204" pitchFamily="34" charset="0"/>
              </a:rPr>
              <a:t>limit </a:t>
            </a:r>
            <a:r>
              <a:rPr sz="850" spc="-10" dirty="0">
                <a:solidFill>
                  <a:srgbClr val="8A8C8E"/>
                </a:solidFill>
                <a:latin typeface="Arial" panose="020B0604020202020204" pitchFamily="34" charset="0"/>
                <a:cs typeface="Arial" panose="020B0604020202020204" pitchFamily="34" charset="0"/>
              </a:rPr>
              <a:t>reference</a:t>
            </a:r>
            <a:r>
              <a:rPr sz="850" spc="10" dirty="0">
                <a:solidFill>
                  <a:srgbClr val="8A8C8E"/>
                </a:solidFill>
                <a:latin typeface="Arial" panose="020B0604020202020204" pitchFamily="34" charset="0"/>
                <a:cs typeface="Arial" panose="020B0604020202020204" pitchFamily="34" charset="0"/>
              </a:rPr>
              <a:t> </a:t>
            </a:r>
            <a:r>
              <a:rPr sz="850" dirty="0">
                <a:solidFill>
                  <a:srgbClr val="8A8C8E"/>
                </a:solidFill>
                <a:latin typeface="Arial" panose="020B0604020202020204" pitchFamily="34" charset="0"/>
                <a:cs typeface="Arial" panose="020B0604020202020204" pitchFamily="34" charset="0"/>
              </a:rPr>
              <a:t>point</a:t>
            </a:r>
            <a:endParaRPr sz="850" dirty="0">
              <a:latin typeface="Arial" panose="020B0604020202020204" pitchFamily="34" charset="0"/>
              <a:cs typeface="Arial" panose="020B0604020202020204" pitchFamily="34" charset="0"/>
            </a:endParaRPr>
          </a:p>
          <a:p>
            <a:pPr marL="14604" marR="5080">
              <a:lnSpc>
                <a:spcPct val="105200"/>
              </a:lnSpc>
              <a:spcBef>
                <a:spcPts val="225"/>
              </a:spcBef>
            </a:pPr>
            <a:r>
              <a:rPr sz="850" b="1" spc="-5" dirty="0" err="1">
                <a:solidFill>
                  <a:srgbClr val="8A8C8E"/>
                </a:solidFill>
                <a:latin typeface="Arial" panose="020B0604020202020204" pitchFamily="34" charset="0"/>
                <a:cs typeface="Arial" panose="020B0604020202020204" pitchFamily="34" charset="0"/>
              </a:rPr>
              <a:t>pGreen</a:t>
            </a:r>
            <a:r>
              <a:rPr sz="850" b="1" spc="-5" dirty="0">
                <a:solidFill>
                  <a:srgbClr val="8A8C8E"/>
                </a:solidFill>
                <a:latin typeface="Arial" panose="020B0604020202020204" pitchFamily="34" charset="0"/>
                <a:cs typeface="Arial" panose="020B0604020202020204" pitchFamily="34" charset="0"/>
              </a:rPr>
              <a:t> </a:t>
            </a:r>
            <a:r>
              <a:rPr sz="850" spc="-5" dirty="0">
                <a:solidFill>
                  <a:srgbClr val="8A8C8E"/>
                </a:solidFill>
                <a:latin typeface="Arial" panose="020B0604020202020204" pitchFamily="34" charset="0"/>
                <a:cs typeface="Arial" panose="020B0604020202020204" pitchFamily="34" charset="0"/>
              </a:rPr>
              <a:t>Probability </a:t>
            </a:r>
            <a:r>
              <a:rPr sz="850" dirty="0">
                <a:solidFill>
                  <a:srgbClr val="8A8C8E"/>
                </a:solidFill>
                <a:latin typeface="Arial" panose="020B0604020202020204" pitchFamily="34" charset="0"/>
                <a:cs typeface="Arial" panose="020B0604020202020204" pitchFamily="34" charset="0"/>
              </a:rPr>
              <a:t>that the population is not </a:t>
            </a:r>
            <a:r>
              <a:rPr sz="850" spc="-5" dirty="0">
                <a:solidFill>
                  <a:srgbClr val="8A8C8E"/>
                </a:solidFill>
                <a:latin typeface="Arial" panose="020B0604020202020204" pitchFamily="34" charset="0"/>
                <a:cs typeface="Arial" panose="020B0604020202020204" pitchFamily="34" charset="0"/>
              </a:rPr>
              <a:t>overfished </a:t>
            </a:r>
            <a:r>
              <a:rPr sz="850" dirty="0">
                <a:solidFill>
                  <a:srgbClr val="8A8C8E"/>
                </a:solidFill>
                <a:latin typeface="Arial" panose="020B0604020202020204" pitchFamily="34" charset="0"/>
                <a:cs typeface="Arial" panose="020B0604020202020204" pitchFamily="34" charset="0"/>
              </a:rPr>
              <a:t>and</a:t>
            </a:r>
            <a:r>
              <a:rPr sz="850" spc="-75" dirty="0">
                <a:solidFill>
                  <a:srgbClr val="8A8C8E"/>
                </a:solidFill>
                <a:latin typeface="Arial" panose="020B0604020202020204" pitchFamily="34" charset="0"/>
                <a:cs typeface="Arial" panose="020B0604020202020204" pitchFamily="34" charset="0"/>
              </a:rPr>
              <a:t> </a:t>
            </a:r>
            <a:r>
              <a:rPr sz="850" dirty="0">
                <a:solidFill>
                  <a:srgbClr val="8A8C8E"/>
                </a:solidFill>
                <a:latin typeface="Arial" panose="020B0604020202020204" pitchFamily="34" charset="0"/>
                <a:cs typeface="Arial" panose="020B0604020202020204" pitchFamily="34" charset="0"/>
              </a:rPr>
              <a:t>not subject </a:t>
            </a:r>
            <a:r>
              <a:rPr sz="850" spc="-5" dirty="0">
                <a:solidFill>
                  <a:srgbClr val="8A8C8E"/>
                </a:solidFill>
                <a:latin typeface="Arial" panose="020B0604020202020204" pitchFamily="34" charset="0"/>
                <a:cs typeface="Arial" panose="020B0604020202020204" pitchFamily="34" charset="0"/>
              </a:rPr>
              <a:t>to overfishing (i.e</a:t>
            </a:r>
            <a:r>
              <a:rPr lang="en-US" sz="850" spc="-5" dirty="0">
                <a:solidFill>
                  <a:srgbClr val="8A8C8E"/>
                </a:solidFill>
                <a:latin typeface="Arial" panose="020B0604020202020204" pitchFamily="34" charset="0"/>
                <a:cs typeface="Arial" panose="020B0604020202020204" pitchFamily="34" charset="0"/>
              </a:rPr>
              <a:t>.,</a:t>
            </a:r>
            <a:r>
              <a:rPr sz="850" spc="-5" dirty="0">
                <a:solidFill>
                  <a:srgbClr val="8A8C8E"/>
                </a:solidFill>
                <a:latin typeface="Arial" panose="020B0604020202020204" pitchFamily="34" charset="0"/>
                <a:cs typeface="Arial" panose="020B0604020202020204" pitchFamily="34" charset="0"/>
              </a:rPr>
              <a:t> </a:t>
            </a:r>
            <a:r>
              <a:rPr sz="850" dirty="0">
                <a:solidFill>
                  <a:srgbClr val="8A8C8E"/>
                </a:solidFill>
                <a:latin typeface="Arial" panose="020B0604020202020204" pitchFamily="34" charset="0"/>
                <a:cs typeface="Arial" panose="020B0604020202020204" pitchFamily="34" charset="0"/>
              </a:rPr>
              <a:t>in the </a:t>
            </a:r>
            <a:r>
              <a:rPr sz="850" spc="-5" dirty="0">
                <a:solidFill>
                  <a:srgbClr val="8A8C8E"/>
                </a:solidFill>
                <a:latin typeface="Arial" panose="020B0604020202020204" pitchFamily="34" charset="0"/>
                <a:cs typeface="Arial" panose="020B0604020202020204" pitchFamily="34" charset="0"/>
              </a:rPr>
              <a:t>green quadrant </a:t>
            </a:r>
            <a:r>
              <a:rPr sz="850" dirty="0">
                <a:solidFill>
                  <a:srgbClr val="8A8C8E"/>
                </a:solidFill>
                <a:latin typeface="Arial" panose="020B0604020202020204" pitchFamily="34" charset="0"/>
                <a:cs typeface="Arial" panose="020B0604020202020204" pitchFamily="34" charset="0"/>
              </a:rPr>
              <a:t>of the </a:t>
            </a:r>
            <a:r>
              <a:rPr sz="850" spc="-10" dirty="0">
                <a:solidFill>
                  <a:srgbClr val="8A8C8E"/>
                </a:solidFill>
                <a:latin typeface="Arial" panose="020B0604020202020204" pitchFamily="34" charset="0"/>
                <a:cs typeface="Arial" panose="020B0604020202020204" pitchFamily="34" charset="0"/>
              </a:rPr>
              <a:t>Kobe</a:t>
            </a:r>
            <a:r>
              <a:rPr sz="850" spc="-20" dirty="0">
                <a:solidFill>
                  <a:srgbClr val="8A8C8E"/>
                </a:solidFill>
                <a:latin typeface="Arial" panose="020B0604020202020204" pitchFamily="34" charset="0"/>
                <a:cs typeface="Arial" panose="020B0604020202020204" pitchFamily="34" charset="0"/>
              </a:rPr>
              <a:t> </a:t>
            </a:r>
            <a:r>
              <a:rPr sz="850" dirty="0">
                <a:solidFill>
                  <a:srgbClr val="8A8C8E"/>
                </a:solidFill>
                <a:latin typeface="Arial" panose="020B0604020202020204" pitchFamily="34" charset="0"/>
                <a:cs typeface="Arial" panose="020B0604020202020204" pitchFamily="34" charset="0"/>
              </a:rPr>
              <a:t>plot)</a:t>
            </a:r>
            <a:endParaRPr sz="850" dirty="0">
              <a:latin typeface="Arial" panose="020B0604020202020204" pitchFamily="34" charset="0"/>
              <a:cs typeface="Arial" panose="020B0604020202020204" pitchFamily="34" charset="0"/>
            </a:endParaRPr>
          </a:p>
        </p:txBody>
      </p:sp>
      <p:sp>
        <p:nvSpPr>
          <p:cNvPr id="15" name="object 4">
            <a:extLst>
              <a:ext uri="{FF2B5EF4-FFF2-40B4-BE49-F238E27FC236}">
                <a16:creationId xmlns:a16="http://schemas.microsoft.com/office/drawing/2014/main" id="{D7020C00-4643-8F4A-9D33-421A8628BB96}"/>
              </a:ext>
            </a:extLst>
          </p:cNvPr>
          <p:cNvSpPr txBox="1"/>
          <p:nvPr/>
        </p:nvSpPr>
        <p:spPr>
          <a:xfrm>
            <a:off x="1007814" y="4568111"/>
            <a:ext cx="3661564" cy="1742785"/>
          </a:xfrm>
          <a:prstGeom prst="rect">
            <a:avLst/>
          </a:prstGeom>
        </p:spPr>
        <p:txBody>
          <a:bodyPr vert="horz" wrap="square" lIns="0" tIns="12700" rIns="0" bIns="0" rtlCol="0">
            <a:spAutoFit/>
          </a:bodyPr>
          <a:lstStyle/>
          <a:p>
            <a:pPr>
              <a:spcBef>
                <a:spcPts val="600"/>
              </a:spcBef>
            </a:pPr>
            <a:r>
              <a:rPr sz="900" b="1" spc="-5" dirty="0">
                <a:solidFill>
                  <a:srgbClr val="D65227"/>
                </a:solidFill>
                <a:latin typeface="Arial" panose="020B0604020202020204" pitchFamily="34" charset="0"/>
                <a:cs typeface="Arial" panose="020B0604020202020204" pitchFamily="34" charset="0"/>
              </a:rPr>
              <a:t>READING THIS CHART</a:t>
            </a:r>
          </a:p>
          <a:p>
            <a:pPr marR="243840">
              <a:spcBef>
                <a:spcPts val="600"/>
              </a:spcBef>
            </a:pPr>
            <a:r>
              <a:rPr sz="800" spc="-5" dirty="0">
                <a:solidFill>
                  <a:srgbClr val="8A8C8E"/>
                </a:solidFill>
                <a:latin typeface="Arial" panose="020B0604020202020204" pitchFamily="34" charset="0"/>
                <a:cs typeface="Arial" panose="020B0604020202020204" pitchFamily="34" charset="0"/>
              </a:rPr>
              <a:t>This </a:t>
            </a:r>
            <a:r>
              <a:rPr sz="800" dirty="0">
                <a:solidFill>
                  <a:srgbClr val="8A8C8E"/>
                </a:solidFill>
                <a:latin typeface="Arial" panose="020B0604020202020204" pitchFamily="34" charset="0"/>
                <a:cs typeface="Arial" panose="020B0604020202020204" pitchFamily="34" charset="0"/>
              </a:rPr>
              <a:t>chart </a:t>
            </a:r>
            <a:r>
              <a:rPr sz="800" b="1" spc="-5" dirty="0">
                <a:solidFill>
                  <a:srgbClr val="8A8C8E"/>
                </a:solidFill>
                <a:latin typeface="Arial" panose="020B0604020202020204" pitchFamily="34" charset="0"/>
                <a:cs typeface="Arial" panose="020B0604020202020204" pitchFamily="34" charset="0"/>
              </a:rPr>
              <a:t>compares </a:t>
            </a:r>
            <a:r>
              <a:rPr sz="800" b="1" dirty="0">
                <a:solidFill>
                  <a:srgbClr val="8A8C8E"/>
                </a:solidFill>
                <a:latin typeface="Arial" panose="020B0604020202020204" pitchFamily="34" charset="0"/>
                <a:cs typeface="Arial" panose="020B0604020202020204" pitchFamily="34" charset="0"/>
              </a:rPr>
              <a:t>the </a:t>
            </a:r>
            <a:r>
              <a:rPr sz="800" b="1" spc="-5" dirty="0">
                <a:solidFill>
                  <a:srgbClr val="8A8C8E"/>
                </a:solidFill>
                <a:latin typeface="Arial" panose="020B0604020202020204" pitchFamily="34" charset="0"/>
                <a:cs typeface="Arial" panose="020B0604020202020204" pitchFamily="34" charset="0"/>
              </a:rPr>
              <a:t>performance</a:t>
            </a:r>
            <a:r>
              <a:rPr lang="en-US" sz="800" b="1" spc="-5" dirty="0">
                <a:solidFill>
                  <a:srgbClr val="8A8C8E"/>
                </a:solidFill>
                <a:latin typeface="Arial" panose="020B0604020202020204" pitchFamily="34" charset="0"/>
                <a:cs typeface="Arial" panose="020B0604020202020204" pitchFamily="34" charset="0"/>
              </a:rPr>
              <a:t> </a:t>
            </a:r>
            <a:r>
              <a:rPr sz="800" b="1" dirty="0">
                <a:solidFill>
                  <a:srgbClr val="8A8C8E"/>
                </a:solidFill>
                <a:latin typeface="Arial" panose="020B0604020202020204" pitchFamily="34" charset="0"/>
                <a:cs typeface="Arial" panose="020B0604020202020204" pitchFamily="34" charset="0"/>
              </a:rPr>
              <a:t>of 5</a:t>
            </a:r>
            <a:r>
              <a:rPr lang="en-US" sz="800" b="1" spc="-15" dirty="0">
                <a:solidFill>
                  <a:srgbClr val="8A8C8E"/>
                </a:solidFill>
                <a:latin typeface="Arial" panose="020B0604020202020204" pitchFamily="34" charset="0"/>
                <a:cs typeface="Arial" panose="020B0604020202020204" pitchFamily="34" charset="0"/>
              </a:rPr>
              <a:t> </a:t>
            </a:r>
            <a:r>
              <a:rPr sz="800" b="1" spc="-5" dirty="0">
                <a:solidFill>
                  <a:srgbClr val="8A8C8E"/>
                </a:solidFill>
                <a:latin typeface="Arial" panose="020B0604020202020204" pitchFamily="34" charset="0"/>
                <a:cs typeface="Arial" panose="020B0604020202020204" pitchFamily="34" charset="0"/>
              </a:rPr>
              <a:t>management</a:t>
            </a:r>
            <a:r>
              <a:rPr lang="en-US" sz="800" b="1" spc="-5" dirty="0">
                <a:solidFill>
                  <a:srgbClr val="8A8C8E"/>
                </a:solidFill>
                <a:latin typeface="Arial" panose="020B0604020202020204" pitchFamily="34" charset="0"/>
                <a:cs typeface="Arial" panose="020B0604020202020204" pitchFamily="34" charset="0"/>
              </a:rPr>
              <a:t> </a:t>
            </a:r>
            <a:r>
              <a:rPr sz="800" b="1" spc="-5" dirty="0">
                <a:solidFill>
                  <a:srgbClr val="8A8C8E"/>
                </a:solidFill>
                <a:latin typeface="Arial" panose="020B0604020202020204" pitchFamily="34" charset="0"/>
                <a:cs typeface="Arial" panose="020B0604020202020204" pitchFamily="34" charset="0"/>
              </a:rPr>
              <a:t>procedures </a:t>
            </a:r>
            <a:r>
              <a:rPr sz="800" b="1" spc="-10" dirty="0">
                <a:solidFill>
                  <a:srgbClr val="8A8C8E"/>
                </a:solidFill>
                <a:latin typeface="Arial" panose="020B0604020202020204" pitchFamily="34" charset="0"/>
                <a:cs typeface="Arial" panose="020B0604020202020204" pitchFamily="34" charset="0"/>
              </a:rPr>
              <a:t>(MP) </a:t>
            </a:r>
            <a:r>
              <a:rPr sz="800" b="1" spc="-5" dirty="0">
                <a:solidFill>
                  <a:srgbClr val="8A8C8E"/>
                </a:solidFill>
                <a:latin typeface="Arial" panose="020B0604020202020204" pitchFamily="34" charset="0"/>
                <a:cs typeface="Arial" panose="020B0604020202020204" pitchFamily="34" charset="0"/>
              </a:rPr>
              <a:t>against </a:t>
            </a:r>
            <a:r>
              <a:rPr sz="800" b="1" dirty="0">
                <a:solidFill>
                  <a:srgbClr val="8A8C8E"/>
                </a:solidFill>
                <a:latin typeface="Arial" panose="020B0604020202020204" pitchFamily="34" charset="0"/>
                <a:cs typeface="Arial" panose="020B0604020202020204" pitchFamily="34" charset="0"/>
              </a:rPr>
              <a:t>6 </a:t>
            </a:r>
            <a:r>
              <a:rPr sz="800" b="1" spc="-5" dirty="0">
                <a:solidFill>
                  <a:srgbClr val="8A8C8E"/>
                </a:solidFill>
                <a:latin typeface="Arial" panose="020B0604020202020204" pitchFamily="34" charset="0"/>
                <a:cs typeface="Arial" panose="020B0604020202020204" pitchFamily="34" charset="0"/>
              </a:rPr>
              <a:t>performance </a:t>
            </a:r>
            <a:r>
              <a:rPr sz="800" b="1" dirty="0">
                <a:solidFill>
                  <a:srgbClr val="8A8C8E"/>
                </a:solidFill>
                <a:latin typeface="Arial" panose="020B0604020202020204" pitchFamily="34" charset="0"/>
                <a:cs typeface="Arial" panose="020B0604020202020204" pitchFamily="34" charset="0"/>
              </a:rPr>
              <a:t>metrics</a:t>
            </a:r>
            <a:r>
              <a:rPr sz="800" dirty="0">
                <a:solidFill>
                  <a:srgbClr val="8A8C8E"/>
                </a:solidFill>
                <a:latin typeface="Arial" panose="020B0604020202020204" pitchFamily="34" charset="0"/>
                <a:cs typeface="Arial" panose="020B0604020202020204" pitchFamily="34" charset="0"/>
              </a:rPr>
              <a:t>.</a:t>
            </a:r>
            <a:endParaRPr sz="800" dirty="0">
              <a:latin typeface="Arial" panose="020B0604020202020204" pitchFamily="34" charset="0"/>
              <a:cs typeface="Arial" panose="020B0604020202020204" pitchFamily="34" charset="0"/>
            </a:endParaRPr>
          </a:p>
          <a:p>
            <a:pPr marR="133350">
              <a:spcBef>
                <a:spcPts val="600"/>
              </a:spcBef>
            </a:pPr>
            <a:r>
              <a:rPr sz="800" dirty="0">
                <a:solidFill>
                  <a:srgbClr val="8A8C8E"/>
                </a:solidFill>
                <a:latin typeface="Arial" panose="020B0604020202020204" pitchFamily="34" charset="0"/>
                <a:cs typeface="Arial" panose="020B0604020202020204" pitchFamily="34" charset="0"/>
              </a:rPr>
              <a:t>Each</a:t>
            </a:r>
            <a:r>
              <a:rPr lang="en-US" sz="800" dirty="0">
                <a:solidFill>
                  <a:srgbClr val="8A8C8E"/>
                </a:solidFill>
                <a:latin typeface="Arial" panose="020B0604020202020204" pitchFamily="34" charset="0"/>
                <a:cs typeface="Arial" panose="020B0604020202020204" pitchFamily="34" charset="0"/>
              </a:rPr>
              <a:t> </a:t>
            </a:r>
            <a:r>
              <a:rPr sz="800" spc="-5" dirty="0">
                <a:solidFill>
                  <a:srgbClr val="8A8C8E"/>
                </a:solidFill>
                <a:latin typeface="Arial" panose="020B0604020202020204" pitchFamily="34" charset="0"/>
                <a:cs typeface="Arial" panose="020B0604020202020204" pitchFamily="34" charset="0"/>
              </a:rPr>
              <a:t>value </a:t>
            </a:r>
            <a:r>
              <a:rPr sz="800" dirty="0">
                <a:solidFill>
                  <a:srgbClr val="8A8C8E"/>
                </a:solidFill>
                <a:latin typeface="Arial" panose="020B0604020202020204" pitchFamily="34" charset="0"/>
                <a:cs typeface="Arial" panose="020B0604020202020204" pitchFamily="34" charset="0"/>
              </a:rPr>
              <a:t>is a median</a:t>
            </a:r>
            <a:r>
              <a:rPr lang="en-US" sz="800" dirty="0">
                <a:solidFill>
                  <a:srgbClr val="8A8C8E"/>
                </a:solidFill>
                <a:latin typeface="Arial" panose="020B0604020202020204" pitchFamily="34" charset="0"/>
                <a:cs typeface="Arial" panose="020B0604020202020204" pitchFamily="34" charset="0"/>
              </a:rPr>
              <a:t> </a:t>
            </a:r>
            <a:r>
              <a:rPr sz="800" spc="-5" dirty="0">
                <a:solidFill>
                  <a:srgbClr val="8A8C8E"/>
                </a:solidFill>
                <a:latin typeface="Arial" panose="020B0604020202020204" pitchFamily="34" charset="0"/>
                <a:cs typeface="Arial" panose="020B0604020202020204" pitchFamily="34" charset="0"/>
              </a:rPr>
              <a:t>for </a:t>
            </a:r>
            <a:r>
              <a:rPr sz="800" dirty="0">
                <a:solidFill>
                  <a:srgbClr val="8A8C8E"/>
                </a:solidFill>
                <a:latin typeface="Arial" panose="020B0604020202020204" pitchFamily="34" charset="0"/>
                <a:cs typeface="Arial" panose="020B0604020202020204" pitchFamily="34" charset="0"/>
              </a:rPr>
              <a:t>X </a:t>
            </a:r>
            <a:r>
              <a:rPr sz="800" spc="-5" dirty="0">
                <a:solidFill>
                  <a:srgbClr val="8A8C8E"/>
                </a:solidFill>
                <a:latin typeface="Arial" panose="020B0604020202020204" pitchFamily="34" charset="0"/>
                <a:cs typeface="Arial" panose="020B0604020202020204" pitchFamily="34" charset="0"/>
              </a:rPr>
              <a:t>operating </a:t>
            </a:r>
            <a:r>
              <a:rPr sz="800" dirty="0">
                <a:solidFill>
                  <a:srgbClr val="8A8C8E"/>
                </a:solidFill>
                <a:latin typeface="Arial" panose="020B0604020202020204" pitchFamily="34" charset="0"/>
                <a:cs typeface="Arial" panose="020B0604020202020204" pitchFamily="34" charset="0"/>
              </a:rPr>
              <a:t>models </a:t>
            </a:r>
            <a:r>
              <a:rPr sz="800" spc="-10" dirty="0">
                <a:solidFill>
                  <a:srgbClr val="8A8C8E"/>
                </a:solidFill>
                <a:latin typeface="Arial" panose="020B0604020202020204" pitchFamily="34" charset="0"/>
                <a:cs typeface="Arial" panose="020B0604020202020204" pitchFamily="34" charset="0"/>
              </a:rPr>
              <a:t>over </a:t>
            </a:r>
            <a:r>
              <a:rPr sz="800" dirty="0">
                <a:solidFill>
                  <a:srgbClr val="8A8C8E"/>
                </a:solidFill>
                <a:latin typeface="Arial" panose="020B0604020202020204" pitchFamily="34" charset="0"/>
                <a:cs typeface="Arial" panose="020B0604020202020204" pitchFamily="34" charset="0"/>
              </a:rPr>
              <a:t>20 </a:t>
            </a:r>
            <a:r>
              <a:rPr sz="800" spc="-5" dirty="0">
                <a:solidFill>
                  <a:srgbClr val="8A8C8E"/>
                </a:solidFill>
                <a:latin typeface="Arial" panose="020B0604020202020204" pitchFamily="34" charset="0"/>
                <a:cs typeface="Arial" panose="020B0604020202020204" pitchFamily="34" charset="0"/>
              </a:rPr>
              <a:t>years</a:t>
            </a:r>
            <a:r>
              <a:rPr sz="800" spc="-50" dirty="0">
                <a:solidFill>
                  <a:srgbClr val="8A8C8E"/>
                </a:solidFill>
                <a:latin typeface="Arial" panose="020B0604020202020204" pitchFamily="34" charset="0"/>
                <a:cs typeface="Arial" panose="020B0604020202020204" pitchFamily="34" charset="0"/>
              </a:rPr>
              <a:t> </a:t>
            </a:r>
            <a:r>
              <a:rPr sz="800" dirty="0">
                <a:solidFill>
                  <a:srgbClr val="8A8C8E"/>
                </a:solidFill>
                <a:latin typeface="Arial" panose="020B0604020202020204" pitchFamily="34" charset="0"/>
                <a:cs typeface="Arial" panose="020B0604020202020204" pitchFamily="34" charset="0"/>
              </a:rPr>
              <a:t>in the </a:t>
            </a:r>
            <a:r>
              <a:rPr sz="800" spc="-5" dirty="0">
                <a:solidFill>
                  <a:srgbClr val="8A8C8E"/>
                </a:solidFill>
                <a:latin typeface="Arial" panose="020B0604020202020204" pitchFamily="34" charset="0"/>
                <a:cs typeface="Arial" panose="020B0604020202020204" pitchFamily="34" charset="0"/>
              </a:rPr>
              <a:t>projection </a:t>
            </a:r>
            <a:r>
              <a:rPr sz="800" dirty="0">
                <a:solidFill>
                  <a:srgbClr val="8A8C8E"/>
                </a:solidFill>
                <a:latin typeface="Arial" panose="020B0604020202020204" pitchFamily="34" charset="0"/>
                <a:cs typeface="Arial" panose="020B0604020202020204" pitchFamily="34" charset="0"/>
              </a:rPr>
              <a:t>period</a:t>
            </a:r>
            <a:r>
              <a:rPr sz="800" spc="-20" dirty="0">
                <a:solidFill>
                  <a:srgbClr val="8A8C8E"/>
                </a:solidFill>
                <a:latin typeface="Arial" panose="020B0604020202020204" pitchFamily="34" charset="0"/>
                <a:cs typeface="Arial" panose="020B0604020202020204" pitchFamily="34" charset="0"/>
              </a:rPr>
              <a:t> </a:t>
            </a:r>
            <a:r>
              <a:rPr sz="800" spc="-10" dirty="0">
                <a:solidFill>
                  <a:srgbClr val="8A8C8E"/>
                </a:solidFill>
                <a:latin typeface="Arial" panose="020B0604020202020204" pitchFamily="34" charset="0"/>
                <a:cs typeface="Arial" panose="020B0604020202020204" pitchFamily="34" charset="0"/>
              </a:rPr>
              <a:t>2020-2040.</a:t>
            </a:r>
            <a:endParaRPr sz="800" dirty="0">
              <a:latin typeface="Arial" panose="020B0604020202020204" pitchFamily="34" charset="0"/>
              <a:cs typeface="Arial" panose="020B0604020202020204" pitchFamily="34" charset="0"/>
            </a:endParaRPr>
          </a:p>
          <a:p>
            <a:pPr marR="5080">
              <a:spcBef>
                <a:spcPts val="600"/>
              </a:spcBef>
            </a:pPr>
            <a:r>
              <a:rPr sz="800" spc="-10" dirty="0">
                <a:solidFill>
                  <a:srgbClr val="8A8C8E"/>
                </a:solidFill>
                <a:latin typeface="Arial" panose="020B0604020202020204" pitchFamily="34" charset="0"/>
                <a:cs typeface="Arial" panose="020B0604020202020204" pitchFamily="34" charset="0"/>
              </a:rPr>
              <a:t>The </a:t>
            </a:r>
            <a:r>
              <a:rPr sz="800" b="1" dirty="0">
                <a:solidFill>
                  <a:srgbClr val="8A8C8E"/>
                </a:solidFill>
                <a:latin typeface="Arial" panose="020B0604020202020204" pitchFamily="34" charset="0"/>
                <a:cs typeface="Arial" panose="020B0604020202020204" pitchFamily="34" charset="0"/>
              </a:rPr>
              <a:t>filled </a:t>
            </a:r>
            <a:r>
              <a:rPr sz="800" b="1" spc="-5" dirty="0">
                <a:solidFill>
                  <a:srgbClr val="8A8C8E"/>
                </a:solidFill>
                <a:latin typeface="Arial" panose="020B0604020202020204" pitchFamily="34" charset="0"/>
                <a:cs typeface="Arial" panose="020B0604020202020204" pitchFamily="34" charset="0"/>
              </a:rPr>
              <a:t>hexagons </a:t>
            </a:r>
            <a:r>
              <a:rPr sz="800" b="1" dirty="0">
                <a:solidFill>
                  <a:srgbClr val="8A8C8E"/>
                </a:solidFill>
                <a:latin typeface="Arial" panose="020B0604020202020204" pitchFamily="34" charset="0"/>
                <a:cs typeface="Arial" panose="020B0604020202020204" pitchFamily="34" charset="0"/>
              </a:rPr>
              <a:t>on </a:t>
            </a:r>
            <a:r>
              <a:rPr sz="800" b="1" spc="-5" dirty="0">
                <a:solidFill>
                  <a:srgbClr val="8A8C8E"/>
                </a:solidFill>
                <a:latin typeface="Arial" panose="020B0604020202020204" pitchFamily="34" charset="0"/>
                <a:cs typeface="Arial" panose="020B0604020202020204" pitchFamily="34" charset="0"/>
              </a:rPr>
              <a:t>top</a:t>
            </a:r>
            <a:r>
              <a:rPr sz="800" b="1" spc="-40" dirty="0">
                <a:solidFill>
                  <a:srgbClr val="8A8C8E"/>
                </a:solidFill>
                <a:latin typeface="Arial" panose="020B0604020202020204" pitchFamily="34" charset="0"/>
                <a:cs typeface="Arial" panose="020B0604020202020204" pitchFamily="34" charset="0"/>
              </a:rPr>
              <a:t> </a:t>
            </a:r>
            <a:r>
              <a:rPr sz="800" spc="-5" dirty="0">
                <a:solidFill>
                  <a:srgbClr val="8A8C8E"/>
                </a:solidFill>
                <a:latin typeface="Arial" panose="020B0604020202020204" pitchFamily="34" charset="0"/>
                <a:cs typeface="Arial" panose="020B0604020202020204" pitchFamily="34" charset="0"/>
              </a:rPr>
              <a:t>represent </a:t>
            </a:r>
            <a:r>
              <a:rPr sz="800" dirty="0">
                <a:solidFill>
                  <a:srgbClr val="8A8C8E"/>
                </a:solidFill>
                <a:latin typeface="Arial" panose="020B0604020202020204" pitchFamily="34" charset="0"/>
                <a:cs typeface="Arial" panose="020B0604020202020204" pitchFamily="34" charset="0"/>
              </a:rPr>
              <a:t>an </a:t>
            </a:r>
            <a:r>
              <a:rPr sz="800" b="1" spc="-10" dirty="0">
                <a:solidFill>
                  <a:srgbClr val="8A8C8E"/>
                </a:solidFill>
                <a:latin typeface="Arial" panose="020B0604020202020204" pitchFamily="34" charset="0"/>
                <a:cs typeface="Arial" panose="020B0604020202020204" pitchFamily="34" charset="0"/>
              </a:rPr>
              <a:t>average </a:t>
            </a:r>
            <a:r>
              <a:rPr sz="800" b="1" spc="-5" dirty="0">
                <a:solidFill>
                  <a:srgbClr val="8A8C8E"/>
                </a:solidFill>
                <a:latin typeface="Arial" panose="020B0604020202020204" pitchFamily="34" charset="0"/>
                <a:cs typeface="Arial" panose="020B0604020202020204" pitchFamily="34" charset="0"/>
              </a:rPr>
              <a:t>score </a:t>
            </a:r>
            <a:r>
              <a:rPr sz="800" b="1" dirty="0">
                <a:solidFill>
                  <a:srgbClr val="8A8C8E"/>
                </a:solidFill>
                <a:latin typeface="Arial" panose="020B0604020202020204" pitchFamily="34" charset="0"/>
                <a:cs typeface="Arial" panose="020B0604020202020204" pitchFamily="34" charset="0"/>
              </a:rPr>
              <a:t>of all </a:t>
            </a:r>
            <a:r>
              <a:rPr sz="800" spc="-5" dirty="0">
                <a:solidFill>
                  <a:srgbClr val="8A8C8E"/>
                </a:solidFill>
                <a:latin typeface="Arial" panose="020B0604020202020204" pitchFamily="34" charset="0"/>
                <a:cs typeface="Arial" panose="020B0604020202020204" pitchFamily="34" charset="0"/>
              </a:rPr>
              <a:t>performance </a:t>
            </a:r>
            <a:r>
              <a:rPr sz="800" dirty="0">
                <a:solidFill>
                  <a:srgbClr val="8A8C8E"/>
                </a:solidFill>
                <a:latin typeface="Arial" panose="020B0604020202020204" pitchFamily="34" charset="0"/>
                <a:cs typeface="Arial" panose="020B0604020202020204" pitchFamily="34" charset="0"/>
              </a:rPr>
              <a:t>metrics </a:t>
            </a:r>
            <a:r>
              <a:rPr sz="800" spc="-5" dirty="0">
                <a:solidFill>
                  <a:srgbClr val="8A8C8E"/>
                </a:solidFill>
                <a:latin typeface="Arial" panose="020B0604020202020204" pitchFamily="34" charset="0"/>
                <a:cs typeface="Arial" panose="020B0604020202020204" pitchFamily="34" charset="0"/>
              </a:rPr>
              <a:t>for </a:t>
            </a:r>
            <a:r>
              <a:rPr sz="800" dirty="0">
                <a:solidFill>
                  <a:srgbClr val="8A8C8E"/>
                </a:solidFill>
                <a:latin typeface="Arial" panose="020B0604020202020204" pitchFamily="34" charset="0"/>
                <a:cs typeface="Arial" panose="020B0604020202020204" pitchFamily="34" charset="0"/>
              </a:rPr>
              <a:t>each </a:t>
            </a:r>
            <a:r>
              <a:rPr sz="800" spc="-5" dirty="0">
                <a:solidFill>
                  <a:srgbClr val="8A8C8E"/>
                </a:solidFill>
                <a:latin typeface="Arial" panose="020B0604020202020204" pitchFamily="34" charset="0"/>
                <a:cs typeface="Arial" panose="020B0604020202020204" pitchFamily="34" charset="0"/>
              </a:rPr>
              <a:t>management procedure. </a:t>
            </a:r>
            <a:r>
              <a:rPr sz="800" dirty="0">
                <a:solidFill>
                  <a:srgbClr val="8A8C8E"/>
                </a:solidFill>
                <a:latin typeface="Arial" panose="020B0604020202020204" pitchFamily="34" charset="0"/>
                <a:cs typeface="Arial" panose="020B0604020202020204" pitchFamily="34" charset="0"/>
              </a:rPr>
              <a:t>It </a:t>
            </a:r>
            <a:r>
              <a:rPr sz="800" spc="-5" dirty="0">
                <a:solidFill>
                  <a:srgbClr val="8A8C8E"/>
                </a:solidFill>
                <a:latin typeface="Arial" panose="020B0604020202020204" pitchFamily="34" charset="0"/>
                <a:cs typeface="Arial" panose="020B0604020202020204" pitchFamily="34" charset="0"/>
              </a:rPr>
              <a:t>provides </a:t>
            </a:r>
            <a:r>
              <a:rPr sz="800" dirty="0">
                <a:solidFill>
                  <a:srgbClr val="8A8C8E"/>
                </a:solidFill>
                <a:latin typeface="Arial" panose="020B0604020202020204" pitchFamily="34" charset="0"/>
                <a:cs typeface="Arial" panose="020B0604020202020204" pitchFamily="34" charset="0"/>
              </a:rPr>
              <a:t>a quick </a:t>
            </a:r>
            <a:r>
              <a:rPr sz="800" spc="-5" dirty="0">
                <a:solidFill>
                  <a:srgbClr val="8A8C8E"/>
                </a:solidFill>
                <a:latin typeface="Arial" panose="020B0604020202020204" pitchFamily="34" charset="0"/>
                <a:cs typeface="Arial" panose="020B0604020202020204" pitchFamily="34" charset="0"/>
              </a:rPr>
              <a:t>comparison </a:t>
            </a:r>
            <a:r>
              <a:rPr sz="800" dirty="0">
                <a:solidFill>
                  <a:srgbClr val="8A8C8E"/>
                </a:solidFill>
                <a:latin typeface="Arial" panose="020B0604020202020204" pitchFamily="34" charset="0"/>
                <a:cs typeface="Arial" panose="020B0604020202020204" pitchFamily="34" charset="0"/>
              </a:rPr>
              <a:t>of </a:t>
            </a:r>
            <a:r>
              <a:rPr sz="800" spc="-10" dirty="0">
                <a:solidFill>
                  <a:srgbClr val="8A8C8E"/>
                </a:solidFill>
                <a:latin typeface="Arial" panose="020B0604020202020204" pitchFamily="34" charset="0"/>
                <a:cs typeface="Arial" panose="020B0604020202020204" pitchFamily="34" charset="0"/>
              </a:rPr>
              <a:t>overall </a:t>
            </a:r>
            <a:r>
              <a:rPr sz="800" dirty="0">
                <a:solidFill>
                  <a:srgbClr val="8A8C8E"/>
                </a:solidFill>
                <a:latin typeface="Arial" panose="020B0604020202020204" pitchFamily="34" charset="0"/>
                <a:cs typeface="Arial" panose="020B0604020202020204" pitchFamily="34" charset="0"/>
              </a:rPr>
              <a:t>MP</a:t>
            </a:r>
            <a:r>
              <a:rPr lang="en-US" sz="800" dirty="0">
                <a:solidFill>
                  <a:srgbClr val="8A8C8E"/>
                </a:solidFill>
                <a:latin typeface="Arial" panose="020B0604020202020204" pitchFamily="34" charset="0"/>
                <a:cs typeface="Arial" panose="020B0604020202020204" pitchFamily="34" charset="0"/>
              </a:rPr>
              <a:t> </a:t>
            </a:r>
            <a:r>
              <a:rPr sz="800" spc="-5" dirty="0">
                <a:solidFill>
                  <a:srgbClr val="8A8C8E"/>
                </a:solidFill>
                <a:latin typeface="Arial" panose="020B0604020202020204" pitchFamily="34" charset="0"/>
                <a:cs typeface="Arial" panose="020B0604020202020204" pitchFamily="34" charset="0"/>
              </a:rPr>
              <a:t>performances. </a:t>
            </a:r>
            <a:r>
              <a:rPr sz="800" b="1" spc="-5" dirty="0">
                <a:solidFill>
                  <a:srgbClr val="8A8C8E"/>
                </a:solidFill>
                <a:latin typeface="Arial" panose="020B0604020202020204" pitchFamily="34" charset="0"/>
                <a:cs typeface="Arial" panose="020B0604020202020204" pitchFamily="34" charset="0"/>
              </a:rPr>
              <a:t>Larger areas indicate better </a:t>
            </a:r>
            <a:r>
              <a:rPr sz="800" b="1" spc="-10" dirty="0">
                <a:solidFill>
                  <a:srgbClr val="8A8C8E"/>
                </a:solidFill>
                <a:latin typeface="Arial" panose="020B0604020202020204" pitchFamily="34" charset="0"/>
                <a:cs typeface="Arial" panose="020B0604020202020204" pitchFamily="34" charset="0"/>
              </a:rPr>
              <a:t>overall</a:t>
            </a:r>
            <a:r>
              <a:rPr sz="800" b="1" dirty="0">
                <a:solidFill>
                  <a:srgbClr val="8A8C8E"/>
                </a:solidFill>
                <a:latin typeface="Arial" panose="020B0604020202020204" pitchFamily="34" charset="0"/>
                <a:cs typeface="Arial" panose="020B0604020202020204" pitchFamily="34" charset="0"/>
              </a:rPr>
              <a:t> </a:t>
            </a:r>
            <a:r>
              <a:rPr sz="800" b="1" spc="-5" dirty="0">
                <a:solidFill>
                  <a:srgbClr val="8A8C8E"/>
                </a:solidFill>
                <a:latin typeface="Arial" panose="020B0604020202020204" pitchFamily="34" charset="0"/>
                <a:cs typeface="Arial" panose="020B0604020202020204" pitchFamily="34" charset="0"/>
              </a:rPr>
              <a:t>performance</a:t>
            </a:r>
            <a:r>
              <a:rPr sz="800" spc="-5" dirty="0">
                <a:solidFill>
                  <a:srgbClr val="8A8C8E"/>
                </a:solidFill>
                <a:latin typeface="Arial" panose="020B0604020202020204" pitchFamily="34" charset="0"/>
                <a:cs typeface="Arial" panose="020B0604020202020204" pitchFamily="34" charset="0"/>
              </a:rPr>
              <a:t>.</a:t>
            </a:r>
            <a:endParaRPr sz="800" dirty="0">
              <a:latin typeface="Arial" panose="020B0604020202020204" pitchFamily="34" charset="0"/>
              <a:cs typeface="Arial" panose="020B0604020202020204" pitchFamily="34" charset="0"/>
            </a:endParaRPr>
          </a:p>
          <a:p>
            <a:pPr marR="85725">
              <a:spcBef>
                <a:spcPts val="600"/>
              </a:spcBef>
            </a:pPr>
            <a:r>
              <a:rPr sz="800" b="1" spc="-10" dirty="0">
                <a:solidFill>
                  <a:srgbClr val="8A8C8E"/>
                </a:solidFill>
                <a:latin typeface="Arial" panose="020B0604020202020204" pitchFamily="34" charset="0"/>
                <a:cs typeface="Arial" panose="020B0604020202020204" pitchFamily="34" charset="0"/>
              </a:rPr>
              <a:t>The </a:t>
            </a:r>
            <a:r>
              <a:rPr sz="800" b="1" dirty="0">
                <a:solidFill>
                  <a:srgbClr val="8A8C8E"/>
                </a:solidFill>
                <a:latin typeface="Arial" panose="020B0604020202020204" pitchFamily="34" charset="0"/>
                <a:cs typeface="Arial" panose="020B0604020202020204" pitchFamily="34" charset="0"/>
              </a:rPr>
              <a:t>lines in the </a:t>
            </a:r>
            <a:r>
              <a:rPr sz="800" b="1" spc="-5" dirty="0">
                <a:solidFill>
                  <a:srgbClr val="8A8C8E"/>
                </a:solidFill>
                <a:latin typeface="Arial" panose="020B0604020202020204" pitchFamily="34" charset="0"/>
                <a:cs typeface="Arial" panose="020B0604020202020204" pitchFamily="34" charset="0"/>
              </a:rPr>
              <a:t>bottom </a:t>
            </a:r>
            <a:r>
              <a:rPr sz="800" b="1" dirty="0">
                <a:solidFill>
                  <a:srgbClr val="8A8C8E"/>
                </a:solidFill>
                <a:latin typeface="Arial" panose="020B0604020202020204" pitchFamily="34" charset="0"/>
                <a:cs typeface="Arial" panose="020B0604020202020204" pitchFamily="34" charset="0"/>
              </a:rPr>
              <a:t>spider</a:t>
            </a:r>
            <a:r>
              <a:rPr sz="800" b="1" spc="-50" dirty="0">
                <a:solidFill>
                  <a:srgbClr val="8A8C8E"/>
                </a:solidFill>
                <a:latin typeface="Arial" panose="020B0604020202020204" pitchFamily="34" charset="0"/>
                <a:cs typeface="Arial" panose="020B0604020202020204" pitchFamily="34" charset="0"/>
              </a:rPr>
              <a:t> </a:t>
            </a:r>
            <a:r>
              <a:rPr sz="800" b="1" dirty="0">
                <a:solidFill>
                  <a:srgbClr val="8A8C8E"/>
                </a:solidFill>
                <a:latin typeface="Arial" panose="020B0604020202020204" pitchFamily="34" charset="0"/>
                <a:cs typeface="Arial" panose="020B0604020202020204" pitchFamily="34" charset="0"/>
              </a:rPr>
              <a:t>plot </a:t>
            </a:r>
            <a:r>
              <a:rPr sz="800" spc="-5" dirty="0">
                <a:solidFill>
                  <a:srgbClr val="8A8C8E"/>
                </a:solidFill>
                <a:latin typeface="Arial" panose="020B0604020202020204" pitchFamily="34" charset="0"/>
                <a:cs typeface="Arial" panose="020B0604020202020204" pitchFamily="34" charset="0"/>
              </a:rPr>
              <a:t>connect </a:t>
            </a:r>
            <a:r>
              <a:rPr sz="800" b="1" dirty="0">
                <a:solidFill>
                  <a:srgbClr val="8A8C8E"/>
                </a:solidFill>
                <a:latin typeface="Arial" panose="020B0604020202020204" pitchFamily="34" charset="0"/>
                <a:cs typeface="Arial" panose="020B0604020202020204" pitchFamily="34" charset="0"/>
              </a:rPr>
              <a:t>individual </a:t>
            </a:r>
            <a:r>
              <a:rPr sz="800" b="1" spc="-5" dirty="0">
                <a:solidFill>
                  <a:srgbClr val="8A8C8E"/>
                </a:solidFill>
                <a:latin typeface="Arial" panose="020B0604020202020204" pitchFamily="34" charset="0"/>
                <a:cs typeface="Arial" panose="020B0604020202020204" pitchFamily="34" charset="0"/>
              </a:rPr>
              <a:t>scores </a:t>
            </a:r>
            <a:r>
              <a:rPr sz="800" spc="-5" dirty="0">
                <a:solidFill>
                  <a:srgbClr val="8A8C8E"/>
                </a:solidFill>
                <a:latin typeface="Arial" panose="020B0604020202020204" pitchFamily="34" charset="0"/>
                <a:cs typeface="Arial" panose="020B0604020202020204" pitchFamily="34" charset="0"/>
              </a:rPr>
              <a:t>for </a:t>
            </a:r>
            <a:r>
              <a:rPr sz="800" dirty="0">
                <a:solidFill>
                  <a:srgbClr val="8A8C8E"/>
                </a:solidFill>
                <a:latin typeface="Arial" panose="020B0604020202020204" pitchFamily="34" charset="0"/>
                <a:cs typeface="Arial" panose="020B0604020202020204" pitchFamily="34" charset="0"/>
              </a:rPr>
              <a:t>the </a:t>
            </a:r>
            <a:r>
              <a:rPr sz="800" spc="-5" dirty="0">
                <a:solidFill>
                  <a:srgbClr val="8A8C8E"/>
                </a:solidFill>
                <a:latin typeface="Arial" panose="020B0604020202020204" pitchFamily="34" charset="0"/>
                <a:cs typeface="Arial" panose="020B0604020202020204" pitchFamily="34" charset="0"/>
              </a:rPr>
              <a:t>performance </a:t>
            </a:r>
            <a:r>
              <a:rPr sz="800" dirty="0">
                <a:solidFill>
                  <a:srgbClr val="8A8C8E"/>
                </a:solidFill>
                <a:latin typeface="Arial" panose="020B0604020202020204" pitchFamily="34" charset="0"/>
                <a:cs typeface="Arial" panose="020B0604020202020204" pitchFamily="34" charset="0"/>
              </a:rPr>
              <a:t>metrics in each </a:t>
            </a:r>
            <a:r>
              <a:rPr sz="800" spc="-5" dirty="0">
                <a:solidFill>
                  <a:srgbClr val="8A8C8E"/>
                </a:solidFill>
                <a:latin typeface="Arial" panose="020B0604020202020204" pitchFamily="34" charset="0"/>
                <a:cs typeface="Arial" panose="020B0604020202020204" pitchFamily="34" charset="0"/>
              </a:rPr>
              <a:t>management procedure. Scores </a:t>
            </a:r>
            <a:r>
              <a:rPr sz="800" dirty="0">
                <a:solidFill>
                  <a:srgbClr val="8A8C8E"/>
                </a:solidFill>
                <a:latin typeface="Arial" panose="020B0604020202020204" pitchFamily="34" charset="0"/>
                <a:cs typeface="Arial" panose="020B0604020202020204" pitchFamily="34" charset="0"/>
              </a:rPr>
              <a:t>closer </a:t>
            </a:r>
            <a:r>
              <a:rPr sz="800" spc="-5" dirty="0">
                <a:solidFill>
                  <a:srgbClr val="8A8C8E"/>
                </a:solidFill>
                <a:latin typeface="Arial" panose="020B0604020202020204" pitchFamily="34" charset="0"/>
                <a:cs typeface="Arial" panose="020B0604020202020204" pitchFamily="34" charset="0"/>
              </a:rPr>
              <a:t>to </a:t>
            </a:r>
            <a:r>
              <a:rPr sz="800" dirty="0">
                <a:solidFill>
                  <a:srgbClr val="8A8C8E"/>
                </a:solidFill>
                <a:latin typeface="Arial" panose="020B0604020202020204" pitchFamily="34" charset="0"/>
                <a:cs typeface="Arial" panose="020B0604020202020204" pitchFamily="34" charset="0"/>
              </a:rPr>
              <a:t>the </a:t>
            </a:r>
            <a:r>
              <a:rPr sz="800" spc="-5" dirty="0">
                <a:solidFill>
                  <a:srgbClr val="8A8C8E"/>
                </a:solidFill>
                <a:latin typeface="Arial" panose="020B0604020202020204" pitchFamily="34" charset="0"/>
                <a:cs typeface="Arial" panose="020B0604020202020204" pitchFamily="34" charset="0"/>
              </a:rPr>
              <a:t>exterior edge indicate better performance.</a:t>
            </a:r>
            <a:endParaRPr sz="800" dirty="0">
              <a:latin typeface="Arial" panose="020B0604020202020204" pitchFamily="34" charset="0"/>
              <a:cs typeface="Arial" panose="020B0604020202020204" pitchFamily="34" charset="0"/>
            </a:endParaRPr>
          </a:p>
        </p:txBody>
      </p:sp>
      <p:sp>
        <p:nvSpPr>
          <p:cNvPr id="16" name="object 89">
            <a:extLst>
              <a:ext uri="{FF2B5EF4-FFF2-40B4-BE49-F238E27FC236}">
                <a16:creationId xmlns:a16="http://schemas.microsoft.com/office/drawing/2014/main" id="{4C26C7EB-1A15-DB4E-BA83-68CBE338192B}"/>
              </a:ext>
            </a:extLst>
          </p:cNvPr>
          <p:cNvSpPr/>
          <p:nvPr/>
        </p:nvSpPr>
        <p:spPr>
          <a:xfrm>
            <a:off x="794977" y="5445079"/>
            <a:ext cx="137371" cy="118972"/>
          </a:xfrm>
          <a:prstGeom prst="rect">
            <a:avLst/>
          </a:prstGeom>
          <a:blipFill>
            <a:blip r:embed="rId2" cstate="print"/>
            <a:stretch>
              <a:fillRect/>
            </a:stretch>
          </a:blip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7" name="object 90">
            <a:extLst>
              <a:ext uri="{FF2B5EF4-FFF2-40B4-BE49-F238E27FC236}">
                <a16:creationId xmlns:a16="http://schemas.microsoft.com/office/drawing/2014/main" id="{F8BD55DA-3992-5548-91F9-45A9DBC69EA6}"/>
              </a:ext>
            </a:extLst>
          </p:cNvPr>
          <p:cNvSpPr/>
          <p:nvPr/>
        </p:nvSpPr>
        <p:spPr>
          <a:xfrm>
            <a:off x="794977" y="5869283"/>
            <a:ext cx="134900" cy="118350"/>
          </a:xfrm>
          <a:prstGeom prst="rect">
            <a:avLst/>
          </a:prstGeom>
          <a:blipFill>
            <a:blip r:embed="rId3" cstate="print"/>
            <a:stretch>
              <a:fillRect/>
            </a:stretch>
          </a:blip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8" name="object 21">
            <a:extLst>
              <a:ext uri="{FF2B5EF4-FFF2-40B4-BE49-F238E27FC236}">
                <a16:creationId xmlns:a16="http://schemas.microsoft.com/office/drawing/2014/main" id="{7DE2955A-6E82-474E-BFD6-EE7B409D12DB}"/>
              </a:ext>
            </a:extLst>
          </p:cNvPr>
          <p:cNvSpPr txBox="1"/>
          <p:nvPr/>
        </p:nvSpPr>
        <p:spPr>
          <a:xfrm>
            <a:off x="11277348" y="6886525"/>
            <a:ext cx="1839961" cy="228268"/>
          </a:xfrm>
          <a:prstGeom prst="rect">
            <a:avLst/>
          </a:prstGeom>
        </p:spPr>
        <p:txBody>
          <a:bodyPr vert="horz" wrap="square" lIns="0" tIns="12700" rIns="0" bIns="0" rtlCol="0">
            <a:spAutoFit/>
          </a:bodyPr>
          <a:lstStyle/>
          <a:p>
            <a:pPr marL="12700">
              <a:spcBef>
                <a:spcPts val="100"/>
              </a:spcBef>
            </a:pPr>
            <a:r>
              <a:rPr sz="700" spc="-5">
                <a:solidFill>
                  <a:srgbClr val="5C6062"/>
                </a:solidFill>
                <a:latin typeface="Arial" panose="020B0604020202020204" pitchFamily="34" charset="0"/>
                <a:cs typeface="Arial" panose="020B0604020202020204" pitchFamily="34" charset="0"/>
              </a:rPr>
              <a:t>*The </a:t>
            </a:r>
            <a:r>
              <a:rPr sz="700">
                <a:solidFill>
                  <a:srgbClr val="5C6062"/>
                </a:solidFill>
                <a:latin typeface="Arial" panose="020B0604020202020204" pitchFamily="34" charset="0"/>
                <a:cs typeface="Arial" panose="020B0604020202020204" pitchFamily="34" charset="0"/>
              </a:rPr>
              <a:t>plot can also be used </a:t>
            </a:r>
            <a:r>
              <a:rPr sz="700" spc="-5">
                <a:solidFill>
                  <a:srgbClr val="5C6062"/>
                </a:solidFill>
                <a:latin typeface="Arial" panose="020B0604020202020204" pitchFamily="34" charset="0"/>
                <a:cs typeface="Arial" panose="020B0604020202020204" pitchFamily="34" charset="0"/>
              </a:rPr>
              <a:t>to show </a:t>
            </a:r>
            <a:r>
              <a:rPr sz="700">
                <a:solidFill>
                  <a:srgbClr val="5C6062"/>
                </a:solidFill>
                <a:latin typeface="Arial" panose="020B0604020202020204" pitchFamily="34" charset="0"/>
                <a:cs typeface="Arial" panose="020B0604020202020204" pitchFamily="34" charset="0"/>
              </a:rPr>
              <a:t>the </a:t>
            </a:r>
            <a:r>
              <a:rPr sz="700" spc="-5">
                <a:solidFill>
                  <a:srgbClr val="5C6062"/>
                </a:solidFill>
                <a:latin typeface="Arial" panose="020B0604020202020204" pitchFamily="34" charset="0"/>
                <a:cs typeface="Arial" panose="020B0604020202020204" pitchFamily="34" charset="0"/>
              </a:rPr>
              <a:t>results </a:t>
            </a:r>
            <a:r>
              <a:rPr sz="700">
                <a:solidFill>
                  <a:srgbClr val="5C6062"/>
                </a:solidFill>
                <a:latin typeface="Arial" panose="020B0604020202020204" pitchFamily="34" charset="0"/>
                <a:cs typeface="Arial" panose="020B0604020202020204" pitchFamily="34" charset="0"/>
              </a:rPr>
              <a:t>at the end of the </a:t>
            </a:r>
            <a:r>
              <a:rPr sz="700" spc="-5">
                <a:solidFill>
                  <a:srgbClr val="5C6062"/>
                </a:solidFill>
                <a:latin typeface="Arial" panose="020B0604020202020204" pitchFamily="34" charset="0"/>
                <a:cs typeface="Arial" panose="020B0604020202020204" pitchFamily="34" charset="0"/>
              </a:rPr>
              <a:t>projection </a:t>
            </a:r>
            <a:r>
              <a:rPr sz="700">
                <a:solidFill>
                  <a:srgbClr val="5C6062"/>
                </a:solidFill>
                <a:latin typeface="Arial" panose="020B0604020202020204" pitchFamily="34" charset="0"/>
                <a:cs typeface="Arial" panose="020B0604020202020204" pitchFamily="34" charset="0"/>
              </a:rPr>
              <a:t>period.</a:t>
            </a:r>
            <a:endParaRPr sz="700">
              <a:latin typeface="Arial" panose="020B0604020202020204" pitchFamily="34" charset="0"/>
              <a:cs typeface="Arial" panose="020B0604020202020204" pitchFamily="34" charset="0"/>
            </a:endParaRPr>
          </a:p>
        </p:txBody>
      </p:sp>
      <p:sp>
        <p:nvSpPr>
          <p:cNvPr id="19" name="object 5">
            <a:extLst>
              <a:ext uri="{FF2B5EF4-FFF2-40B4-BE49-F238E27FC236}">
                <a16:creationId xmlns:a16="http://schemas.microsoft.com/office/drawing/2014/main" id="{5742C1D2-65B0-AE43-B441-7DC3BB17B7C5}"/>
              </a:ext>
            </a:extLst>
          </p:cNvPr>
          <p:cNvSpPr txBox="1"/>
          <p:nvPr/>
        </p:nvSpPr>
        <p:spPr>
          <a:xfrm>
            <a:off x="11286753" y="3313255"/>
            <a:ext cx="1839968" cy="1443985"/>
          </a:xfrm>
          <a:prstGeom prst="rect">
            <a:avLst/>
          </a:prstGeom>
        </p:spPr>
        <p:txBody>
          <a:bodyPr vert="horz" wrap="square" lIns="0" tIns="12700" rIns="0" bIns="0" rtlCol="0">
            <a:spAutoFit/>
          </a:bodyPr>
          <a:lstStyle/>
          <a:p>
            <a:pPr marL="6350" indent="-3175">
              <a:spcBef>
                <a:spcPts val="300"/>
              </a:spcBef>
            </a:pPr>
            <a:r>
              <a:rPr sz="900" b="1" dirty="0">
                <a:solidFill>
                  <a:srgbClr val="0683B4"/>
                </a:solidFill>
                <a:latin typeface="Arial" panose="020B0604020202020204" pitchFamily="34" charset="0"/>
                <a:cs typeface="Arial" panose="020B0604020202020204" pitchFamily="34" charset="0"/>
              </a:rPr>
              <a:t>Notes</a:t>
            </a:r>
            <a:endParaRPr lang="en-US" sz="900" b="1" dirty="0">
              <a:latin typeface="Arial" panose="020B0604020202020204" pitchFamily="34" charset="0"/>
              <a:cs typeface="Arial" panose="020B0604020202020204" pitchFamily="34" charset="0"/>
            </a:endParaRPr>
          </a:p>
          <a:p>
            <a:pPr marL="6350" indent="-3175">
              <a:spcBef>
                <a:spcPts val="300"/>
              </a:spcBef>
            </a:pPr>
            <a:r>
              <a:rPr lang="en-US" sz="850" i="1" dirty="0">
                <a:solidFill>
                  <a:srgbClr val="0683B4"/>
                </a:solidFill>
                <a:latin typeface="Arial" panose="020B0604020202020204" pitchFamily="34" charset="0"/>
                <a:cs typeface="Arial" panose="020B0604020202020204" pitchFamily="34" charset="0"/>
              </a:rPr>
              <a:t>Maximizing </a:t>
            </a:r>
            <a:r>
              <a:rPr lang="en-US" sz="850" i="1" spc="-5" dirty="0">
                <a:solidFill>
                  <a:srgbClr val="0683B4"/>
                </a:solidFill>
                <a:latin typeface="Arial" panose="020B0604020202020204" pitchFamily="34" charset="0"/>
                <a:cs typeface="Arial" panose="020B0604020202020204" pitchFamily="34" charset="0"/>
              </a:rPr>
              <a:t>catch </a:t>
            </a:r>
            <a:r>
              <a:rPr lang="en-US" sz="850" i="1" dirty="0">
                <a:solidFill>
                  <a:srgbClr val="0683B4"/>
                </a:solidFill>
                <a:latin typeface="Arial" panose="020B0604020202020204" pitchFamily="34" charset="0"/>
                <a:cs typeface="Arial" panose="020B0604020202020204" pitchFamily="34" charset="0"/>
              </a:rPr>
              <a:t>in the </a:t>
            </a:r>
            <a:r>
              <a:rPr lang="en-US" sz="850" i="1" spc="-5" dirty="0">
                <a:solidFill>
                  <a:srgbClr val="0683B4"/>
                </a:solidFill>
                <a:latin typeface="Arial" panose="020B0604020202020204" pitchFamily="34" charset="0"/>
                <a:cs typeface="Arial" panose="020B0604020202020204" pitchFamily="34" charset="0"/>
              </a:rPr>
              <a:t>short-term </a:t>
            </a:r>
            <a:r>
              <a:rPr lang="en-US" sz="850" i="1" dirty="0">
                <a:solidFill>
                  <a:srgbClr val="0683B4"/>
                </a:solidFill>
                <a:latin typeface="Arial" panose="020B0604020202020204" pitchFamily="34" charset="0"/>
                <a:cs typeface="Arial" panose="020B0604020202020204" pitchFamily="34" charset="0"/>
              </a:rPr>
              <a:t>has a </a:t>
            </a:r>
            <a:r>
              <a:rPr lang="en-US" sz="850" i="1" spc="35" dirty="0">
                <a:solidFill>
                  <a:srgbClr val="0683B4"/>
                </a:solidFill>
                <a:latin typeface="Arial" panose="020B0604020202020204" pitchFamily="34" charset="0"/>
                <a:cs typeface="Arial" panose="020B0604020202020204" pitchFamily="34" charset="0"/>
              </a:rPr>
              <a:t>tradeoff </a:t>
            </a:r>
            <a:r>
              <a:rPr lang="en-US" sz="850" i="1" dirty="0">
                <a:solidFill>
                  <a:srgbClr val="0683B4"/>
                </a:solidFill>
                <a:latin typeface="Arial" panose="020B0604020202020204" pitchFamily="34" charset="0"/>
                <a:cs typeface="Arial" panose="020B0604020202020204" pitchFamily="34" charset="0"/>
              </a:rPr>
              <a:t>of</a:t>
            </a:r>
            <a:r>
              <a:rPr lang="en-US" sz="850" i="1" spc="-80" dirty="0">
                <a:solidFill>
                  <a:srgbClr val="0683B4"/>
                </a:solidFill>
                <a:latin typeface="Arial" panose="020B0604020202020204" pitchFamily="34" charset="0"/>
                <a:cs typeface="Arial" panose="020B0604020202020204" pitchFamily="34" charset="0"/>
              </a:rPr>
              <a:t> </a:t>
            </a:r>
            <a:r>
              <a:rPr lang="en-US" sz="850" i="1" spc="-5" dirty="0">
                <a:solidFill>
                  <a:srgbClr val="0683B4"/>
                </a:solidFill>
                <a:latin typeface="Arial" panose="020B0604020202020204" pitchFamily="34" charset="0"/>
                <a:cs typeface="Arial" panose="020B0604020202020204" pitchFamily="34" charset="0"/>
              </a:rPr>
              <a:t>increasing </a:t>
            </a:r>
            <a:r>
              <a:rPr lang="en-US" sz="850" i="1" dirty="0">
                <a:solidFill>
                  <a:srgbClr val="0683B4"/>
                </a:solidFill>
                <a:latin typeface="Arial" panose="020B0604020202020204" pitchFamily="34" charset="0"/>
                <a:cs typeface="Arial" panose="020B0604020202020204" pitchFamily="34" charset="0"/>
              </a:rPr>
              <a:t>the </a:t>
            </a:r>
            <a:r>
              <a:rPr lang="en-US" sz="850" i="1" spc="-5" dirty="0">
                <a:solidFill>
                  <a:srgbClr val="0683B4"/>
                </a:solidFill>
                <a:latin typeface="Arial" panose="020B0604020202020204" pitchFamily="34" charset="0"/>
                <a:cs typeface="Arial" panose="020B0604020202020204" pitchFamily="34" charset="0"/>
              </a:rPr>
              <a:t>likelihood </a:t>
            </a:r>
            <a:r>
              <a:rPr lang="en-US" sz="850" i="1" dirty="0">
                <a:solidFill>
                  <a:srgbClr val="0683B4"/>
                </a:solidFill>
                <a:latin typeface="Arial" panose="020B0604020202020204" pitchFamily="34" charset="0"/>
                <a:cs typeface="Arial" panose="020B0604020202020204" pitchFamily="34" charset="0"/>
              </a:rPr>
              <a:t>of the population declining  </a:t>
            </a:r>
            <a:r>
              <a:rPr lang="en-US" sz="850" i="1" spc="-5" dirty="0">
                <a:solidFill>
                  <a:srgbClr val="0683B4"/>
                </a:solidFill>
                <a:latin typeface="Arial" panose="020B0604020202020204" pitchFamily="34" charset="0"/>
                <a:cs typeface="Arial" panose="020B0604020202020204" pitchFamily="34" charset="0"/>
              </a:rPr>
              <a:t>below </a:t>
            </a:r>
            <a:r>
              <a:rPr lang="en-US" sz="850" i="1" dirty="0">
                <a:solidFill>
                  <a:srgbClr val="0683B4"/>
                </a:solidFill>
                <a:latin typeface="Arial" panose="020B0604020202020204" pitchFamily="34" charset="0"/>
                <a:cs typeface="Arial" panose="020B0604020202020204" pitchFamily="34" charset="0"/>
              </a:rPr>
              <a:t>the limit </a:t>
            </a:r>
            <a:r>
              <a:rPr lang="en-US" sz="850" i="1" spc="-10" dirty="0">
                <a:solidFill>
                  <a:srgbClr val="0683B4"/>
                </a:solidFill>
                <a:latin typeface="Arial" panose="020B0604020202020204" pitchFamily="34" charset="0"/>
                <a:cs typeface="Arial" panose="020B0604020202020204" pitchFamily="34" charset="0"/>
              </a:rPr>
              <a:t>reference </a:t>
            </a:r>
            <a:r>
              <a:rPr lang="en-US" sz="850" i="1" dirty="0">
                <a:solidFill>
                  <a:srgbClr val="0683B4"/>
                </a:solidFill>
                <a:latin typeface="Arial" panose="020B0604020202020204" pitchFamily="34" charset="0"/>
                <a:cs typeface="Arial" panose="020B0604020202020204" pitchFamily="34" charset="0"/>
              </a:rPr>
              <a:t>point.</a:t>
            </a:r>
            <a:endParaRPr lang="en-US" sz="850" dirty="0">
              <a:latin typeface="Arial" panose="020B0604020202020204" pitchFamily="34" charset="0"/>
              <a:cs typeface="Arial" panose="020B0604020202020204" pitchFamily="34" charset="0"/>
            </a:endParaRPr>
          </a:p>
          <a:p>
            <a:pPr marL="6350" indent="-3175">
              <a:spcBef>
                <a:spcPts val="300"/>
              </a:spcBef>
            </a:pPr>
            <a:endParaRPr lang="en-US" sz="850" i="1" dirty="0">
              <a:solidFill>
                <a:srgbClr val="0683B4"/>
              </a:solidFill>
              <a:latin typeface="Arial" panose="020B0604020202020204" pitchFamily="34" charset="0"/>
              <a:cs typeface="Arial" panose="020B0604020202020204" pitchFamily="34" charset="0"/>
            </a:endParaRPr>
          </a:p>
          <a:p>
            <a:pPr marL="6350" indent="-3175">
              <a:spcBef>
                <a:spcPts val="300"/>
              </a:spcBef>
            </a:pPr>
            <a:r>
              <a:rPr sz="850" i="1" dirty="0">
                <a:solidFill>
                  <a:srgbClr val="0683B4"/>
                </a:solidFill>
                <a:latin typeface="Arial" panose="020B0604020202020204" pitchFamily="34" charset="0"/>
                <a:cs typeface="Arial" panose="020B0604020202020204" pitchFamily="34" charset="0"/>
              </a:rPr>
              <a:t>MP2</a:t>
            </a:r>
            <a:r>
              <a:rPr lang="en-US" sz="850" i="1" dirty="0">
                <a:solidFill>
                  <a:srgbClr val="0683B4"/>
                </a:solidFill>
                <a:latin typeface="Arial" panose="020B0604020202020204" pitchFamily="34" charset="0"/>
                <a:cs typeface="Arial" panose="020B0604020202020204" pitchFamily="34" charset="0"/>
              </a:rPr>
              <a:t> </a:t>
            </a:r>
            <a:r>
              <a:rPr sz="850" i="1" dirty="0">
                <a:solidFill>
                  <a:srgbClr val="0683B4"/>
                </a:solidFill>
                <a:latin typeface="Arial" panose="020B0604020202020204" pitchFamily="34" charset="0"/>
                <a:cs typeface="Arial" panose="020B0604020202020204" pitchFamily="34" charset="0"/>
              </a:rPr>
              <a:t>has the</a:t>
            </a:r>
            <a:r>
              <a:rPr lang="en-US" sz="850" i="1" dirty="0">
                <a:solidFill>
                  <a:srgbClr val="0683B4"/>
                </a:solidFill>
                <a:latin typeface="Arial" panose="020B0604020202020204" pitchFamily="34" charset="0"/>
                <a:cs typeface="Arial" panose="020B0604020202020204" pitchFamily="34" charset="0"/>
              </a:rPr>
              <a:t> </a:t>
            </a:r>
            <a:r>
              <a:rPr sz="850" i="1" spc="-5" dirty="0">
                <a:solidFill>
                  <a:srgbClr val="0683B4"/>
                </a:solidFill>
                <a:latin typeface="Arial" panose="020B0604020202020204" pitchFamily="34" charset="0"/>
                <a:cs typeface="Arial" panose="020B0604020202020204" pitchFamily="34" charset="0"/>
              </a:rPr>
              <a:t>lowest interannual variation</a:t>
            </a:r>
            <a:r>
              <a:rPr sz="850" i="1" spc="-30" dirty="0">
                <a:solidFill>
                  <a:srgbClr val="0683B4"/>
                </a:solidFill>
                <a:latin typeface="Arial" panose="020B0604020202020204" pitchFamily="34" charset="0"/>
                <a:cs typeface="Arial" panose="020B0604020202020204" pitchFamily="34" charset="0"/>
              </a:rPr>
              <a:t> </a:t>
            </a:r>
            <a:r>
              <a:rPr sz="850" i="1" dirty="0">
                <a:solidFill>
                  <a:srgbClr val="0683B4"/>
                </a:solidFill>
                <a:latin typeface="Arial" panose="020B0604020202020204" pitchFamily="34" charset="0"/>
                <a:cs typeface="Arial" panose="020B0604020202020204" pitchFamily="34" charset="0"/>
              </a:rPr>
              <a:t>in </a:t>
            </a:r>
            <a:r>
              <a:rPr sz="850" i="1" spc="-5" dirty="0">
                <a:solidFill>
                  <a:srgbClr val="0683B4"/>
                </a:solidFill>
                <a:latin typeface="Arial" panose="020B0604020202020204" pitchFamily="34" charset="0"/>
                <a:cs typeface="Arial" panose="020B0604020202020204" pitchFamily="34" charset="0"/>
              </a:rPr>
              <a:t>catch,</a:t>
            </a:r>
            <a:r>
              <a:rPr lang="en-US" sz="850" i="1" spc="-5" dirty="0">
                <a:solidFill>
                  <a:srgbClr val="0683B4"/>
                </a:solidFill>
                <a:latin typeface="Arial" panose="020B0604020202020204" pitchFamily="34" charset="0"/>
                <a:cs typeface="Arial" panose="020B0604020202020204" pitchFamily="34" charset="0"/>
              </a:rPr>
              <a:t> </a:t>
            </a:r>
            <a:r>
              <a:rPr sz="850" i="1" dirty="0">
                <a:solidFill>
                  <a:srgbClr val="0683B4"/>
                </a:solidFill>
                <a:latin typeface="Arial" panose="020B0604020202020204" pitchFamily="34" charset="0"/>
                <a:cs typeface="Arial" panose="020B0604020202020204" pitchFamily="34" charset="0"/>
              </a:rPr>
              <a:t>making it the most </a:t>
            </a:r>
            <a:r>
              <a:rPr sz="850" i="1" spc="-5" dirty="0">
                <a:solidFill>
                  <a:srgbClr val="0683B4"/>
                </a:solidFill>
                <a:latin typeface="Arial" panose="020B0604020202020204" pitchFamily="34" charset="0"/>
                <a:cs typeface="Arial" panose="020B0604020202020204" pitchFamily="34" charset="0"/>
              </a:rPr>
              <a:t>stable </a:t>
            </a:r>
            <a:r>
              <a:rPr sz="850" i="1" spc="-30" dirty="0">
                <a:solidFill>
                  <a:srgbClr val="0683B4"/>
                </a:solidFill>
                <a:latin typeface="Arial" panose="020B0604020202020204" pitchFamily="34" charset="0"/>
                <a:cs typeface="Arial" panose="020B0604020202020204" pitchFamily="34" charset="0"/>
              </a:rPr>
              <a:t>MP, </a:t>
            </a:r>
            <a:r>
              <a:rPr sz="850" i="1" dirty="0">
                <a:solidFill>
                  <a:srgbClr val="0683B4"/>
                </a:solidFill>
                <a:latin typeface="Arial" panose="020B0604020202020204" pitchFamily="34" charset="0"/>
                <a:cs typeface="Arial" panose="020B0604020202020204" pitchFamily="34" charset="0"/>
              </a:rPr>
              <a:t>while MP4 has the most  </a:t>
            </a:r>
            <a:r>
              <a:rPr sz="850" i="1" spc="-5" dirty="0">
                <a:solidFill>
                  <a:srgbClr val="0683B4"/>
                </a:solidFill>
                <a:latin typeface="Arial" panose="020B0604020202020204" pitchFamily="34" charset="0"/>
                <a:cs typeface="Arial" panose="020B0604020202020204" pitchFamily="34" charset="0"/>
              </a:rPr>
              <a:t>variation </a:t>
            </a:r>
            <a:r>
              <a:rPr sz="850" i="1" dirty="0">
                <a:solidFill>
                  <a:srgbClr val="0683B4"/>
                </a:solidFill>
                <a:latin typeface="Arial" panose="020B0604020202020204" pitchFamily="34" charset="0"/>
                <a:cs typeface="Arial" panose="020B0604020202020204" pitchFamily="34" charset="0"/>
              </a:rPr>
              <a:t>and least </a:t>
            </a:r>
            <a:r>
              <a:rPr sz="850" i="1" spc="-10" dirty="0">
                <a:solidFill>
                  <a:srgbClr val="0683B4"/>
                </a:solidFill>
                <a:latin typeface="Arial" panose="020B0604020202020204" pitchFamily="34" charset="0"/>
                <a:cs typeface="Arial" panose="020B0604020202020204" pitchFamily="34" charset="0"/>
              </a:rPr>
              <a:t>stability.</a:t>
            </a:r>
            <a:endParaRPr sz="850" dirty="0">
              <a:latin typeface="Arial" panose="020B0604020202020204" pitchFamily="34" charset="0"/>
              <a:cs typeface="Arial" panose="020B0604020202020204" pitchFamily="34" charset="0"/>
            </a:endParaRPr>
          </a:p>
        </p:txBody>
      </p:sp>
      <p:sp>
        <p:nvSpPr>
          <p:cNvPr id="20" name="object 6">
            <a:extLst>
              <a:ext uri="{FF2B5EF4-FFF2-40B4-BE49-F238E27FC236}">
                <a16:creationId xmlns:a16="http://schemas.microsoft.com/office/drawing/2014/main" id="{2C6ED1E7-A582-9548-AE6A-CA63205A1DBE}"/>
              </a:ext>
            </a:extLst>
          </p:cNvPr>
          <p:cNvSpPr txBox="1"/>
          <p:nvPr/>
        </p:nvSpPr>
        <p:spPr>
          <a:xfrm>
            <a:off x="5463332" y="1549230"/>
            <a:ext cx="383510" cy="151323"/>
          </a:xfrm>
          <a:prstGeom prst="rect">
            <a:avLst/>
          </a:prstGeom>
        </p:spPr>
        <p:txBody>
          <a:bodyPr vert="horz" wrap="square" lIns="0" tIns="12700" rIns="0" bIns="0" rtlCol="0">
            <a:spAutoFit/>
          </a:bodyPr>
          <a:lstStyle/>
          <a:p>
            <a:pPr marL="12700">
              <a:spcBef>
                <a:spcPts val="100"/>
              </a:spcBef>
            </a:pPr>
            <a:r>
              <a:rPr sz="900" b="1">
                <a:solidFill>
                  <a:srgbClr val="007A3E"/>
                </a:solidFill>
                <a:latin typeface="Arial Black" panose="020B0604020202020204" pitchFamily="34" charset="0"/>
                <a:cs typeface="Arial Black" panose="020B0604020202020204" pitchFamily="34" charset="0"/>
              </a:rPr>
              <a:t>MP1</a:t>
            </a:r>
            <a:endParaRPr sz="900" b="1">
              <a:latin typeface="Arial Black" panose="020B0604020202020204" pitchFamily="34" charset="0"/>
              <a:cs typeface="Arial Black" panose="020B0604020202020204" pitchFamily="34" charset="0"/>
            </a:endParaRPr>
          </a:p>
        </p:txBody>
      </p:sp>
      <p:sp>
        <p:nvSpPr>
          <p:cNvPr id="21" name="object 7">
            <a:extLst>
              <a:ext uri="{FF2B5EF4-FFF2-40B4-BE49-F238E27FC236}">
                <a16:creationId xmlns:a16="http://schemas.microsoft.com/office/drawing/2014/main" id="{D355B65D-232A-A146-8B94-C5868A18CFAD}"/>
              </a:ext>
            </a:extLst>
          </p:cNvPr>
          <p:cNvSpPr txBox="1"/>
          <p:nvPr/>
        </p:nvSpPr>
        <p:spPr>
          <a:xfrm>
            <a:off x="7020630" y="1549230"/>
            <a:ext cx="408404" cy="199974"/>
          </a:xfrm>
          <a:prstGeom prst="rect">
            <a:avLst/>
          </a:prstGeom>
        </p:spPr>
        <p:txBody>
          <a:bodyPr vert="horz" wrap="square" lIns="0" tIns="12700" rIns="0" bIns="0" rtlCol="0">
            <a:spAutoFit/>
          </a:bodyPr>
          <a:lstStyle/>
          <a:p>
            <a:pPr marL="12700">
              <a:spcBef>
                <a:spcPts val="100"/>
              </a:spcBef>
            </a:pPr>
            <a:r>
              <a:rPr sz="900" b="1">
                <a:solidFill>
                  <a:srgbClr val="90BC3E"/>
                </a:solidFill>
                <a:latin typeface="Arial Black" panose="020B0604020202020204" pitchFamily="34" charset="0"/>
                <a:cs typeface="Arial Black" panose="020B0604020202020204" pitchFamily="34" charset="0"/>
              </a:rPr>
              <a:t>MP3</a:t>
            </a:r>
            <a:endParaRPr sz="900" b="1">
              <a:latin typeface="Arial Black" panose="020B0604020202020204" pitchFamily="34" charset="0"/>
              <a:cs typeface="Arial Black" panose="020B0604020202020204" pitchFamily="34" charset="0"/>
            </a:endParaRPr>
          </a:p>
        </p:txBody>
      </p:sp>
      <p:sp>
        <p:nvSpPr>
          <p:cNvPr id="22" name="object 8">
            <a:extLst>
              <a:ext uri="{FF2B5EF4-FFF2-40B4-BE49-F238E27FC236}">
                <a16:creationId xmlns:a16="http://schemas.microsoft.com/office/drawing/2014/main" id="{50224059-E41F-744B-BE60-8010B8D221DC}"/>
              </a:ext>
            </a:extLst>
          </p:cNvPr>
          <p:cNvSpPr txBox="1"/>
          <p:nvPr/>
        </p:nvSpPr>
        <p:spPr>
          <a:xfrm>
            <a:off x="8549382" y="1566147"/>
            <a:ext cx="408398" cy="199974"/>
          </a:xfrm>
          <a:prstGeom prst="rect">
            <a:avLst/>
          </a:prstGeom>
        </p:spPr>
        <p:txBody>
          <a:bodyPr vert="horz" wrap="square" lIns="0" tIns="12700" rIns="0" bIns="0" rtlCol="0">
            <a:spAutoFit/>
          </a:bodyPr>
          <a:lstStyle/>
          <a:p>
            <a:pPr marL="12700">
              <a:spcBef>
                <a:spcPts val="100"/>
              </a:spcBef>
            </a:pPr>
            <a:r>
              <a:rPr sz="900" b="1">
                <a:solidFill>
                  <a:srgbClr val="B2B4B6"/>
                </a:solidFill>
                <a:latin typeface="Arial Black" panose="020B0604020202020204" pitchFamily="34" charset="0"/>
                <a:cs typeface="Arial Black" panose="020B0604020202020204" pitchFamily="34" charset="0"/>
              </a:rPr>
              <a:t>MP2</a:t>
            </a:r>
            <a:endParaRPr sz="900" b="1">
              <a:latin typeface="Arial Black" panose="020B0604020202020204" pitchFamily="34" charset="0"/>
              <a:cs typeface="Arial Black" panose="020B0604020202020204" pitchFamily="34" charset="0"/>
            </a:endParaRPr>
          </a:p>
        </p:txBody>
      </p:sp>
      <p:sp>
        <p:nvSpPr>
          <p:cNvPr id="23" name="object 9">
            <a:extLst>
              <a:ext uri="{FF2B5EF4-FFF2-40B4-BE49-F238E27FC236}">
                <a16:creationId xmlns:a16="http://schemas.microsoft.com/office/drawing/2014/main" id="{B6402443-E755-F54D-A5CE-8B9F2FA42097}"/>
              </a:ext>
            </a:extLst>
          </p:cNvPr>
          <p:cNvSpPr txBox="1"/>
          <p:nvPr/>
        </p:nvSpPr>
        <p:spPr>
          <a:xfrm>
            <a:off x="10117253" y="1566147"/>
            <a:ext cx="408397" cy="199974"/>
          </a:xfrm>
          <a:prstGeom prst="rect">
            <a:avLst/>
          </a:prstGeom>
        </p:spPr>
        <p:txBody>
          <a:bodyPr vert="horz" wrap="square" lIns="0" tIns="12700" rIns="0" bIns="0" rtlCol="0">
            <a:spAutoFit/>
          </a:bodyPr>
          <a:lstStyle/>
          <a:p>
            <a:pPr marL="12700">
              <a:spcBef>
                <a:spcPts val="100"/>
              </a:spcBef>
            </a:pPr>
            <a:r>
              <a:rPr sz="900" b="1">
                <a:solidFill>
                  <a:srgbClr val="F89620"/>
                </a:solidFill>
                <a:latin typeface="Arial Black" panose="020B0604020202020204" pitchFamily="34" charset="0"/>
                <a:cs typeface="Arial Black" panose="020B0604020202020204" pitchFamily="34" charset="0"/>
              </a:rPr>
              <a:t>MP5</a:t>
            </a:r>
            <a:endParaRPr sz="900" b="1">
              <a:latin typeface="Arial Black" panose="020B0604020202020204" pitchFamily="34" charset="0"/>
              <a:cs typeface="Arial Black" panose="020B0604020202020204" pitchFamily="34" charset="0"/>
            </a:endParaRPr>
          </a:p>
        </p:txBody>
      </p:sp>
      <p:sp>
        <p:nvSpPr>
          <p:cNvPr id="24" name="object 10">
            <a:extLst>
              <a:ext uri="{FF2B5EF4-FFF2-40B4-BE49-F238E27FC236}">
                <a16:creationId xmlns:a16="http://schemas.microsoft.com/office/drawing/2014/main" id="{E41F7527-8CF3-3940-9433-E790C6D6803A}"/>
              </a:ext>
            </a:extLst>
          </p:cNvPr>
          <p:cNvSpPr txBox="1"/>
          <p:nvPr/>
        </p:nvSpPr>
        <p:spPr>
          <a:xfrm>
            <a:off x="11477134" y="1566147"/>
            <a:ext cx="408393" cy="199974"/>
          </a:xfrm>
          <a:prstGeom prst="rect">
            <a:avLst/>
          </a:prstGeom>
        </p:spPr>
        <p:txBody>
          <a:bodyPr vert="horz" wrap="square" lIns="0" tIns="12700" rIns="0" bIns="0" rtlCol="0">
            <a:spAutoFit/>
          </a:bodyPr>
          <a:lstStyle/>
          <a:p>
            <a:pPr marL="12700">
              <a:spcBef>
                <a:spcPts val="100"/>
              </a:spcBef>
            </a:pPr>
            <a:r>
              <a:rPr sz="900" b="1">
                <a:solidFill>
                  <a:srgbClr val="CF3E27"/>
                </a:solidFill>
                <a:latin typeface="Arial Black" panose="020B0604020202020204" pitchFamily="34" charset="0"/>
                <a:cs typeface="Arial Black" panose="020B0604020202020204" pitchFamily="34" charset="0"/>
              </a:rPr>
              <a:t>MP4</a:t>
            </a:r>
            <a:endParaRPr sz="900" b="1">
              <a:latin typeface="Arial Black" panose="020B0604020202020204" pitchFamily="34" charset="0"/>
              <a:cs typeface="Arial Black" panose="020B0604020202020204" pitchFamily="34" charset="0"/>
            </a:endParaRPr>
          </a:p>
        </p:txBody>
      </p:sp>
      <p:sp>
        <p:nvSpPr>
          <p:cNvPr id="25" name="object 11">
            <a:extLst>
              <a:ext uri="{FF2B5EF4-FFF2-40B4-BE49-F238E27FC236}">
                <a16:creationId xmlns:a16="http://schemas.microsoft.com/office/drawing/2014/main" id="{00645FB5-101D-A241-9837-3FAE054B4DC3}"/>
              </a:ext>
            </a:extLst>
          </p:cNvPr>
          <p:cNvSpPr/>
          <p:nvPr/>
        </p:nvSpPr>
        <p:spPr>
          <a:xfrm>
            <a:off x="11723581" y="1842377"/>
            <a:ext cx="28532" cy="0"/>
          </a:xfrm>
          <a:custGeom>
            <a:avLst/>
            <a:gdLst/>
            <a:ahLst/>
            <a:cxnLst/>
            <a:rect l="l" t="t" r="r" b="b"/>
            <a:pathLst>
              <a:path w="21590">
                <a:moveTo>
                  <a:pt x="0" y="0"/>
                </a:moveTo>
                <a:lnTo>
                  <a:pt x="21361" y="0"/>
                </a:lnTo>
              </a:path>
            </a:pathLst>
          </a:custGeom>
          <a:solidFill>
            <a:srgbClr val="CF3E27"/>
          </a:solidFill>
        </p:spPr>
        <p:txBody>
          <a:bodyPr wrap="square" lIns="0" tIns="0" rIns="0" bIns="0" rtlCol="0"/>
          <a:lstStyle/>
          <a:p>
            <a:endParaRPr/>
          </a:p>
        </p:txBody>
      </p:sp>
      <p:sp>
        <p:nvSpPr>
          <p:cNvPr id="26" name="object 12">
            <a:extLst>
              <a:ext uri="{FF2B5EF4-FFF2-40B4-BE49-F238E27FC236}">
                <a16:creationId xmlns:a16="http://schemas.microsoft.com/office/drawing/2014/main" id="{FA770A60-0511-464D-9AFB-2A2E9EEEB8D8}"/>
              </a:ext>
            </a:extLst>
          </p:cNvPr>
          <p:cNvSpPr txBox="1"/>
          <p:nvPr/>
        </p:nvSpPr>
        <p:spPr>
          <a:xfrm>
            <a:off x="8846819" y="3545668"/>
            <a:ext cx="1377887" cy="225703"/>
          </a:xfrm>
          <a:prstGeom prst="rect">
            <a:avLst/>
          </a:prstGeom>
        </p:spPr>
        <p:txBody>
          <a:bodyPr vert="horz" wrap="square" lIns="0" tIns="20320" rIns="0" bIns="0" rtlCol="0">
            <a:spAutoFit/>
          </a:bodyPr>
          <a:lstStyle/>
          <a:p>
            <a:pPr marL="12700" marR="5080">
              <a:lnSpc>
                <a:spcPts val="800"/>
              </a:lnSpc>
              <a:spcBef>
                <a:spcPts val="160"/>
              </a:spcBef>
            </a:pPr>
            <a:r>
              <a:rPr sz="700">
                <a:solidFill>
                  <a:srgbClr val="221E1F"/>
                </a:solidFill>
                <a:latin typeface="Arial" panose="020B0604020202020204" pitchFamily="34" charset="0"/>
                <a:cs typeface="Arial" panose="020B0604020202020204" pitchFamily="34" charset="0"/>
              </a:rPr>
              <a:t>RANKING OF </a:t>
            </a:r>
            <a:r>
              <a:rPr sz="700" spc="-5">
                <a:solidFill>
                  <a:srgbClr val="221E1F"/>
                </a:solidFill>
                <a:latin typeface="Arial" panose="020B0604020202020204" pitchFamily="34" charset="0"/>
                <a:cs typeface="Arial" panose="020B0604020202020204" pitchFamily="34" charset="0"/>
              </a:rPr>
              <a:t>MPs </a:t>
            </a:r>
            <a:r>
              <a:rPr sz="700" spc="-10">
                <a:solidFill>
                  <a:srgbClr val="221E1F"/>
                </a:solidFill>
                <a:latin typeface="Arial" panose="020B0604020202020204" pitchFamily="34" charset="0"/>
                <a:cs typeface="Arial" panose="020B0604020202020204" pitchFamily="34" charset="0"/>
              </a:rPr>
              <a:t>BY</a:t>
            </a:r>
            <a:r>
              <a:rPr sz="700" spc="-95">
                <a:solidFill>
                  <a:srgbClr val="221E1F"/>
                </a:solidFill>
                <a:latin typeface="Arial" panose="020B0604020202020204" pitchFamily="34" charset="0"/>
                <a:cs typeface="Arial" panose="020B0604020202020204" pitchFamily="34" charset="0"/>
              </a:rPr>
              <a:t> </a:t>
            </a:r>
            <a:r>
              <a:rPr sz="700">
                <a:solidFill>
                  <a:srgbClr val="221E1F"/>
                </a:solidFill>
                <a:latin typeface="Arial" panose="020B0604020202020204" pitchFamily="34" charset="0"/>
                <a:cs typeface="Arial" panose="020B0604020202020204" pitchFamily="34" charset="0"/>
              </a:rPr>
              <a:t>THIS  </a:t>
            </a:r>
            <a:r>
              <a:rPr sz="700" spc="-5">
                <a:solidFill>
                  <a:srgbClr val="221E1F"/>
                </a:solidFill>
                <a:latin typeface="Arial" panose="020B0604020202020204" pitchFamily="34" charset="0"/>
                <a:cs typeface="Arial" panose="020B0604020202020204" pitchFamily="34" charset="0"/>
              </a:rPr>
              <a:t>PERFORMANCE</a:t>
            </a:r>
            <a:r>
              <a:rPr sz="700" spc="-15">
                <a:solidFill>
                  <a:srgbClr val="221E1F"/>
                </a:solidFill>
                <a:latin typeface="Arial" panose="020B0604020202020204" pitchFamily="34" charset="0"/>
                <a:cs typeface="Arial" panose="020B0604020202020204" pitchFamily="34" charset="0"/>
              </a:rPr>
              <a:t> </a:t>
            </a:r>
            <a:r>
              <a:rPr sz="700">
                <a:solidFill>
                  <a:srgbClr val="221E1F"/>
                </a:solidFill>
                <a:latin typeface="Arial" panose="020B0604020202020204" pitchFamily="34" charset="0"/>
                <a:cs typeface="Arial" panose="020B0604020202020204" pitchFamily="34" charset="0"/>
              </a:rPr>
              <a:t>METRIC</a:t>
            </a:r>
            <a:endParaRPr sz="700">
              <a:latin typeface="Arial" panose="020B0604020202020204" pitchFamily="34" charset="0"/>
              <a:cs typeface="Arial" panose="020B0604020202020204" pitchFamily="34" charset="0"/>
            </a:endParaRPr>
          </a:p>
        </p:txBody>
      </p:sp>
      <p:sp>
        <p:nvSpPr>
          <p:cNvPr id="27" name="object 14">
            <a:extLst>
              <a:ext uri="{FF2B5EF4-FFF2-40B4-BE49-F238E27FC236}">
                <a16:creationId xmlns:a16="http://schemas.microsoft.com/office/drawing/2014/main" id="{7CA16A34-A50A-814B-8129-45C36FAB5928}"/>
              </a:ext>
            </a:extLst>
          </p:cNvPr>
          <p:cNvSpPr txBox="1"/>
          <p:nvPr/>
        </p:nvSpPr>
        <p:spPr>
          <a:xfrm>
            <a:off x="5470567" y="3295381"/>
            <a:ext cx="1591824" cy="151323"/>
          </a:xfrm>
          <a:prstGeom prst="rect">
            <a:avLst/>
          </a:prstGeom>
        </p:spPr>
        <p:txBody>
          <a:bodyPr vert="horz" wrap="square" lIns="0" tIns="12700" rIns="0" bIns="0" rtlCol="0">
            <a:spAutoFit/>
          </a:bodyPr>
          <a:lstStyle/>
          <a:p>
            <a:pPr marL="12700" marR="5080">
              <a:spcBef>
                <a:spcPts val="100"/>
              </a:spcBef>
            </a:pPr>
            <a:r>
              <a:rPr sz="900" b="1" spc="-7">
                <a:solidFill>
                  <a:srgbClr val="221E1F"/>
                </a:solidFill>
                <a:latin typeface="Arial" panose="020B0604020202020204" pitchFamily="34" charset="0"/>
                <a:cs typeface="Arial" panose="020B0604020202020204" pitchFamily="34" charset="0"/>
              </a:rPr>
              <a:t>PERFORMANCE</a:t>
            </a:r>
            <a:r>
              <a:rPr sz="900" b="1" spc="-7" baseline="3472">
                <a:solidFill>
                  <a:srgbClr val="221E1F"/>
                </a:solidFill>
                <a:latin typeface="Arial" panose="020B0604020202020204" pitchFamily="34" charset="0"/>
                <a:cs typeface="Arial" panose="020B0604020202020204" pitchFamily="34" charset="0"/>
              </a:rPr>
              <a:t>  </a:t>
            </a:r>
            <a:r>
              <a:rPr sz="900" b="1" spc="-7">
                <a:solidFill>
                  <a:srgbClr val="221E1F"/>
                </a:solidFill>
                <a:latin typeface="Arial" panose="020B0604020202020204" pitchFamily="34" charset="0"/>
                <a:cs typeface="Arial" panose="020B0604020202020204" pitchFamily="34" charset="0"/>
              </a:rPr>
              <a:t>METRICS</a:t>
            </a:r>
          </a:p>
        </p:txBody>
      </p:sp>
      <p:sp>
        <p:nvSpPr>
          <p:cNvPr id="28" name="object 15">
            <a:extLst>
              <a:ext uri="{FF2B5EF4-FFF2-40B4-BE49-F238E27FC236}">
                <a16:creationId xmlns:a16="http://schemas.microsoft.com/office/drawing/2014/main" id="{D8483B1F-A0C4-9148-9CA6-821957C2B97A}"/>
              </a:ext>
            </a:extLst>
          </p:cNvPr>
          <p:cNvSpPr txBox="1"/>
          <p:nvPr/>
        </p:nvSpPr>
        <p:spPr>
          <a:xfrm>
            <a:off x="7159565" y="6950384"/>
            <a:ext cx="2254803" cy="166712"/>
          </a:xfrm>
          <a:prstGeom prst="rect">
            <a:avLst/>
          </a:prstGeom>
        </p:spPr>
        <p:txBody>
          <a:bodyPr vert="horz" wrap="square" lIns="0" tIns="12700" rIns="0" bIns="0" rtlCol="0">
            <a:spAutoFit/>
          </a:bodyPr>
          <a:lstStyle/>
          <a:p>
            <a:pPr algn="ctr"/>
            <a:r>
              <a:rPr sz="1000" spc="-5">
                <a:solidFill>
                  <a:srgbClr val="221E1F"/>
                </a:solidFill>
                <a:latin typeface="Arial" panose="020B0604020202020204" pitchFamily="34" charset="0"/>
                <a:cs typeface="Arial" panose="020B0604020202020204" pitchFamily="34" charset="0"/>
              </a:rPr>
              <a:t>Catch </a:t>
            </a:r>
            <a:r>
              <a:rPr sz="1000">
                <a:solidFill>
                  <a:srgbClr val="221E1F"/>
                </a:solidFill>
                <a:latin typeface="Arial" panose="020B0604020202020204" pitchFamily="34" charset="0"/>
                <a:cs typeface="Arial" panose="020B0604020202020204" pitchFamily="34" charset="0"/>
              </a:rPr>
              <a:t>after 3 </a:t>
            </a:r>
            <a:r>
              <a:rPr sz="1000" spc="-5">
                <a:solidFill>
                  <a:srgbClr val="221E1F"/>
                </a:solidFill>
                <a:latin typeface="Arial" panose="020B0604020202020204" pitchFamily="34" charset="0"/>
                <a:cs typeface="Arial" panose="020B0604020202020204" pitchFamily="34" charset="0"/>
              </a:rPr>
              <a:t>years </a:t>
            </a:r>
            <a:r>
              <a:rPr sz="1000">
                <a:solidFill>
                  <a:srgbClr val="221E1F"/>
                </a:solidFill>
                <a:latin typeface="Arial" panose="020B0604020202020204" pitchFamily="34" charset="0"/>
                <a:cs typeface="Arial" panose="020B0604020202020204" pitchFamily="34" charset="0"/>
              </a:rPr>
              <a:t>–</a:t>
            </a:r>
            <a:r>
              <a:rPr sz="1000" spc="-40">
                <a:solidFill>
                  <a:srgbClr val="221E1F"/>
                </a:solidFill>
                <a:latin typeface="Arial" panose="020B0604020202020204" pitchFamily="34" charset="0"/>
                <a:cs typeface="Arial" panose="020B0604020202020204" pitchFamily="34" charset="0"/>
              </a:rPr>
              <a:t> </a:t>
            </a:r>
            <a:r>
              <a:rPr sz="1000" spc="-5">
                <a:solidFill>
                  <a:srgbClr val="221E1F"/>
                </a:solidFill>
                <a:latin typeface="Arial" panose="020B0604020202020204" pitchFamily="34" charset="0"/>
                <a:cs typeface="Arial" panose="020B0604020202020204" pitchFamily="34" charset="0"/>
              </a:rPr>
              <a:t>short-term</a:t>
            </a:r>
            <a:endParaRPr sz="1000">
              <a:latin typeface="Arial" panose="020B0604020202020204" pitchFamily="34" charset="0"/>
              <a:cs typeface="Arial" panose="020B0604020202020204" pitchFamily="34" charset="0"/>
            </a:endParaRPr>
          </a:p>
        </p:txBody>
      </p:sp>
      <p:sp>
        <p:nvSpPr>
          <p:cNvPr id="29" name="object 16">
            <a:extLst>
              <a:ext uri="{FF2B5EF4-FFF2-40B4-BE49-F238E27FC236}">
                <a16:creationId xmlns:a16="http://schemas.microsoft.com/office/drawing/2014/main" id="{5CEE5118-0548-5048-AEE7-C529F1325C79}"/>
              </a:ext>
            </a:extLst>
          </p:cNvPr>
          <p:cNvSpPr txBox="1"/>
          <p:nvPr/>
        </p:nvSpPr>
        <p:spPr>
          <a:xfrm>
            <a:off x="9691462" y="4130663"/>
            <a:ext cx="584049" cy="166712"/>
          </a:xfrm>
          <a:prstGeom prst="rect">
            <a:avLst/>
          </a:prstGeom>
        </p:spPr>
        <p:txBody>
          <a:bodyPr vert="horz" wrap="square" lIns="0" tIns="12700" rIns="0" bIns="0" rtlCol="0">
            <a:spAutoFit/>
          </a:bodyPr>
          <a:lstStyle/>
          <a:p>
            <a:pPr marL="27940" algn="ctr">
              <a:spcBef>
                <a:spcPts val="100"/>
              </a:spcBef>
            </a:pPr>
            <a:r>
              <a:rPr sz="1000" err="1">
                <a:solidFill>
                  <a:srgbClr val="221E1F"/>
                </a:solidFill>
                <a:latin typeface="Arial" panose="020B0604020202020204" pitchFamily="34" charset="0"/>
                <a:cs typeface="Arial" panose="020B0604020202020204" pitchFamily="34" charset="0"/>
              </a:rPr>
              <a:t>pGreen</a:t>
            </a:r>
            <a:endParaRPr sz="1000">
              <a:solidFill>
                <a:srgbClr val="221E1F"/>
              </a:solidFill>
              <a:latin typeface="Arial" panose="020B0604020202020204" pitchFamily="34" charset="0"/>
              <a:cs typeface="Arial" panose="020B0604020202020204" pitchFamily="34" charset="0"/>
            </a:endParaRPr>
          </a:p>
        </p:txBody>
      </p:sp>
      <p:sp>
        <p:nvSpPr>
          <p:cNvPr id="30" name="object 17">
            <a:extLst>
              <a:ext uri="{FF2B5EF4-FFF2-40B4-BE49-F238E27FC236}">
                <a16:creationId xmlns:a16="http://schemas.microsoft.com/office/drawing/2014/main" id="{02029E6A-BBB0-0544-BF7B-358F9732FB86}"/>
              </a:ext>
            </a:extLst>
          </p:cNvPr>
          <p:cNvSpPr txBox="1"/>
          <p:nvPr/>
        </p:nvSpPr>
        <p:spPr>
          <a:xfrm>
            <a:off x="9607541" y="6150704"/>
            <a:ext cx="824887" cy="489236"/>
          </a:xfrm>
          <a:prstGeom prst="rect">
            <a:avLst/>
          </a:prstGeom>
        </p:spPr>
        <p:txBody>
          <a:bodyPr vert="horz" wrap="square" lIns="0" tIns="27305" rIns="0" bIns="0" rtlCol="0">
            <a:spAutoFit/>
          </a:bodyPr>
          <a:lstStyle/>
          <a:p>
            <a:pPr marL="81915" marR="5080" indent="-69850" algn="ctr">
              <a:spcBef>
                <a:spcPts val="195"/>
              </a:spcBef>
            </a:pPr>
            <a:r>
              <a:rPr sz="1000">
                <a:solidFill>
                  <a:srgbClr val="221E1F"/>
                </a:solidFill>
                <a:latin typeface="Arial" panose="020B0604020202020204" pitchFamily="34" charset="0"/>
                <a:cs typeface="Arial" panose="020B0604020202020204" pitchFamily="34" charset="0"/>
              </a:rPr>
              <a:t>In</a:t>
            </a:r>
            <a:r>
              <a:rPr sz="1000" spc="-5">
                <a:solidFill>
                  <a:srgbClr val="221E1F"/>
                </a:solidFill>
                <a:latin typeface="Arial" panose="020B0604020202020204" pitchFamily="34" charset="0"/>
                <a:cs typeface="Arial" panose="020B0604020202020204" pitchFamily="34" charset="0"/>
              </a:rPr>
              <a:t>t</a:t>
            </a:r>
            <a:r>
              <a:rPr sz="1000">
                <a:solidFill>
                  <a:srgbClr val="221E1F"/>
                </a:solidFill>
                <a:latin typeface="Arial" panose="020B0604020202020204" pitchFamily="34" charset="0"/>
                <a:cs typeface="Arial" panose="020B0604020202020204" pitchFamily="34" charset="0"/>
              </a:rPr>
              <a:t>e</a:t>
            </a:r>
            <a:r>
              <a:rPr sz="1000" spc="-20">
                <a:solidFill>
                  <a:srgbClr val="221E1F"/>
                </a:solidFill>
                <a:latin typeface="Arial" panose="020B0604020202020204" pitchFamily="34" charset="0"/>
                <a:cs typeface="Arial" panose="020B0604020202020204" pitchFamily="34" charset="0"/>
              </a:rPr>
              <a:t>r</a:t>
            </a:r>
            <a:r>
              <a:rPr sz="1000">
                <a:solidFill>
                  <a:srgbClr val="221E1F"/>
                </a:solidFill>
                <a:latin typeface="Arial" panose="020B0604020202020204" pitchFamily="34" charset="0"/>
                <a:cs typeface="Arial" panose="020B0604020202020204" pitchFamily="34" charset="0"/>
              </a:rPr>
              <a:t>annu</a:t>
            </a:r>
            <a:r>
              <a:rPr lang="en-US" sz="1000">
                <a:solidFill>
                  <a:srgbClr val="221E1F"/>
                </a:solidFill>
                <a:latin typeface="Arial" panose="020B0604020202020204" pitchFamily="34" charset="0"/>
                <a:cs typeface="Arial" panose="020B0604020202020204" pitchFamily="34" charset="0"/>
              </a:rPr>
              <a:t>al </a:t>
            </a:r>
            <a:r>
              <a:rPr sz="1000" spc="-5">
                <a:solidFill>
                  <a:srgbClr val="221E1F"/>
                </a:solidFill>
                <a:latin typeface="Arial" panose="020B0604020202020204" pitchFamily="34" charset="0"/>
                <a:cs typeface="Arial" panose="020B0604020202020204" pitchFamily="34" charset="0"/>
              </a:rPr>
              <a:t>variation </a:t>
            </a:r>
            <a:r>
              <a:rPr sz="1000">
                <a:solidFill>
                  <a:srgbClr val="221E1F"/>
                </a:solidFill>
                <a:latin typeface="Arial" panose="020B0604020202020204" pitchFamily="34" charset="0"/>
                <a:cs typeface="Arial" panose="020B0604020202020204" pitchFamily="34" charset="0"/>
              </a:rPr>
              <a:t>in</a:t>
            </a:r>
            <a:r>
              <a:rPr sz="1000" spc="-20">
                <a:solidFill>
                  <a:srgbClr val="221E1F"/>
                </a:solidFill>
                <a:latin typeface="Arial" panose="020B0604020202020204" pitchFamily="34" charset="0"/>
                <a:cs typeface="Arial" panose="020B0604020202020204" pitchFamily="34" charset="0"/>
              </a:rPr>
              <a:t> </a:t>
            </a:r>
            <a:r>
              <a:rPr sz="1000">
                <a:solidFill>
                  <a:srgbClr val="221E1F"/>
                </a:solidFill>
                <a:latin typeface="Arial" panose="020B0604020202020204" pitchFamily="34" charset="0"/>
                <a:cs typeface="Arial" panose="020B0604020202020204" pitchFamily="34" charset="0"/>
              </a:rPr>
              <a:t>yield</a:t>
            </a:r>
            <a:endParaRPr sz="1000">
              <a:latin typeface="Arial" panose="020B0604020202020204" pitchFamily="34" charset="0"/>
              <a:cs typeface="Arial" panose="020B0604020202020204" pitchFamily="34" charset="0"/>
            </a:endParaRPr>
          </a:p>
        </p:txBody>
      </p:sp>
      <p:sp>
        <p:nvSpPr>
          <p:cNvPr id="31" name="object 18">
            <a:extLst>
              <a:ext uri="{FF2B5EF4-FFF2-40B4-BE49-F238E27FC236}">
                <a16:creationId xmlns:a16="http://schemas.microsoft.com/office/drawing/2014/main" id="{7CEDA1DB-95DB-5D42-B798-1C67F066B8E1}"/>
              </a:ext>
            </a:extLst>
          </p:cNvPr>
          <p:cNvSpPr txBox="1"/>
          <p:nvPr/>
        </p:nvSpPr>
        <p:spPr>
          <a:xfrm>
            <a:off x="6219041" y="6164263"/>
            <a:ext cx="812300" cy="478977"/>
          </a:xfrm>
          <a:prstGeom prst="rect">
            <a:avLst/>
          </a:prstGeom>
        </p:spPr>
        <p:txBody>
          <a:bodyPr vert="horz" wrap="square" lIns="0" tIns="17145" rIns="0" bIns="0" rtlCol="0">
            <a:spAutoFit/>
          </a:bodyPr>
          <a:lstStyle/>
          <a:p>
            <a:pPr marL="36195" marR="5080" indent="-23495" algn="ctr">
              <a:spcBef>
                <a:spcPts val="65"/>
              </a:spcBef>
            </a:pPr>
            <a:r>
              <a:rPr sz="1000" spc="-5">
                <a:solidFill>
                  <a:srgbClr val="221E1F"/>
                </a:solidFill>
                <a:latin typeface="Arial" panose="020B0604020202020204" pitchFamily="34" charset="0"/>
                <a:cs typeface="Arial" panose="020B0604020202020204" pitchFamily="34" charset="0"/>
              </a:rPr>
              <a:t>Catch</a:t>
            </a:r>
            <a:r>
              <a:rPr sz="1000" spc="-75">
                <a:solidFill>
                  <a:srgbClr val="221E1F"/>
                </a:solidFill>
                <a:latin typeface="Arial" panose="020B0604020202020204" pitchFamily="34" charset="0"/>
                <a:cs typeface="Arial" panose="020B0604020202020204" pitchFamily="34" charset="0"/>
              </a:rPr>
              <a:t> </a:t>
            </a:r>
            <a:r>
              <a:rPr sz="1000">
                <a:solidFill>
                  <a:srgbClr val="221E1F"/>
                </a:solidFill>
                <a:latin typeface="Arial" panose="020B0604020202020204" pitchFamily="34" charset="0"/>
                <a:cs typeface="Arial" panose="020B0604020202020204" pitchFamily="34" charset="0"/>
              </a:rPr>
              <a:t>after  30 </a:t>
            </a:r>
            <a:r>
              <a:rPr sz="1000" spc="-5">
                <a:solidFill>
                  <a:srgbClr val="221E1F"/>
                </a:solidFill>
                <a:latin typeface="Arial" panose="020B0604020202020204" pitchFamily="34" charset="0"/>
                <a:cs typeface="Arial" panose="020B0604020202020204" pitchFamily="34" charset="0"/>
              </a:rPr>
              <a:t>years </a:t>
            </a:r>
            <a:r>
              <a:rPr sz="1000">
                <a:solidFill>
                  <a:srgbClr val="221E1F"/>
                </a:solidFill>
                <a:latin typeface="Arial" panose="020B0604020202020204" pitchFamily="34" charset="0"/>
                <a:cs typeface="Arial" panose="020B0604020202020204" pitchFamily="34" charset="0"/>
              </a:rPr>
              <a:t>–  </a:t>
            </a:r>
            <a:r>
              <a:rPr sz="1000" spc="-5">
                <a:solidFill>
                  <a:srgbClr val="221E1F"/>
                </a:solidFill>
                <a:latin typeface="Arial" panose="020B0604020202020204" pitchFamily="34" charset="0"/>
                <a:cs typeface="Arial" panose="020B0604020202020204" pitchFamily="34" charset="0"/>
              </a:rPr>
              <a:t>long-term</a:t>
            </a:r>
            <a:endParaRPr sz="1000">
              <a:latin typeface="Arial" panose="020B0604020202020204" pitchFamily="34" charset="0"/>
              <a:cs typeface="Arial" panose="020B0604020202020204" pitchFamily="34" charset="0"/>
            </a:endParaRPr>
          </a:p>
        </p:txBody>
      </p:sp>
      <p:sp>
        <p:nvSpPr>
          <p:cNvPr id="32" name="object 19">
            <a:extLst>
              <a:ext uri="{FF2B5EF4-FFF2-40B4-BE49-F238E27FC236}">
                <a16:creationId xmlns:a16="http://schemas.microsoft.com/office/drawing/2014/main" id="{FF29C4FF-46BC-EB4C-B413-1EE834B1A64C}"/>
              </a:ext>
            </a:extLst>
          </p:cNvPr>
          <p:cNvSpPr txBox="1"/>
          <p:nvPr/>
        </p:nvSpPr>
        <p:spPr>
          <a:xfrm>
            <a:off x="6182120" y="4135865"/>
            <a:ext cx="880271" cy="166712"/>
          </a:xfrm>
          <a:prstGeom prst="rect">
            <a:avLst/>
          </a:prstGeom>
        </p:spPr>
        <p:txBody>
          <a:bodyPr vert="horz" wrap="square" lIns="0" tIns="12700" rIns="0" bIns="0" rtlCol="0">
            <a:spAutoFit/>
          </a:bodyPr>
          <a:lstStyle/>
          <a:p>
            <a:pPr marL="12700" algn="ctr">
              <a:spcBef>
                <a:spcPts val="100"/>
              </a:spcBef>
            </a:pPr>
            <a:r>
              <a:rPr sz="1000">
                <a:solidFill>
                  <a:srgbClr val="221E1F"/>
                </a:solidFill>
                <a:latin typeface="Arial" panose="020B0604020202020204" pitchFamily="34" charset="0"/>
                <a:cs typeface="Arial" panose="020B0604020202020204" pitchFamily="34" charset="0"/>
              </a:rPr>
              <a:t>Net</a:t>
            </a:r>
            <a:r>
              <a:rPr sz="1000" spc="-55">
                <a:solidFill>
                  <a:srgbClr val="221E1F"/>
                </a:solidFill>
                <a:latin typeface="Arial" panose="020B0604020202020204" pitchFamily="34" charset="0"/>
                <a:cs typeface="Arial" panose="020B0604020202020204" pitchFamily="34" charset="0"/>
              </a:rPr>
              <a:t> </a:t>
            </a:r>
            <a:r>
              <a:rPr sz="1000" spc="-10">
                <a:solidFill>
                  <a:srgbClr val="221E1F"/>
                </a:solidFill>
                <a:latin typeface="Arial" panose="020B0604020202020204" pitchFamily="34" charset="0"/>
                <a:cs typeface="Arial" panose="020B0604020202020204" pitchFamily="34" charset="0"/>
              </a:rPr>
              <a:t>revenue</a:t>
            </a:r>
            <a:endParaRPr sz="600">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8CC6FB88-ED43-F645-BB6F-B4C43BAA8A5F}"/>
              </a:ext>
            </a:extLst>
          </p:cNvPr>
          <p:cNvCxnSpPr>
            <a:cxnSpLocks/>
          </p:cNvCxnSpPr>
          <p:nvPr/>
        </p:nvCxnSpPr>
        <p:spPr>
          <a:xfrm>
            <a:off x="5191428" y="1058900"/>
            <a:ext cx="0" cy="6048282"/>
          </a:xfrm>
          <a:prstGeom prst="line">
            <a:avLst/>
          </a:prstGeom>
          <a:ln w="9525">
            <a:solidFill>
              <a:srgbClr val="FBB99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705E651-F7ED-DC4A-8386-C0D4B80E5835}"/>
              </a:ext>
            </a:extLst>
          </p:cNvPr>
          <p:cNvCxnSpPr>
            <a:cxnSpLocks/>
          </p:cNvCxnSpPr>
          <p:nvPr/>
        </p:nvCxnSpPr>
        <p:spPr>
          <a:xfrm>
            <a:off x="5194300" y="3179948"/>
            <a:ext cx="7924800" cy="0"/>
          </a:xfrm>
          <a:prstGeom prst="line">
            <a:avLst/>
          </a:prstGeom>
          <a:ln>
            <a:solidFill>
              <a:srgbClr val="FBB995"/>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1EEAFC7-C1AA-0B49-B6D3-7BC4B076276A}"/>
              </a:ext>
            </a:extLst>
          </p:cNvPr>
          <p:cNvSpPr txBox="1"/>
          <p:nvPr/>
        </p:nvSpPr>
        <p:spPr>
          <a:xfrm>
            <a:off x="5399998" y="964587"/>
            <a:ext cx="5847066" cy="230832"/>
          </a:xfrm>
          <a:prstGeom prst="rect">
            <a:avLst/>
          </a:prstGeom>
          <a:noFill/>
        </p:spPr>
        <p:txBody>
          <a:bodyPr wrap="square" rtlCol="0">
            <a:spAutoFit/>
          </a:bodyPr>
          <a:lstStyle/>
          <a:p>
            <a:r>
              <a:rPr lang="en-US" sz="900" b="1" spc="-7">
                <a:solidFill>
                  <a:srgbClr val="221E1F"/>
                </a:solidFill>
                <a:latin typeface="Arial" panose="020B0604020202020204" pitchFamily="34" charset="0"/>
                <a:cs typeface="Arial" panose="020B0604020202020204" pitchFamily="34" charset="0"/>
              </a:rPr>
              <a:t>MANAGEMENT PROCEDURE   </a:t>
            </a:r>
            <a:r>
              <a:rPr lang="en-US" sz="900" b="1" spc="-10">
                <a:solidFill>
                  <a:srgbClr val="808285"/>
                </a:solidFill>
                <a:latin typeface="Arial" panose="020B0604020202020204" pitchFamily="34" charset="0"/>
                <a:cs typeface="Arial" panose="020B0604020202020204" pitchFamily="34" charset="0"/>
              </a:rPr>
              <a:t>Overall </a:t>
            </a:r>
            <a:r>
              <a:rPr lang="en-US" sz="900" b="1" spc="-5">
                <a:solidFill>
                  <a:srgbClr val="808285"/>
                </a:solidFill>
                <a:latin typeface="Arial" panose="020B0604020202020204" pitchFamily="34" charset="0"/>
                <a:cs typeface="Arial" panose="020B0604020202020204" pitchFamily="34" charset="0"/>
              </a:rPr>
              <a:t>scores </a:t>
            </a:r>
            <a:r>
              <a:rPr lang="en-US" sz="900" spc="-10">
                <a:solidFill>
                  <a:srgbClr val="808285"/>
                </a:solidFill>
                <a:latin typeface="Arial" panose="020B0604020202020204" pitchFamily="34" charset="0"/>
                <a:cs typeface="Arial" panose="020B0604020202020204" pitchFamily="34" charset="0"/>
              </a:rPr>
              <a:t>(average </a:t>
            </a:r>
            <a:r>
              <a:rPr lang="en-US" sz="900">
                <a:solidFill>
                  <a:srgbClr val="808285"/>
                </a:solidFill>
                <a:latin typeface="Arial" panose="020B0604020202020204" pitchFamily="34" charset="0"/>
                <a:cs typeface="Arial" panose="020B0604020202020204" pitchFamily="34" charset="0"/>
              </a:rPr>
              <a:t>of 6 </a:t>
            </a:r>
            <a:r>
              <a:rPr lang="en-US" sz="900" spc="-5">
                <a:solidFill>
                  <a:srgbClr val="808285"/>
                </a:solidFill>
                <a:latin typeface="Arial" panose="020B0604020202020204" pitchFamily="34" charset="0"/>
                <a:cs typeface="Arial" panose="020B0604020202020204" pitchFamily="34" charset="0"/>
              </a:rPr>
              <a:t>performance</a:t>
            </a:r>
            <a:r>
              <a:rPr lang="en-US" sz="900" spc="45">
                <a:solidFill>
                  <a:srgbClr val="808285"/>
                </a:solidFill>
                <a:latin typeface="Arial" panose="020B0604020202020204" pitchFamily="34" charset="0"/>
                <a:cs typeface="Arial" panose="020B0604020202020204" pitchFamily="34" charset="0"/>
              </a:rPr>
              <a:t> </a:t>
            </a:r>
            <a:r>
              <a:rPr lang="en-US" sz="900" spc="-5">
                <a:solidFill>
                  <a:srgbClr val="808285"/>
                </a:solidFill>
                <a:latin typeface="Arial" panose="020B0604020202020204" pitchFamily="34" charset="0"/>
                <a:cs typeface="Arial" panose="020B0604020202020204" pitchFamily="34" charset="0"/>
              </a:rPr>
              <a:t>metrics)</a:t>
            </a:r>
            <a:endParaRPr lang="en-US" sz="900">
              <a:latin typeface="Arial" panose="020B0604020202020204" pitchFamily="34" charset="0"/>
              <a:cs typeface="Arial" panose="020B0604020202020204" pitchFamily="34" charset="0"/>
            </a:endParaRPr>
          </a:p>
        </p:txBody>
      </p:sp>
      <p:sp>
        <p:nvSpPr>
          <p:cNvPr id="36" name="object 91">
            <a:extLst>
              <a:ext uri="{FF2B5EF4-FFF2-40B4-BE49-F238E27FC236}">
                <a16:creationId xmlns:a16="http://schemas.microsoft.com/office/drawing/2014/main" id="{19A2B8BF-0365-0949-B026-9E3E58F1486F}"/>
              </a:ext>
            </a:extLst>
          </p:cNvPr>
          <p:cNvSpPr/>
          <p:nvPr/>
        </p:nvSpPr>
        <p:spPr>
          <a:xfrm>
            <a:off x="5934520" y="1238648"/>
            <a:ext cx="992448" cy="273308"/>
          </a:xfrm>
          <a:custGeom>
            <a:avLst/>
            <a:gdLst/>
            <a:ahLst/>
            <a:cxnLst/>
            <a:rect l="l" t="t" r="r" b="b"/>
            <a:pathLst>
              <a:path w="972820" h="225425">
                <a:moveTo>
                  <a:pt x="514959" y="170776"/>
                </a:moveTo>
                <a:lnTo>
                  <a:pt x="464654" y="170776"/>
                </a:lnTo>
                <a:lnTo>
                  <a:pt x="491007" y="225145"/>
                </a:lnTo>
                <a:lnTo>
                  <a:pt x="514959" y="170776"/>
                </a:lnTo>
                <a:close/>
              </a:path>
              <a:path w="972820" h="225425">
                <a:moveTo>
                  <a:pt x="972426" y="0"/>
                </a:moveTo>
                <a:lnTo>
                  <a:pt x="0" y="0"/>
                </a:lnTo>
                <a:lnTo>
                  <a:pt x="0" y="170776"/>
                </a:lnTo>
                <a:lnTo>
                  <a:pt x="972426" y="170776"/>
                </a:lnTo>
                <a:lnTo>
                  <a:pt x="972426" y="0"/>
                </a:lnTo>
                <a:close/>
              </a:path>
            </a:pathLst>
          </a:custGeom>
          <a:solidFill>
            <a:srgbClr val="D7511E"/>
          </a:solidFill>
        </p:spPr>
        <p:txBody>
          <a:bodyPr wrap="square" lIns="0" tIns="0" rIns="0" bIns="0" rtlCol="0"/>
          <a:lstStyle/>
          <a:p>
            <a:endParaRPr/>
          </a:p>
        </p:txBody>
      </p:sp>
      <p:sp>
        <p:nvSpPr>
          <p:cNvPr id="37" name="object 6">
            <a:extLst>
              <a:ext uri="{FF2B5EF4-FFF2-40B4-BE49-F238E27FC236}">
                <a16:creationId xmlns:a16="http://schemas.microsoft.com/office/drawing/2014/main" id="{0D09177E-4736-DD4C-BE80-C764006B3A12}"/>
              </a:ext>
            </a:extLst>
          </p:cNvPr>
          <p:cNvSpPr txBox="1"/>
          <p:nvPr/>
        </p:nvSpPr>
        <p:spPr>
          <a:xfrm>
            <a:off x="5871739" y="1270579"/>
            <a:ext cx="1134044" cy="135935"/>
          </a:xfrm>
          <a:prstGeom prst="rect">
            <a:avLst/>
          </a:prstGeom>
        </p:spPr>
        <p:txBody>
          <a:bodyPr vert="horz" wrap="square" lIns="0" tIns="12700" rIns="0" bIns="0" rtlCol="0">
            <a:spAutoFit/>
          </a:bodyPr>
          <a:lstStyle/>
          <a:p>
            <a:pPr marL="12700" algn="ctr">
              <a:spcBef>
                <a:spcPts val="100"/>
              </a:spcBef>
            </a:pPr>
            <a:r>
              <a:rPr lang="en-US" sz="800" b="1" dirty="0">
                <a:solidFill>
                  <a:schemeClr val="bg1"/>
                </a:solidFill>
                <a:latin typeface="Arial" panose="020B0604020202020204" pitchFamily="34" charset="0"/>
                <a:cs typeface="Arial" panose="020B0604020202020204" pitchFamily="34" charset="0"/>
              </a:rPr>
              <a:t>HIGHEST SCORE</a:t>
            </a:r>
            <a:endParaRPr sz="800" b="1" dirty="0">
              <a:solidFill>
                <a:schemeClr val="bg1"/>
              </a:solidFill>
              <a:latin typeface="Arial" panose="020B0604020202020204" pitchFamily="34" charset="0"/>
              <a:cs typeface="Arial" panose="020B0604020202020204" pitchFamily="34" charset="0"/>
            </a:endParaRPr>
          </a:p>
        </p:txBody>
      </p:sp>
      <p:sp>
        <p:nvSpPr>
          <p:cNvPr id="38" name="object 50">
            <a:extLst>
              <a:ext uri="{FF2B5EF4-FFF2-40B4-BE49-F238E27FC236}">
                <a16:creationId xmlns:a16="http://schemas.microsoft.com/office/drawing/2014/main" id="{95553C41-A90E-BC42-A3C9-FB9265C00060}"/>
              </a:ext>
            </a:extLst>
          </p:cNvPr>
          <p:cNvSpPr/>
          <p:nvPr/>
        </p:nvSpPr>
        <p:spPr>
          <a:xfrm>
            <a:off x="7978848" y="3529875"/>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90BC3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39" name="object 51">
            <a:extLst>
              <a:ext uri="{FF2B5EF4-FFF2-40B4-BE49-F238E27FC236}">
                <a16:creationId xmlns:a16="http://schemas.microsoft.com/office/drawing/2014/main" id="{06F095F9-7E8F-4D41-89AB-092207502465}"/>
              </a:ext>
            </a:extLst>
          </p:cNvPr>
          <p:cNvSpPr/>
          <p:nvPr/>
        </p:nvSpPr>
        <p:spPr>
          <a:xfrm>
            <a:off x="8107030" y="3529875"/>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00793A"/>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40" name="object 52">
            <a:extLst>
              <a:ext uri="{FF2B5EF4-FFF2-40B4-BE49-F238E27FC236}">
                <a16:creationId xmlns:a16="http://schemas.microsoft.com/office/drawing/2014/main" id="{899F5175-CC8A-5946-91D9-3A0EBBCE951F}"/>
              </a:ext>
            </a:extLst>
          </p:cNvPr>
          <p:cNvSpPr/>
          <p:nvPr/>
        </p:nvSpPr>
        <p:spPr>
          <a:xfrm>
            <a:off x="8235223" y="3529875"/>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F8951D"/>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41" name="object 53">
            <a:extLst>
              <a:ext uri="{FF2B5EF4-FFF2-40B4-BE49-F238E27FC236}">
                <a16:creationId xmlns:a16="http://schemas.microsoft.com/office/drawing/2014/main" id="{66CDD9E3-A9FD-9045-B628-C20CE397CD1C}"/>
              </a:ext>
            </a:extLst>
          </p:cNvPr>
          <p:cNvSpPr/>
          <p:nvPr/>
        </p:nvSpPr>
        <p:spPr>
          <a:xfrm>
            <a:off x="8363416" y="3529875"/>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CF3C2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42" name="object 54">
            <a:extLst>
              <a:ext uri="{FF2B5EF4-FFF2-40B4-BE49-F238E27FC236}">
                <a16:creationId xmlns:a16="http://schemas.microsoft.com/office/drawing/2014/main" id="{4D52545A-039F-184E-96FF-9D86639EB3B0}"/>
              </a:ext>
            </a:extLst>
          </p:cNvPr>
          <p:cNvSpPr/>
          <p:nvPr/>
        </p:nvSpPr>
        <p:spPr>
          <a:xfrm>
            <a:off x="8491607" y="3529875"/>
            <a:ext cx="98181" cy="97341"/>
          </a:xfrm>
          <a:custGeom>
            <a:avLst/>
            <a:gdLst/>
            <a:ahLst/>
            <a:cxnLst/>
            <a:rect l="l" t="t" r="r" b="b"/>
            <a:pathLst>
              <a:path w="74295" h="73660">
                <a:moveTo>
                  <a:pt x="36829" y="0"/>
                </a:moveTo>
                <a:lnTo>
                  <a:pt x="0" y="36829"/>
                </a:lnTo>
                <a:lnTo>
                  <a:pt x="36829" y="73659"/>
                </a:lnTo>
                <a:lnTo>
                  <a:pt x="73672" y="36829"/>
                </a:lnTo>
                <a:lnTo>
                  <a:pt x="36829" y="0"/>
                </a:lnTo>
                <a:close/>
              </a:path>
            </a:pathLst>
          </a:custGeom>
          <a:solidFill>
            <a:srgbClr val="B1B3B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43" name="TextBox 42">
            <a:extLst>
              <a:ext uri="{FF2B5EF4-FFF2-40B4-BE49-F238E27FC236}">
                <a16:creationId xmlns:a16="http://schemas.microsoft.com/office/drawing/2014/main" id="{97028913-75C4-0144-AA3B-9923783189A9}"/>
              </a:ext>
            </a:extLst>
          </p:cNvPr>
          <p:cNvSpPr txBox="1"/>
          <p:nvPr/>
        </p:nvSpPr>
        <p:spPr>
          <a:xfrm>
            <a:off x="7982396" y="3605714"/>
            <a:ext cx="90773" cy="200055"/>
          </a:xfrm>
          <a:prstGeom prst="rect">
            <a:avLst/>
          </a:prstGeom>
          <a:noFill/>
        </p:spPr>
        <p:txBody>
          <a:bodyPr wrap="square" rtlCol="0">
            <a:spAutoFit/>
          </a:bodyPr>
          <a:lstStyle/>
          <a:p>
            <a:pPr algn="ctr"/>
            <a:r>
              <a:rPr lang="en-US" sz="700">
                <a:solidFill>
                  <a:srgbClr val="90BC37"/>
                </a:solidFill>
                <a:latin typeface="Arial" panose="020B0604020202020204" pitchFamily="34" charset="0"/>
                <a:cs typeface="Arial" panose="020B0604020202020204" pitchFamily="34" charset="0"/>
              </a:rPr>
              <a:t>3</a:t>
            </a:r>
          </a:p>
        </p:txBody>
      </p:sp>
      <p:sp>
        <p:nvSpPr>
          <p:cNvPr id="44" name="TextBox 43">
            <a:extLst>
              <a:ext uri="{FF2B5EF4-FFF2-40B4-BE49-F238E27FC236}">
                <a16:creationId xmlns:a16="http://schemas.microsoft.com/office/drawing/2014/main" id="{E5AF24BB-9BAC-1E44-AD2F-9D6EC530DC5D}"/>
              </a:ext>
            </a:extLst>
          </p:cNvPr>
          <p:cNvSpPr txBox="1"/>
          <p:nvPr/>
        </p:nvSpPr>
        <p:spPr>
          <a:xfrm>
            <a:off x="8109018" y="3605714"/>
            <a:ext cx="90773" cy="200055"/>
          </a:xfrm>
          <a:prstGeom prst="rect">
            <a:avLst/>
          </a:prstGeom>
          <a:noFill/>
        </p:spPr>
        <p:txBody>
          <a:bodyPr wrap="square" rtlCol="0">
            <a:spAutoFit/>
          </a:bodyPr>
          <a:lstStyle/>
          <a:p>
            <a:pPr algn="ctr"/>
            <a:r>
              <a:rPr lang="en-US" sz="700">
                <a:solidFill>
                  <a:srgbClr val="007A3E"/>
                </a:solidFill>
                <a:latin typeface="Arial" panose="020B0604020202020204" pitchFamily="34" charset="0"/>
                <a:cs typeface="Arial" panose="020B0604020202020204" pitchFamily="34" charset="0"/>
              </a:rPr>
              <a:t>1</a:t>
            </a:r>
            <a:endParaRPr lang="en-US" sz="70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90D0893C-B68B-4F40-BDF1-D59ACC09C3FF}"/>
              </a:ext>
            </a:extLst>
          </p:cNvPr>
          <p:cNvSpPr txBox="1"/>
          <p:nvPr/>
        </p:nvSpPr>
        <p:spPr>
          <a:xfrm>
            <a:off x="8235642" y="3605714"/>
            <a:ext cx="90773" cy="200055"/>
          </a:xfrm>
          <a:prstGeom prst="rect">
            <a:avLst/>
          </a:prstGeom>
          <a:noFill/>
        </p:spPr>
        <p:txBody>
          <a:bodyPr wrap="square" rtlCol="0">
            <a:spAutoFit/>
          </a:bodyPr>
          <a:lstStyle/>
          <a:p>
            <a:pPr algn="ctr"/>
            <a:r>
              <a:rPr lang="en-US" sz="700">
                <a:solidFill>
                  <a:srgbClr val="F8951D"/>
                </a:solidFill>
                <a:latin typeface="Arial" panose="020B0604020202020204" pitchFamily="34" charset="0"/>
                <a:cs typeface="Arial" panose="020B0604020202020204" pitchFamily="34" charset="0"/>
              </a:rPr>
              <a:t>5</a:t>
            </a:r>
          </a:p>
        </p:txBody>
      </p:sp>
      <p:sp>
        <p:nvSpPr>
          <p:cNvPr id="46" name="TextBox 45">
            <a:extLst>
              <a:ext uri="{FF2B5EF4-FFF2-40B4-BE49-F238E27FC236}">
                <a16:creationId xmlns:a16="http://schemas.microsoft.com/office/drawing/2014/main" id="{D09862DC-8087-484D-B7BD-6727D2C9ECD3}"/>
              </a:ext>
            </a:extLst>
          </p:cNvPr>
          <p:cNvSpPr txBox="1"/>
          <p:nvPr/>
        </p:nvSpPr>
        <p:spPr>
          <a:xfrm>
            <a:off x="8488888" y="3605714"/>
            <a:ext cx="90773" cy="200055"/>
          </a:xfrm>
          <a:prstGeom prst="rect">
            <a:avLst/>
          </a:prstGeom>
          <a:noFill/>
        </p:spPr>
        <p:txBody>
          <a:bodyPr wrap="square" rtlCol="0">
            <a:spAutoFit/>
          </a:bodyPr>
          <a:lstStyle/>
          <a:p>
            <a:pPr algn="ctr"/>
            <a:r>
              <a:rPr lang="en-US" sz="700">
                <a:solidFill>
                  <a:srgbClr val="B1B3B6"/>
                </a:solidFill>
                <a:latin typeface="Arial" panose="020B0604020202020204" pitchFamily="34" charset="0"/>
                <a:cs typeface="Arial" panose="020B0604020202020204" pitchFamily="34" charset="0"/>
              </a:rPr>
              <a:t>2</a:t>
            </a:r>
          </a:p>
        </p:txBody>
      </p:sp>
      <p:sp>
        <p:nvSpPr>
          <p:cNvPr id="47" name="TextBox 46">
            <a:extLst>
              <a:ext uri="{FF2B5EF4-FFF2-40B4-BE49-F238E27FC236}">
                <a16:creationId xmlns:a16="http://schemas.microsoft.com/office/drawing/2014/main" id="{E2802039-8F0D-AE43-89A4-9540EC58BA4E}"/>
              </a:ext>
            </a:extLst>
          </p:cNvPr>
          <p:cNvSpPr txBox="1"/>
          <p:nvPr/>
        </p:nvSpPr>
        <p:spPr>
          <a:xfrm>
            <a:off x="8362266" y="3605714"/>
            <a:ext cx="90773" cy="200055"/>
          </a:xfrm>
          <a:prstGeom prst="rect">
            <a:avLst/>
          </a:prstGeom>
          <a:noFill/>
        </p:spPr>
        <p:txBody>
          <a:bodyPr wrap="square" rtlCol="0">
            <a:spAutoFit/>
          </a:bodyPr>
          <a:lstStyle/>
          <a:p>
            <a:pPr algn="ctr"/>
            <a:r>
              <a:rPr lang="en-US" sz="700">
                <a:solidFill>
                  <a:srgbClr val="CF3D26"/>
                </a:solidFill>
                <a:latin typeface="Arial" panose="020B0604020202020204" pitchFamily="34" charset="0"/>
                <a:cs typeface="Arial" panose="020B0604020202020204" pitchFamily="34" charset="0"/>
              </a:rPr>
              <a:t>4</a:t>
            </a:r>
          </a:p>
        </p:txBody>
      </p:sp>
      <p:sp>
        <p:nvSpPr>
          <p:cNvPr id="48" name="TextBox 47">
            <a:extLst>
              <a:ext uri="{FF2B5EF4-FFF2-40B4-BE49-F238E27FC236}">
                <a16:creationId xmlns:a16="http://schemas.microsoft.com/office/drawing/2014/main" id="{338641FD-E57A-4C41-A2D2-D6799A47D9BB}"/>
              </a:ext>
            </a:extLst>
          </p:cNvPr>
          <p:cNvSpPr txBox="1"/>
          <p:nvPr/>
        </p:nvSpPr>
        <p:spPr>
          <a:xfrm>
            <a:off x="7929423" y="3236575"/>
            <a:ext cx="657192" cy="246221"/>
          </a:xfrm>
          <a:prstGeom prst="rect">
            <a:avLst/>
          </a:prstGeom>
          <a:noFill/>
        </p:spPr>
        <p:txBody>
          <a:bodyPr wrap="square" rtlCol="0">
            <a:spAutoFit/>
          </a:bodyPr>
          <a:lstStyle/>
          <a:p>
            <a:pPr algn="ctr"/>
            <a:r>
              <a:rPr lang="en-US" sz="1000">
                <a:solidFill>
                  <a:srgbClr val="221E1F"/>
                </a:solidFill>
                <a:latin typeface="Arial" panose="020B0604020202020204" pitchFamily="34" charset="0"/>
                <a:cs typeface="Arial" panose="020B0604020202020204" pitchFamily="34" charset="0"/>
              </a:rPr>
              <a:t>&gt;</a:t>
            </a:r>
            <a:r>
              <a:rPr lang="en-US" sz="1000" err="1">
                <a:solidFill>
                  <a:srgbClr val="221E1F"/>
                </a:solidFill>
                <a:latin typeface="Arial" panose="020B0604020202020204" pitchFamily="34" charset="0"/>
                <a:cs typeface="Arial" panose="020B0604020202020204" pitchFamily="34" charset="0"/>
              </a:rPr>
              <a:t>Blim</a:t>
            </a:r>
            <a:endParaRPr lang="en-US">
              <a:latin typeface="Arial" panose="020B0604020202020204" pitchFamily="34" charset="0"/>
              <a:cs typeface="Arial" panose="020B0604020202020204" pitchFamily="34" charset="0"/>
            </a:endParaRPr>
          </a:p>
        </p:txBody>
      </p:sp>
      <p:sp>
        <p:nvSpPr>
          <p:cNvPr id="49" name="object 50">
            <a:extLst>
              <a:ext uri="{FF2B5EF4-FFF2-40B4-BE49-F238E27FC236}">
                <a16:creationId xmlns:a16="http://schemas.microsoft.com/office/drawing/2014/main" id="{7332DCB9-4356-5040-8470-6C37D4CE9216}"/>
              </a:ext>
            </a:extLst>
          </p:cNvPr>
          <p:cNvSpPr/>
          <p:nvPr/>
        </p:nvSpPr>
        <p:spPr>
          <a:xfrm>
            <a:off x="6283760" y="4381614"/>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90BC3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50" name="object 51">
            <a:extLst>
              <a:ext uri="{FF2B5EF4-FFF2-40B4-BE49-F238E27FC236}">
                <a16:creationId xmlns:a16="http://schemas.microsoft.com/office/drawing/2014/main" id="{D1F3DA19-B2BA-F945-BCC6-B5852D0EF7AA}"/>
              </a:ext>
            </a:extLst>
          </p:cNvPr>
          <p:cNvSpPr/>
          <p:nvPr/>
        </p:nvSpPr>
        <p:spPr>
          <a:xfrm>
            <a:off x="6411943" y="4381614"/>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00793A"/>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51" name="object 52">
            <a:extLst>
              <a:ext uri="{FF2B5EF4-FFF2-40B4-BE49-F238E27FC236}">
                <a16:creationId xmlns:a16="http://schemas.microsoft.com/office/drawing/2014/main" id="{CF0A8D82-5A84-694D-8E5F-D3AA0FC14BE8}"/>
              </a:ext>
            </a:extLst>
          </p:cNvPr>
          <p:cNvSpPr/>
          <p:nvPr/>
        </p:nvSpPr>
        <p:spPr>
          <a:xfrm>
            <a:off x="6540134" y="4381614"/>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F8951D"/>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52" name="object 53">
            <a:extLst>
              <a:ext uri="{FF2B5EF4-FFF2-40B4-BE49-F238E27FC236}">
                <a16:creationId xmlns:a16="http://schemas.microsoft.com/office/drawing/2014/main" id="{039F4F56-C419-E941-8432-0281A04E5415}"/>
              </a:ext>
            </a:extLst>
          </p:cNvPr>
          <p:cNvSpPr/>
          <p:nvPr/>
        </p:nvSpPr>
        <p:spPr>
          <a:xfrm>
            <a:off x="6668328" y="4381614"/>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CF3C2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53" name="object 54">
            <a:extLst>
              <a:ext uri="{FF2B5EF4-FFF2-40B4-BE49-F238E27FC236}">
                <a16:creationId xmlns:a16="http://schemas.microsoft.com/office/drawing/2014/main" id="{6C67E9DA-668F-F448-9F2E-48B8C96A77BE}"/>
              </a:ext>
            </a:extLst>
          </p:cNvPr>
          <p:cNvSpPr/>
          <p:nvPr/>
        </p:nvSpPr>
        <p:spPr>
          <a:xfrm>
            <a:off x="6796519" y="4381614"/>
            <a:ext cx="98181" cy="97341"/>
          </a:xfrm>
          <a:custGeom>
            <a:avLst/>
            <a:gdLst/>
            <a:ahLst/>
            <a:cxnLst/>
            <a:rect l="l" t="t" r="r" b="b"/>
            <a:pathLst>
              <a:path w="74295" h="73660">
                <a:moveTo>
                  <a:pt x="36829" y="0"/>
                </a:moveTo>
                <a:lnTo>
                  <a:pt x="0" y="36829"/>
                </a:lnTo>
                <a:lnTo>
                  <a:pt x="36829" y="73659"/>
                </a:lnTo>
                <a:lnTo>
                  <a:pt x="73672" y="36829"/>
                </a:lnTo>
                <a:lnTo>
                  <a:pt x="36829" y="0"/>
                </a:lnTo>
                <a:close/>
              </a:path>
            </a:pathLst>
          </a:custGeom>
          <a:solidFill>
            <a:srgbClr val="B1B3B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54" name="TextBox 53">
            <a:extLst>
              <a:ext uri="{FF2B5EF4-FFF2-40B4-BE49-F238E27FC236}">
                <a16:creationId xmlns:a16="http://schemas.microsoft.com/office/drawing/2014/main" id="{EDBD6137-099F-A443-BF8E-0F1270274FD8}"/>
              </a:ext>
            </a:extLst>
          </p:cNvPr>
          <p:cNvSpPr txBox="1"/>
          <p:nvPr/>
        </p:nvSpPr>
        <p:spPr>
          <a:xfrm>
            <a:off x="6287307" y="4489027"/>
            <a:ext cx="90773" cy="200055"/>
          </a:xfrm>
          <a:prstGeom prst="rect">
            <a:avLst/>
          </a:prstGeom>
          <a:noFill/>
        </p:spPr>
        <p:txBody>
          <a:bodyPr wrap="square" rtlCol="0">
            <a:spAutoFit/>
          </a:bodyPr>
          <a:lstStyle/>
          <a:p>
            <a:pPr algn="ctr"/>
            <a:r>
              <a:rPr lang="en-US" sz="700">
                <a:solidFill>
                  <a:srgbClr val="90BC37"/>
                </a:solidFill>
                <a:latin typeface="Arial" panose="020B0604020202020204" pitchFamily="34" charset="0"/>
                <a:cs typeface="Arial" panose="020B0604020202020204" pitchFamily="34" charset="0"/>
              </a:rPr>
              <a:t>3</a:t>
            </a:r>
          </a:p>
        </p:txBody>
      </p:sp>
      <p:sp>
        <p:nvSpPr>
          <p:cNvPr id="55" name="TextBox 54">
            <a:extLst>
              <a:ext uri="{FF2B5EF4-FFF2-40B4-BE49-F238E27FC236}">
                <a16:creationId xmlns:a16="http://schemas.microsoft.com/office/drawing/2014/main" id="{2425BB43-83F8-BF4A-B773-A41F07F959CC}"/>
              </a:ext>
            </a:extLst>
          </p:cNvPr>
          <p:cNvSpPr txBox="1"/>
          <p:nvPr/>
        </p:nvSpPr>
        <p:spPr>
          <a:xfrm>
            <a:off x="6413931" y="4489027"/>
            <a:ext cx="90773" cy="200055"/>
          </a:xfrm>
          <a:prstGeom prst="rect">
            <a:avLst/>
          </a:prstGeom>
          <a:noFill/>
        </p:spPr>
        <p:txBody>
          <a:bodyPr wrap="square" rtlCol="0">
            <a:spAutoFit/>
          </a:bodyPr>
          <a:lstStyle/>
          <a:p>
            <a:pPr algn="ctr"/>
            <a:r>
              <a:rPr lang="en-US" sz="700">
                <a:solidFill>
                  <a:srgbClr val="007A3E"/>
                </a:solidFill>
                <a:latin typeface="Arial" panose="020B0604020202020204" pitchFamily="34" charset="0"/>
                <a:cs typeface="Arial" panose="020B0604020202020204" pitchFamily="34" charset="0"/>
              </a:rPr>
              <a:t>1</a:t>
            </a:r>
            <a:endParaRPr lang="en-US" sz="70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F47145DF-36E4-3D48-8E3F-1EF6C2BF313A}"/>
              </a:ext>
            </a:extLst>
          </p:cNvPr>
          <p:cNvSpPr txBox="1"/>
          <p:nvPr/>
        </p:nvSpPr>
        <p:spPr>
          <a:xfrm>
            <a:off x="6540555" y="4489027"/>
            <a:ext cx="90773" cy="200055"/>
          </a:xfrm>
          <a:prstGeom prst="rect">
            <a:avLst/>
          </a:prstGeom>
          <a:noFill/>
        </p:spPr>
        <p:txBody>
          <a:bodyPr wrap="square" rtlCol="0">
            <a:spAutoFit/>
          </a:bodyPr>
          <a:lstStyle/>
          <a:p>
            <a:pPr algn="ctr"/>
            <a:r>
              <a:rPr lang="en-US" sz="700">
                <a:solidFill>
                  <a:srgbClr val="F8951D"/>
                </a:solidFill>
                <a:latin typeface="Arial" panose="020B0604020202020204" pitchFamily="34" charset="0"/>
                <a:cs typeface="Arial" panose="020B0604020202020204" pitchFamily="34" charset="0"/>
              </a:rPr>
              <a:t>5</a:t>
            </a:r>
          </a:p>
        </p:txBody>
      </p:sp>
      <p:sp>
        <p:nvSpPr>
          <p:cNvPr id="57" name="TextBox 56">
            <a:extLst>
              <a:ext uri="{FF2B5EF4-FFF2-40B4-BE49-F238E27FC236}">
                <a16:creationId xmlns:a16="http://schemas.microsoft.com/office/drawing/2014/main" id="{399766D6-1513-8942-A6EC-D3DB3F5C8CD8}"/>
              </a:ext>
            </a:extLst>
          </p:cNvPr>
          <p:cNvSpPr txBox="1"/>
          <p:nvPr/>
        </p:nvSpPr>
        <p:spPr>
          <a:xfrm>
            <a:off x="6793801" y="4489027"/>
            <a:ext cx="90773" cy="200055"/>
          </a:xfrm>
          <a:prstGeom prst="rect">
            <a:avLst/>
          </a:prstGeom>
          <a:noFill/>
        </p:spPr>
        <p:txBody>
          <a:bodyPr wrap="square" rtlCol="0">
            <a:spAutoFit/>
          </a:bodyPr>
          <a:lstStyle/>
          <a:p>
            <a:pPr algn="ctr"/>
            <a:r>
              <a:rPr lang="en-US" sz="700">
                <a:solidFill>
                  <a:srgbClr val="B1B3B6"/>
                </a:solidFill>
                <a:latin typeface="Arial" panose="020B0604020202020204" pitchFamily="34" charset="0"/>
                <a:cs typeface="Arial" panose="020B0604020202020204" pitchFamily="34" charset="0"/>
              </a:rPr>
              <a:t>2</a:t>
            </a:r>
          </a:p>
        </p:txBody>
      </p:sp>
      <p:sp>
        <p:nvSpPr>
          <p:cNvPr id="58" name="TextBox 57">
            <a:extLst>
              <a:ext uri="{FF2B5EF4-FFF2-40B4-BE49-F238E27FC236}">
                <a16:creationId xmlns:a16="http://schemas.microsoft.com/office/drawing/2014/main" id="{62AF2FE8-717F-274D-ACF0-8FA9E3C27193}"/>
              </a:ext>
            </a:extLst>
          </p:cNvPr>
          <p:cNvSpPr txBox="1"/>
          <p:nvPr/>
        </p:nvSpPr>
        <p:spPr>
          <a:xfrm>
            <a:off x="6667178" y="4489027"/>
            <a:ext cx="90773" cy="200055"/>
          </a:xfrm>
          <a:prstGeom prst="rect">
            <a:avLst/>
          </a:prstGeom>
          <a:noFill/>
        </p:spPr>
        <p:txBody>
          <a:bodyPr wrap="square" rtlCol="0">
            <a:spAutoFit/>
          </a:bodyPr>
          <a:lstStyle/>
          <a:p>
            <a:pPr algn="ctr"/>
            <a:r>
              <a:rPr lang="en-US" sz="700">
                <a:solidFill>
                  <a:srgbClr val="CF3D26"/>
                </a:solidFill>
                <a:latin typeface="Arial" panose="020B0604020202020204" pitchFamily="34" charset="0"/>
                <a:cs typeface="Arial" panose="020B0604020202020204" pitchFamily="34" charset="0"/>
              </a:rPr>
              <a:t>4</a:t>
            </a:r>
          </a:p>
        </p:txBody>
      </p:sp>
      <p:sp>
        <p:nvSpPr>
          <p:cNvPr id="59" name="object 50">
            <a:extLst>
              <a:ext uri="{FF2B5EF4-FFF2-40B4-BE49-F238E27FC236}">
                <a16:creationId xmlns:a16="http://schemas.microsoft.com/office/drawing/2014/main" id="{89390D2F-B930-1648-A8D6-D5372B35FECE}"/>
              </a:ext>
            </a:extLst>
          </p:cNvPr>
          <p:cNvSpPr/>
          <p:nvPr/>
        </p:nvSpPr>
        <p:spPr>
          <a:xfrm>
            <a:off x="9673935" y="4381614"/>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90BC3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60" name="object 51">
            <a:extLst>
              <a:ext uri="{FF2B5EF4-FFF2-40B4-BE49-F238E27FC236}">
                <a16:creationId xmlns:a16="http://schemas.microsoft.com/office/drawing/2014/main" id="{E207F9D0-00E9-994C-9D20-F6AD65F3EF18}"/>
              </a:ext>
            </a:extLst>
          </p:cNvPr>
          <p:cNvSpPr/>
          <p:nvPr/>
        </p:nvSpPr>
        <p:spPr>
          <a:xfrm>
            <a:off x="9802119" y="4381614"/>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00793A"/>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61" name="object 52">
            <a:extLst>
              <a:ext uri="{FF2B5EF4-FFF2-40B4-BE49-F238E27FC236}">
                <a16:creationId xmlns:a16="http://schemas.microsoft.com/office/drawing/2014/main" id="{BA381A0B-A007-FD49-8D28-67EA0CC50A9D}"/>
              </a:ext>
            </a:extLst>
          </p:cNvPr>
          <p:cNvSpPr/>
          <p:nvPr/>
        </p:nvSpPr>
        <p:spPr>
          <a:xfrm>
            <a:off x="9930310" y="4381614"/>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F8951D"/>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62" name="object 53">
            <a:extLst>
              <a:ext uri="{FF2B5EF4-FFF2-40B4-BE49-F238E27FC236}">
                <a16:creationId xmlns:a16="http://schemas.microsoft.com/office/drawing/2014/main" id="{0A78B73C-753E-E24E-A6F7-52E58547D7CA}"/>
              </a:ext>
            </a:extLst>
          </p:cNvPr>
          <p:cNvSpPr/>
          <p:nvPr/>
        </p:nvSpPr>
        <p:spPr>
          <a:xfrm>
            <a:off x="10058504" y="4381614"/>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CF3C2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63" name="object 54">
            <a:extLst>
              <a:ext uri="{FF2B5EF4-FFF2-40B4-BE49-F238E27FC236}">
                <a16:creationId xmlns:a16="http://schemas.microsoft.com/office/drawing/2014/main" id="{AC114FAE-DE8E-0D4E-A341-F98366F73F93}"/>
              </a:ext>
            </a:extLst>
          </p:cNvPr>
          <p:cNvSpPr/>
          <p:nvPr/>
        </p:nvSpPr>
        <p:spPr>
          <a:xfrm>
            <a:off x="10186695" y="4381614"/>
            <a:ext cx="98181" cy="97341"/>
          </a:xfrm>
          <a:custGeom>
            <a:avLst/>
            <a:gdLst/>
            <a:ahLst/>
            <a:cxnLst/>
            <a:rect l="l" t="t" r="r" b="b"/>
            <a:pathLst>
              <a:path w="74295" h="73660">
                <a:moveTo>
                  <a:pt x="36829" y="0"/>
                </a:moveTo>
                <a:lnTo>
                  <a:pt x="0" y="36829"/>
                </a:lnTo>
                <a:lnTo>
                  <a:pt x="36829" y="73659"/>
                </a:lnTo>
                <a:lnTo>
                  <a:pt x="73672" y="36829"/>
                </a:lnTo>
                <a:lnTo>
                  <a:pt x="36829" y="0"/>
                </a:lnTo>
                <a:close/>
              </a:path>
            </a:pathLst>
          </a:custGeom>
          <a:solidFill>
            <a:srgbClr val="B1B3B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64" name="TextBox 63">
            <a:extLst>
              <a:ext uri="{FF2B5EF4-FFF2-40B4-BE49-F238E27FC236}">
                <a16:creationId xmlns:a16="http://schemas.microsoft.com/office/drawing/2014/main" id="{2AF7CE1F-F12F-A347-84E4-EE30A76DE02C}"/>
              </a:ext>
            </a:extLst>
          </p:cNvPr>
          <p:cNvSpPr txBox="1"/>
          <p:nvPr/>
        </p:nvSpPr>
        <p:spPr>
          <a:xfrm>
            <a:off x="9677485" y="4489027"/>
            <a:ext cx="90773" cy="200055"/>
          </a:xfrm>
          <a:prstGeom prst="rect">
            <a:avLst/>
          </a:prstGeom>
          <a:noFill/>
        </p:spPr>
        <p:txBody>
          <a:bodyPr wrap="square" rtlCol="0">
            <a:spAutoFit/>
          </a:bodyPr>
          <a:lstStyle/>
          <a:p>
            <a:pPr algn="ctr"/>
            <a:r>
              <a:rPr lang="en-US" sz="700">
                <a:solidFill>
                  <a:srgbClr val="90BC37"/>
                </a:solidFill>
                <a:latin typeface="Arial" panose="020B0604020202020204" pitchFamily="34" charset="0"/>
                <a:cs typeface="Arial" panose="020B0604020202020204" pitchFamily="34" charset="0"/>
              </a:rPr>
              <a:t>3</a:t>
            </a:r>
          </a:p>
        </p:txBody>
      </p:sp>
      <p:sp>
        <p:nvSpPr>
          <p:cNvPr id="65" name="TextBox 64">
            <a:extLst>
              <a:ext uri="{FF2B5EF4-FFF2-40B4-BE49-F238E27FC236}">
                <a16:creationId xmlns:a16="http://schemas.microsoft.com/office/drawing/2014/main" id="{772DE3F2-0BB7-4C41-8463-D23865B3D1DB}"/>
              </a:ext>
            </a:extLst>
          </p:cNvPr>
          <p:cNvSpPr txBox="1"/>
          <p:nvPr/>
        </p:nvSpPr>
        <p:spPr>
          <a:xfrm>
            <a:off x="9804108" y="4489027"/>
            <a:ext cx="90773" cy="200055"/>
          </a:xfrm>
          <a:prstGeom prst="rect">
            <a:avLst/>
          </a:prstGeom>
          <a:noFill/>
        </p:spPr>
        <p:txBody>
          <a:bodyPr wrap="square" rtlCol="0">
            <a:spAutoFit/>
          </a:bodyPr>
          <a:lstStyle/>
          <a:p>
            <a:pPr algn="ctr"/>
            <a:r>
              <a:rPr lang="en-US" sz="700">
                <a:solidFill>
                  <a:srgbClr val="007A3E"/>
                </a:solidFill>
                <a:latin typeface="Arial" panose="020B0604020202020204" pitchFamily="34" charset="0"/>
                <a:cs typeface="Arial" panose="020B0604020202020204" pitchFamily="34" charset="0"/>
              </a:rPr>
              <a:t>1</a:t>
            </a:r>
            <a:endParaRPr lang="en-US" sz="70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447E2888-DCD0-B842-85F9-36FF0FE7200E}"/>
              </a:ext>
            </a:extLst>
          </p:cNvPr>
          <p:cNvSpPr txBox="1"/>
          <p:nvPr/>
        </p:nvSpPr>
        <p:spPr>
          <a:xfrm>
            <a:off x="9930732" y="4489027"/>
            <a:ext cx="90773" cy="200055"/>
          </a:xfrm>
          <a:prstGeom prst="rect">
            <a:avLst/>
          </a:prstGeom>
          <a:noFill/>
        </p:spPr>
        <p:txBody>
          <a:bodyPr wrap="square" rtlCol="0">
            <a:spAutoFit/>
          </a:bodyPr>
          <a:lstStyle/>
          <a:p>
            <a:pPr algn="ctr"/>
            <a:r>
              <a:rPr lang="en-US" sz="700">
                <a:solidFill>
                  <a:srgbClr val="F8951D"/>
                </a:solidFill>
                <a:latin typeface="Arial" panose="020B0604020202020204" pitchFamily="34" charset="0"/>
                <a:cs typeface="Arial" panose="020B0604020202020204" pitchFamily="34" charset="0"/>
              </a:rPr>
              <a:t>5</a:t>
            </a:r>
          </a:p>
        </p:txBody>
      </p:sp>
      <p:sp>
        <p:nvSpPr>
          <p:cNvPr id="67" name="TextBox 66">
            <a:extLst>
              <a:ext uri="{FF2B5EF4-FFF2-40B4-BE49-F238E27FC236}">
                <a16:creationId xmlns:a16="http://schemas.microsoft.com/office/drawing/2014/main" id="{EC84310F-6A2C-364F-906F-6B19E1398D96}"/>
              </a:ext>
            </a:extLst>
          </p:cNvPr>
          <p:cNvSpPr txBox="1"/>
          <p:nvPr/>
        </p:nvSpPr>
        <p:spPr>
          <a:xfrm>
            <a:off x="10183976" y="4489027"/>
            <a:ext cx="90773" cy="200055"/>
          </a:xfrm>
          <a:prstGeom prst="rect">
            <a:avLst/>
          </a:prstGeom>
          <a:noFill/>
        </p:spPr>
        <p:txBody>
          <a:bodyPr wrap="square" rtlCol="0">
            <a:spAutoFit/>
          </a:bodyPr>
          <a:lstStyle/>
          <a:p>
            <a:pPr algn="ctr"/>
            <a:r>
              <a:rPr lang="en-US" sz="700">
                <a:solidFill>
                  <a:srgbClr val="B1B3B6"/>
                </a:solidFill>
                <a:latin typeface="Arial" panose="020B0604020202020204" pitchFamily="34" charset="0"/>
                <a:cs typeface="Arial" panose="020B0604020202020204" pitchFamily="34" charset="0"/>
              </a:rPr>
              <a:t>2</a:t>
            </a:r>
          </a:p>
        </p:txBody>
      </p:sp>
      <p:sp>
        <p:nvSpPr>
          <p:cNvPr id="68" name="TextBox 67">
            <a:extLst>
              <a:ext uri="{FF2B5EF4-FFF2-40B4-BE49-F238E27FC236}">
                <a16:creationId xmlns:a16="http://schemas.microsoft.com/office/drawing/2014/main" id="{D369530D-738D-D340-B28D-A064D2152402}"/>
              </a:ext>
            </a:extLst>
          </p:cNvPr>
          <p:cNvSpPr txBox="1"/>
          <p:nvPr/>
        </p:nvSpPr>
        <p:spPr>
          <a:xfrm>
            <a:off x="10057354" y="4489027"/>
            <a:ext cx="90773" cy="200055"/>
          </a:xfrm>
          <a:prstGeom prst="rect">
            <a:avLst/>
          </a:prstGeom>
          <a:noFill/>
        </p:spPr>
        <p:txBody>
          <a:bodyPr wrap="square" rtlCol="0">
            <a:spAutoFit/>
          </a:bodyPr>
          <a:lstStyle/>
          <a:p>
            <a:pPr algn="ctr"/>
            <a:r>
              <a:rPr lang="en-US" sz="700">
                <a:solidFill>
                  <a:srgbClr val="CF3D26"/>
                </a:solidFill>
                <a:latin typeface="Arial" panose="020B0604020202020204" pitchFamily="34" charset="0"/>
                <a:cs typeface="Arial" panose="020B0604020202020204" pitchFamily="34" charset="0"/>
              </a:rPr>
              <a:t>4</a:t>
            </a:r>
          </a:p>
        </p:txBody>
      </p:sp>
      <p:sp>
        <p:nvSpPr>
          <p:cNvPr id="69" name="object 50">
            <a:extLst>
              <a:ext uri="{FF2B5EF4-FFF2-40B4-BE49-F238E27FC236}">
                <a16:creationId xmlns:a16="http://schemas.microsoft.com/office/drawing/2014/main" id="{D13DFA64-7944-074E-B0A1-D281FF199821}"/>
              </a:ext>
            </a:extLst>
          </p:cNvPr>
          <p:cNvSpPr/>
          <p:nvPr/>
        </p:nvSpPr>
        <p:spPr>
          <a:xfrm>
            <a:off x="9673935" y="5892463"/>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90BC3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70" name="object 51">
            <a:extLst>
              <a:ext uri="{FF2B5EF4-FFF2-40B4-BE49-F238E27FC236}">
                <a16:creationId xmlns:a16="http://schemas.microsoft.com/office/drawing/2014/main" id="{B1F3AF78-7F71-A74B-86D3-2F14275E26B6}"/>
              </a:ext>
            </a:extLst>
          </p:cNvPr>
          <p:cNvSpPr/>
          <p:nvPr/>
        </p:nvSpPr>
        <p:spPr>
          <a:xfrm>
            <a:off x="9802119" y="5892463"/>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00793A"/>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71" name="object 52">
            <a:extLst>
              <a:ext uri="{FF2B5EF4-FFF2-40B4-BE49-F238E27FC236}">
                <a16:creationId xmlns:a16="http://schemas.microsoft.com/office/drawing/2014/main" id="{A8C29D09-7594-7F49-9094-0922E14D76A6}"/>
              </a:ext>
            </a:extLst>
          </p:cNvPr>
          <p:cNvSpPr/>
          <p:nvPr/>
        </p:nvSpPr>
        <p:spPr>
          <a:xfrm>
            <a:off x="9930310" y="5892463"/>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F8951D"/>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72" name="object 53">
            <a:extLst>
              <a:ext uri="{FF2B5EF4-FFF2-40B4-BE49-F238E27FC236}">
                <a16:creationId xmlns:a16="http://schemas.microsoft.com/office/drawing/2014/main" id="{72D08851-7022-A14B-9DFF-B8073C0DE76D}"/>
              </a:ext>
            </a:extLst>
          </p:cNvPr>
          <p:cNvSpPr/>
          <p:nvPr/>
        </p:nvSpPr>
        <p:spPr>
          <a:xfrm>
            <a:off x="10058504" y="5892463"/>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CF3C2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73" name="object 54">
            <a:extLst>
              <a:ext uri="{FF2B5EF4-FFF2-40B4-BE49-F238E27FC236}">
                <a16:creationId xmlns:a16="http://schemas.microsoft.com/office/drawing/2014/main" id="{541061CC-763C-3A4C-BE15-08F6698AF479}"/>
              </a:ext>
            </a:extLst>
          </p:cNvPr>
          <p:cNvSpPr/>
          <p:nvPr/>
        </p:nvSpPr>
        <p:spPr>
          <a:xfrm>
            <a:off x="10186695" y="5892463"/>
            <a:ext cx="98181" cy="97341"/>
          </a:xfrm>
          <a:custGeom>
            <a:avLst/>
            <a:gdLst/>
            <a:ahLst/>
            <a:cxnLst/>
            <a:rect l="l" t="t" r="r" b="b"/>
            <a:pathLst>
              <a:path w="74295" h="73660">
                <a:moveTo>
                  <a:pt x="36829" y="0"/>
                </a:moveTo>
                <a:lnTo>
                  <a:pt x="0" y="36829"/>
                </a:lnTo>
                <a:lnTo>
                  <a:pt x="36829" y="73659"/>
                </a:lnTo>
                <a:lnTo>
                  <a:pt x="73672" y="36829"/>
                </a:lnTo>
                <a:lnTo>
                  <a:pt x="36829" y="0"/>
                </a:lnTo>
                <a:close/>
              </a:path>
            </a:pathLst>
          </a:custGeom>
          <a:solidFill>
            <a:srgbClr val="B1B3B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74" name="TextBox 73">
            <a:extLst>
              <a:ext uri="{FF2B5EF4-FFF2-40B4-BE49-F238E27FC236}">
                <a16:creationId xmlns:a16="http://schemas.microsoft.com/office/drawing/2014/main" id="{06874F60-5FE9-444B-916B-7EFC81DA96BF}"/>
              </a:ext>
            </a:extLst>
          </p:cNvPr>
          <p:cNvSpPr txBox="1"/>
          <p:nvPr/>
        </p:nvSpPr>
        <p:spPr>
          <a:xfrm>
            <a:off x="9677485" y="5999875"/>
            <a:ext cx="90773" cy="184666"/>
          </a:xfrm>
          <a:prstGeom prst="rect">
            <a:avLst/>
          </a:prstGeom>
          <a:noFill/>
        </p:spPr>
        <p:txBody>
          <a:bodyPr wrap="square" rtlCol="0">
            <a:spAutoFit/>
          </a:bodyPr>
          <a:lstStyle/>
          <a:p>
            <a:pPr algn="ctr"/>
            <a:r>
              <a:rPr lang="en-US" sz="600">
                <a:solidFill>
                  <a:srgbClr val="90BC37"/>
                </a:solidFill>
                <a:latin typeface="Arial" panose="020B0604020202020204" pitchFamily="34" charset="0"/>
                <a:cs typeface="Arial" panose="020B0604020202020204" pitchFamily="34" charset="0"/>
              </a:rPr>
              <a:t>3</a:t>
            </a:r>
            <a:endParaRPr lang="en-US">
              <a:solidFill>
                <a:srgbClr val="90BC37"/>
              </a:solidFill>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ED1653D5-6CCD-754A-B27A-ED9A0CE8B48A}"/>
              </a:ext>
            </a:extLst>
          </p:cNvPr>
          <p:cNvSpPr txBox="1"/>
          <p:nvPr/>
        </p:nvSpPr>
        <p:spPr>
          <a:xfrm>
            <a:off x="9804108" y="5999875"/>
            <a:ext cx="90773" cy="184666"/>
          </a:xfrm>
          <a:prstGeom prst="rect">
            <a:avLst/>
          </a:prstGeom>
          <a:noFill/>
        </p:spPr>
        <p:txBody>
          <a:bodyPr wrap="square" rtlCol="0">
            <a:spAutoFit/>
          </a:bodyPr>
          <a:lstStyle/>
          <a:p>
            <a:pPr algn="ctr"/>
            <a:r>
              <a:rPr lang="en-US" sz="600">
                <a:solidFill>
                  <a:srgbClr val="007A3E"/>
                </a:solidFill>
                <a:latin typeface="Arial" panose="020B0604020202020204" pitchFamily="34" charset="0"/>
                <a:cs typeface="Arial" panose="020B0604020202020204" pitchFamily="34" charset="0"/>
              </a:rPr>
              <a:t>1</a:t>
            </a:r>
            <a:endParaRPr lang="en-US">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6382A161-649E-7B45-B9C5-0A507E639E6C}"/>
              </a:ext>
            </a:extLst>
          </p:cNvPr>
          <p:cNvSpPr txBox="1"/>
          <p:nvPr/>
        </p:nvSpPr>
        <p:spPr>
          <a:xfrm>
            <a:off x="9930732" y="5999875"/>
            <a:ext cx="90773" cy="184666"/>
          </a:xfrm>
          <a:prstGeom prst="rect">
            <a:avLst/>
          </a:prstGeom>
          <a:noFill/>
        </p:spPr>
        <p:txBody>
          <a:bodyPr wrap="square" rtlCol="0">
            <a:spAutoFit/>
          </a:bodyPr>
          <a:lstStyle/>
          <a:p>
            <a:pPr algn="ctr"/>
            <a:r>
              <a:rPr lang="en-US" sz="600">
                <a:solidFill>
                  <a:srgbClr val="F8951D"/>
                </a:solidFill>
                <a:latin typeface="Arial" panose="020B0604020202020204" pitchFamily="34" charset="0"/>
                <a:cs typeface="Arial" panose="020B0604020202020204" pitchFamily="34" charset="0"/>
              </a:rPr>
              <a:t>5</a:t>
            </a:r>
            <a:endParaRPr lang="en-US">
              <a:solidFill>
                <a:srgbClr val="F8951D"/>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5F6C1810-E5C8-724B-BC8F-DD92E162647A}"/>
              </a:ext>
            </a:extLst>
          </p:cNvPr>
          <p:cNvSpPr txBox="1"/>
          <p:nvPr/>
        </p:nvSpPr>
        <p:spPr>
          <a:xfrm>
            <a:off x="10183976" y="5999875"/>
            <a:ext cx="90773" cy="184666"/>
          </a:xfrm>
          <a:prstGeom prst="rect">
            <a:avLst/>
          </a:prstGeom>
          <a:noFill/>
        </p:spPr>
        <p:txBody>
          <a:bodyPr wrap="square" rtlCol="0">
            <a:spAutoFit/>
          </a:bodyPr>
          <a:lstStyle/>
          <a:p>
            <a:pPr algn="ctr"/>
            <a:r>
              <a:rPr lang="en-US" sz="600">
                <a:solidFill>
                  <a:srgbClr val="B1B3B6"/>
                </a:solidFill>
                <a:latin typeface="Arial" panose="020B0604020202020204" pitchFamily="34" charset="0"/>
                <a:cs typeface="Arial" panose="020B0604020202020204" pitchFamily="34" charset="0"/>
              </a:rPr>
              <a:t>2</a:t>
            </a:r>
            <a:endParaRPr lang="en-US">
              <a:solidFill>
                <a:srgbClr val="B1B3B6"/>
              </a:solidFill>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8A9E9DC4-2EC6-024C-88FD-81C8C87773BE}"/>
              </a:ext>
            </a:extLst>
          </p:cNvPr>
          <p:cNvSpPr txBox="1"/>
          <p:nvPr/>
        </p:nvSpPr>
        <p:spPr>
          <a:xfrm>
            <a:off x="10057354" y="5999875"/>
            <a:ext cx="90773" cy="184666"/>
          </a:xfrm>
          <a:prstGeom prst="rect">
            <a:avLst/>
          </a:prstGeom>
          <a:noFill/>
        </p:spPr>
        <p:txBody>
          <a:bodyPr wrap="square" rtlCol="0">
            <a:spAutoFit/>
          </a:bodyPr>
          <a:lstStyle/>
          <a:p>
            <a:pPr algn="ctr"/>
            <a:r>
              <a:rPr lang="en-US" sz="600">
                <a:solidFill>
                  <a:srgbClr val="CF3D26"/>
                </a:solidFill>
                <a:latin typeface="Arial" panose="020B0604020202020204" pitchFamily="34" charset="0"/>
                <a:cs typeface="Arial" panose="020B0604020202020204" pitchFamily="34" charset="0"/>
              </a:rPr>
              <a:t>4</a:t>
            </a:r>
            <a:endParaRPr lang="en-US">
              <a:solidFill>
                <a:srgbClr val="CF3D26"/>
              </a:solidFill>
              <a:latin typeface="Arial" panose="020B0604020202020204" pitchFamily="34" charset="0"/>
              <a:cs typeface="Arial" panose="020B0604020202020204" pitchFamily="34" charset="0"/>
            </a:endParaRPr>
          </a:p>
        </p:txBody>
      </p:sp>
      <p:sp>
        <p:nvSpPr>
          <p:cNvPr id="79" name="object 50">
            <a:extLst>
              <a:ext uri="{FF2B5EF4-FFF2-40B4-BE49-F238E27FC236}">
                <a16:creationId xmlns:a16="http://schemas.microsoft.com/office/drawing/2014/main" id="{5F6DE8E5-A941-8946-86B3-28127F9C896D}"/>
              </a:ext>
            </a:extLst>
          </p:cNvPr>
          <p:cNvSpPr/>
          <p:nvPr/>
        </p:nvSpPr>
        <p:spPr>
          <a:xfrm>
            <a:off x="6283760" y="5896885"/>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90BC3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80" name="object 51">
            <a:extLst>
              <a:ext uri="{FF2B5EF4-FFF2-40B4-BE49-F238E27FC236}">
                <a16:creationId xmlns:a16="http://schemas.microsoft.com/office/drawing/2014/main" id="{0681BD3E-1B70-7A49-A867-72F228B602E8}"/>
              </a:ext>
            </a:extLst>
          </p:cNvPr>
          <p:cNvSpPr/>
          <p:nvPr/>
        </p:nvSpPr>
        <p:spPr>
          <a:xfrm>
            <a:off x="6411943" y="5896885"/>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00793A"/>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81" name="object 52">
            <a:extLst>
              <a:ext uri="{FF2B5EF4-FFF2-40B4-BE49-F238E27FC236}">
                <a16:creationId xmlns:a16="http://schemas.microsoft.com/office/drawing/2014/main" id="{90F830DD-E831-0843-A7AC-3CEC25E30ED3}"/>
              </a:ext>
            </a:extLst>
          </p:cNvPr>
          <p:cNvSpPr/>
          <p:nvPr/>
        </p:nvSpPr>
        <p:spPr>
          <a:xfrm>
            <a:off x="6540134" y="5896885"/>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F8951D"/>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82" name="object 53">
            <a:extLst>
              <a:ext uri="{FF2B5EF4-FFF2-40B4-BE49-F238E27FC236}">
                <a16:creationId xmlns:a16="http://schemas.microsoft.com/office/drawing/2014/main" id="{4CC62EB9-A5E8-E14E-89F6-97B6DD615741}"/>
              </a:ext>
            </a:extLst>
          </p:cNvPr>
          <p:cNvSpPr/>
          <p:nvPr/>
        </p:nvSpPr>
        <p:spPr>
          <a:xfrm>
            <a:off x="6668328" y="5896885"/>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CF3C2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83" name="object 54">
            <a:extLst>
              <a:ext uri="{FF2B5EF4-FFF2-40B4-BE49-F238E27FC236}">
                <a16:creationId xmlns:a16="http://schemas.microsoft.com/office/drawing/2014/main" id="{D1D97D84-56D4-7C4D-906A-2E02E1827975}"/>
              </a:ext>
            </a:extLst>
          </p:cNvPr>
          <p:cNvSpPr/>
          <p:nvPr/>
        </p:nvSpPr>
        <p:spPr>
          <a:xfrm>
            <a:off x="6796519" y="5896885"/>
            <a:ext cx="98181" cy="97341"/>
          </a:xfrm>
          <a:custGeom>
            <a:avLst/>
            <a:gdLst/>
            <a:ahLst/>
            <a:cxnLst/>
            <a:rect l="l" t="t" r="r" b="b"/>
            <a:pathLst>
              <a:path w="74295" h="73660">
                <a:moveTo>
                  <a:pt x="36829" y="0"/>
                </a:moveTo>
                <a:lnTo>
                  <a:pt x="0" y="36829"/>
                </a:lnTo>
                <a:lnTo>
                  <a:pt x="36829" y="73659"/>
                </a:lnTo>
                <a:lnTo>
                  <a:pt x="73672" y="36829"/>
                </a:lnTo>
                <a:lnTo>
                  <a:pt x="36829" y="0"/>
                </a:lnTo>
                <a:close/>
              </a:path>
            </a:pathLst>
          </a:custGeom>
          <a:solidFill>
            <a:srgbClr val="B1B3B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84" name="TextBox 83">
            <a:extLst>
              <a:ext uri="{FF2B5EF4-FFF2-40B4-BE49-F238E27FC236}">
                <a16:creationId xmlns:a16="http://schemas.microsoft.com/office/drawing/2014/main" id="{CE6FE66D-365E-9740-9D5A-B37803DF8B0D}"/>
              </a:ext>
            </a:extLst>
          </p:cNvPr>
          <p:cNvSpPr txBox="1"/>
          <p:nvPr/>
        </p:nvSpPr>
        <p:spPr>
          <a:xfrm>
            <a:off x="6287307" y="6004297"/>
            <a:ext cx="90773" cy="184666"/>
          </a:xfrm>
          <a:prstGeom prst="rect">
            <a:avLst/>
          </a:prstGeom>
          <a:noFill/>
        </p:spPr>
        <p:txBody>
          <a:bodyPr wrap="square" rtlCol="0">
            <a:spAutoFit/>
          </a:bodyPr>
          <a:lstStyle/>
          <a:p>
            <a:pPr algn="ctr"/>
            <a:r>
              <a:rPr lang="en-US" sz="600">
                <a:solidFill>
                  <a:srgbClr val="90BC37"/>
                </a:solidFill>
                <a:latin typeface="Arial" panose="020B0604020202020204" pitchFamily="34" charset="0"/>
                <a:cs typeface="Arial" panose="020B0604020202020204" pitchFamily="34" charset="0"/>
              </a:rPr>
              <a:t>3</a:t>
            </a:r>
            <a:endParaRPr lang="en-US">
              <a:solidFill>
                <a:srgbClr val="90BC37"/>
              </a:solidFill>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E32AF5B4-F136-0046-922A-FBF35AFD5404}"/>
              </a:ext>
            </a:extLst>
          </p:cNvPr>
          <p:cNvSpPr txBox="1"/>
          <p:nvPr/>
        </p:nvSpPr>
        <p:spPr>
          <a:xfrm>
            <a:off x="6413931" y="6004297"/>
            <a:ext cx="90773" cy="184666"/>
          </a:xfrm>
          <a:prstGeom prst="rect">
            <a:avLst/>
          </a:prstGeom>
          <a:noFill/>
        </p:spPr>
        <p:txBody>
          <a:bodyPr wrap="square" rtlCol="0">
            <a:spAutoFit/>
          </a:bodyPr>
          <a:lstStyle/>
          <a:p>
            <a:pPr algn="ctr"/>
            <a:r>
              <a:rPr lang="en-US" sz="600">
                <a:solidFill>
                  <a:srgbClr val="007A3E"/>
                </a:solidFill>
                <a:latin typeface="Arial" panose="020B0604020202020204" pitchFamily="34" charset="0"/>
                <a:cs typeface="Arial" panose="020B0604020202020204" pitchFamily="34" charset="0"/>
              </a:rPr>
              <a:t>1</a:t>
            </a:r>
            <a:endParaRPr lang="en-US">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EC016290-0B18-2444-8465-C4F15E148C52}"/>
              </a:ext>
            </a:extLst>
          </p:cNvPr>
          <p:cNvSpPr txBox="1"/>
          <p:nvPr/>
        </p:nvSpPr>
        <p:spPr>
          <a:xfrm>
            <a:off x="6540555" y="6004297"/>
            <a:ext cx="90773" cy="184666"/>
          </a:xfrm>
          <a:prstGeom prst="rect">
            <a:avLst/>
          </a:prstGeom>
          <a:noFill/>
        </p:spPr>
        <p:txBody>
          <a:bodyPr wrap="square" rtlCol="0">
            <a:spAutoFit/>
          </a:bodyPr>
          <a:lstStyle/>
          <a:p>
            <a:pPr algn="ctr"/>
            <a:r>
              <a:rPr lang="en-US" sz="600">
                <a:solidFill>
                  <a:srgbClr val="F8951D"/>
                </a:solidFill>
                <a:latin typeface="Arial" panose="020B0604020202020204" pitchFamily="34" charset="0"/>
                <a:cs typeface="Arial" panose="020B0604020202020204" pitchFamily="34" charset="0"/>
              </a:rPr>
              <a:t>5</a:t>
            </a:r>
            <a:endParaRPr lang="en-US">
              <a:solidFill>
                <a:srgbClr val="F8951D"/>
              </a:solidFill>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83B84E17-6825-8446-BB11-FDF53D0A9FE2}"/>
              </a:ext>
            </a:extLst>
          </p:cNvPr>
          <p:cNvSpPr txBox="1"/>
          <p:nvPr/>
        </p:nvSpPr>
        <p:spPr>
          <a:xfrm>
            <a:off x="6793801" y="6004297"/>
            <a:ext cx="90773" cy="184666"/>
          </a:xfrm>
          <a:prstGeom prst="rect">
            <a:avLst/>
          </a:prstGeom>
          <a:noFill/>
        </p:spPr>
        <p:txBody>
          <a:bodyPr wrap="square" rtlCol="0">
            <a:spAutoFit/>
          </a:bodyPr>
          <a:lstStyle/>
          <a:p>
            <a:pPr algn="ctr"/>
            <a:r>
              <a:rPr lang="en-US" sz="600">
                <a:solidFill>
                  <a:srgbClr val="B1B3B6"/>
                </a:solidFill>
                <a:latin typeface="Arial" panose="020B0604020202020204" pitchFamily="34" charset="0"/>
                <a:cs typeface="Arial" panose="020B0604020202020204" pitchFamily="34" charset="0"/>
              </a:rPr>
              <a:t>2</a:t>
            </a:r>
            <a:endParaRPr lang="en-US">
              <a:solidFill>
                <a:srgbClr val="B1B3B6"/>
              </a:solidFill>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AE2541DC-2545-D24B-9F4C-AE154FD9756E}"/>
              </a:ext>
            </a:extLst>
          </p:cNvPr>
          <p:cNvSpPr txBox="1"/>
          <p:nvPr/>
        </p:nvSpPr>
        <p:spPr>
          <a:xfrm>
            <a:off x="6667178" y="6004297"/>
            <a:ext cx="90773" cy="184666"/>
          </a:xfrm>
          <a:prstGeom prst="rect">
            <a:avLst/>
          </a:prstGeom>
          <a:noFill/>
        </p:spPr>
        <p:txBody>
          <a:bodyPr wrap="square" rtlCol="0">
            <a:spAutoFit/>
          </a:bodyPr>
          <a:lstStyle/>
          <a:p>
            <a:pPr algn="ctr"/>
            <a:r>
              <a:rPr lang="en-US" sz="600">
                <a:solidFill>
                  <a:srgbClr val="CF3D26"/>
                </a:solidFill>
                <a:latin typeface="Arial" panose="020B0604020202020204" pitchFamily="34" charset="0"/>
                <a:cs typeface="Arial" panose="020B0604020202020204" pitchFamily="34" charset="0"/>
              </a:rPr>
              <a:t>4</a:t>
            </a:r>
            <a:endParaRPr lang="en-US">
              <a:solidFill>
                <a:srgbClr val="CF3D26"/>
              </a:solidFill>
              <a:latin typeface="Arial" panose="020B0604020202020204" pitchFamily="34" charset="0"/>
              <a:cs typeface="Arial" panose="020B0604020202020204" pitchFamily="34" charset="0"/>
            </a:endParaRPr>
          </a:p>
        </p:txBody>
      </p:sp>
      <p:sp>
        <p:nvSpPr>
          <p:cNvPr id="89" name="object 50">
            <a:extLst>
              <a:ext uri="{FF2B5EF4-FFF2-40B4-BE49-F238E27FC236}">
                <a16:creationId xmlns:a16="http://schemas.microsoft.com/office/drawing/2014/main" id="{5E8648E6-7D24-E44E-A8F5-AED22C8A3DBF}"/>
              </a:ext>
            </a:extLst>
          </p:cNvPr>
          <p:cNvSpPr/>
          <p:nvPr/>
        </p:nvSpPr>
        <p:spPr>
          <a:xfrm>
            <a:off x="7978848" y="6694679"/>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90BC3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90" name="object 51">
            <a:extLst>
              <a:ext uri="{FF2B5EF4-FFF2-40B4-BE49-F238E27FC236}">
                <a16:creationId xmlns:a16="http://schemas.microsoft.com/office/drawing/2014/main" id="{8B159CD2-3217-A04D-9895-DB32BD53E4DE}"/>
              </a:ext>
            </a:extLst>
          </p:cNvPr>
          <p:cNvSpPr/>
          <p:nvPr/>
        </p:nvSpPr>
        <p:spPr>
          <a:xfrm>
            <a:off x="8107030" y="6694679"/>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00793A"/>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91" name="object 52">
            <a:extLst>
              <a:ext uri="{FF2B5EF4-FFF2-40B4-BE49-F238E27FC236}">
                <a16:creationId xmlns:a16="http://schemas.microsoft.com/office/drawing/2014/main" id="{0C0D6474-3F1D-9D44-9D81-5054CBF5A091}"/>
              </a:ext>
            </a:extLst>
          </p:cNvPr>
          <p:cNvSpPr/>
          <p:nvPr/>
        </p:nvSpPr>
        <p:spPr>
          <a:xfrm>
            <a:off x="8235223" y="6694679"/>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F8951D"/>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92" name="object 53">
            <a:extLst>
              <a:ext uri="{FF2B5EF4-FFF2-40B4-BE49-F238E27FC236}">
                <a16:creationId xmlns:a16="http://schemas.microsoft.com/office/drawing/2014/main" id="{E7570393-74B7-AB4B-A0D5-1B79ADE81B4C}"/>
              </a:ext>
            </a:extLst>
          </p:cNvPr>
          <p:cNvSpPr/>
          <p:nvPr/>
        </p:nvSpPr>
        <p:spPr>
          <a:xfrm>
            <a:off x="8363416" y="6694679"/>
            <a:ext cx="98181" cy="97341"/>
          </a:xfrm>
          <a:custGeom>
            <a:avLst/>
            <a:gdLst/>
            <a:ahLst/>
            <a:cxnLst/>
            <a:rect l="l" t="t" r="r" b="b"/>
            <a:pathLst>
              <a:path w="74295" h="73660">
                <a:moveTo>
                  <a:pt x="36842" y="0"/>
                </a:moveTo>
                <a:lnTo>
                  <a:pt x="0" y="36829"/>
                </a:lnTo>
                <a:lnTo>
                  <a:pt x="36842" y="73659"/>
                </a:lnTo>
                <a:lnTo>
                  <a:pt x="73672" y="36829"/>
                </a:lnTo>
                <a:lnTo>
                  <a:pt x="36842" y="0"/>
                </a:lnTo>
                <a:close/>
              </a:path>
            </a:pathLst>
          </a:custGeom>
          <a:solidFill>
            <a:srgbClr val="CF3C2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93" name="object 54">
            <a:extLst>
              <a:ext uri="{FF2B5EF4-FFF2-40B4-BE49-F238E27FC236}">
                <a16:creationId xmlns:a16="http://schemas.microsoft.com/office/drawing/2014/main" id="{16F5D496-263E-E542-B657-7FD5E3E96246}"/>
              </a:ext>
            </a:extLst>
          </p:cNvPr>
          <p:cNvSpPr/>
          <p:nvPr/>
        </p:nvSpPr>
        <p:spPr>
          <a:xfrm>
            <a:off x="8491607" y="6694679"/>
            <a:ext cx="98181" cy="97341"/>
          </a:xfrm>
          <a:custGeom>
            <a:avLst/>
            <a:gdLst/>
            <a:ahLst/>
            <a:cxnLst/>
            <a:rect l="l" t="t" r="r" b="b"/>
            <a:pathLst>
              <a:path w="74295" h="73660">
                <a:moveTo>
                  <a:pt x="36829" y="0"/>
                </a:moveTo>
                <a:lnTo>
                  <a:pt x="0" y="36829"/>
                </a:lnTo>
                <a:lnTo>
                  <a:pt x="36829" y="73659"/>
                </a:lnTo>
                <a:lnTo>
                  <a:pt x="73672" y="36829"/>
                </a:lnTo>
                <a:lnTo>
                  <a:pt x="36829" y="0"/>
                </a:lnTo>
                <a:close/>
              </a:path>
            </a:pathLst>
          </a:custGeom>
          <a:solidFill>
            <a:srgbClr val="B1B3B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94" name="TextBox 93">
            <a:extLst>
              <a:ext uri="{FF2B5EF4-FFF2-40B4-BE49-F238E27FC236}">
                <a16:creationId xmlns:a16="http://schemas.microsoft.com/office/drawing/2014/main" id="{7EECA323-C240-B348-9C0A-C66397F7C02C}"/>
              </a:ext>
            </a:extLst>
          </p:cNvPr>
          <p:cNvSpPr txBox="1"/>
          <p:nvPr/>
        </p:nvSpPr>
        <p:spPr>
          <a:xfrm>
            <a:off x="7982396" y="6770518"/>
            <a:ext cx="90773" cy="184666"/>
          </a:xfrm>
          <a:prstGeom prst="rect">
            <a:avLst/>
          </a:prstGeom>
          <a:noFill/>
        </p:spPr>
        <p:txBody>
          <a:bodyPr wrap="square" rtlCol="0">
            <a:spAutoFit/>
          </a:bodyPr>
          <a:lstStyle/>
          <a:p>
            <a:pPr algn="ctr"/>
            <a:r>
              <a:rPr lang="en-US" sz="600">
                <a:solidFill>
                  <a:srgbClr val="90BC37"/>
                </a:solidFill>
                <a:latin typeface="Arial" panose="020B0604020202020204" pitchFamily="34" charset="0"/>
                <a:cs typeface="Arial" panose="020B0604020202020204" pitchFamily="34" charset="0"/>
              </a:rPr>
              <a:t>3</a:t>
            </a:r>
            <a:endParaRPr lang="en-US">
              <a:solidFill>
                <a:srgbClr val="90BC37"/>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1F975631-78B7-F240-BBAD-97B13DA00E88}"/>
              </a:ext>
            </a:extLst>
          </p:cNvPr>
          <p:cNvSpPr txBox="1"/>
          <p:nvPr/>
        </p:nvSpPr>
        <p:spPr>
          <a:xfrm>
            <a:off x="8109018" y="6770518"/>
            <a:ext cx="90773" cy="184666"/>
          </a:xfrm>
          <a:prstGeom prst="rect">
            <a:avLst/>
          </a:prstGeom>
          <a:noFill/>
        </p:spPr>
        <p:txBody>
          <a:bodyPr wrap="square" rtlCol="0">
            <a:spAutoFit/>
          </a:bodyPr>
          <a:lstStyle/>
          <a:p>
            <a:pPr algn="ctr"/>
            <a:r>
              <a:rPr lang="en-US" sz="600">
                <a:solidFill>
                  <a:srgbClr val="007A3E"/>
                </a:solidFill>
                <a:latin typeface="Arial" panose="020B0604020202020204" pitchFamily="34" charset="0"/>
                <a:cs typeface="Arial" panose="020B0604020202020204" pitchFamily="34" charset="0"/>
              </a:rPr>
              <a:t>1</a:t>
            </a:r>
            <a:endParaRPr lang="en-US">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ED4BD1EC-847D-6947-A8B1-347DFBAC61D6}"/>
              </a:ext>
            </a:extLst>
          </p:cNvPr>
          <p:cNvSpPr txBox="1"/>
          <p:nvPr/>
        </p:nvSpPr>
        <p:spPr>
          <a:xfrm>
            <a:off x="8235642" y="6770518"/>
            <a:ext cx="90773" cy="184666"/>
          </a:xfrm>
          <a:prstGeom prst="rect">
            <a:avLst/>
          </a:prstGeom>
          <a:noFill/>
        </p:spPr>
        <p:txBody>
          <a:bodyPr wrap="square" rtlCol="0">
            <a:spAutoFit/>
          </a:bodyPr>
          <a:lstStyle/>
          <a:p>
            <a:pPr algn="ctr"/>
            <a:r>
              <a:rPr lang="en-US" sz="600">
                <a:solidFill>
                  <a:srgbClr val="F8951D"/>
                </a:solidFill>
                <a:latin typeface="Arial" panose="020B0604020202020204" pitchFamily="34" charset="0"/>
                <a:cs typeface="Arial" panose="020B0604020202020204" pitchFamily="34" charset="0"/>
              </a:rPr>
              <a:t>5</a:t>
            </a:r>
            <a:endParaRPr lang="en-US">
              <a:solidFill>
                <a:srgbClr val="F8951D"/>
              </a:solidFill>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394E2D4B-0D57-C441-A028-77AF237DC6A2}"/>
              </a:ext>
            </a:extLst>
          </p:cNvPr>
          <p:cNvSpPr txBox="1"/>
          <p:nvPr/>
        </p:nvSpPr>
        <p:spPr>
          <a:xfrm>
            <a:off x="8488888" y="6770518"/>
            <a:ext cx="90773" cy="184666"/>
          </a:xfrm>
          <a:prstGeom prst="rect">
            <a:avLst/>
          </a:prstGeom>
          <a:noFill/>
        </p:spPr>
        <p:txBody>
          <a:bodyPr wrap="square" rtlCol="0">
            <a:spAutoFit/>
          </a:bodyPr>
          <a:lstStyle/>
          <a:p>
            <a:pPr algn="ctr"/>
            <a:r>
              <a:rPr lang="en-US" sz="600">
                <a:solidFill>
                  <a:srgbClr val="B1B3B6"/>
                </a:solidFill>
                <a:latin typeface="Arial" panose="020B0604020202020204" pitchFamily="34" charset="0"/>
                <a:cs typeface="Arial" panose="020B0604020202020204" pitchFamily="34" charset="0"/>
              </a:rPr>
              <a:t>2</a:t>
            </a:r>
            <a:endParaRPr lang="en-US">
              <a:solidFill>
                <a:srgbClr val="B1B3B6"/>
              </a:solidFill>
              <a:latin typeface="Arial" panose="020B060402020202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3DFF2AE3-7EBB-6A47-8000-6127A0843E58}"/>
              </a:ext>
            </a:extLst>
          </p:cNvPr>
          <p:cNvSpPr txBox="1"/>
          <p:nvPr/>
        </p:nvSpPr>
        <p:spPr>
          <a:xfrm>
            <a:off x="8362266" y="6770518"/>
            <a:ext cx="90773" cy="184666"/>
          </a:xfrm>
          <a:prstGeom prst="rect">
            <a:avLst/>
          </a:prstGeom>
          <a:noFill/>
        </p:spPr>
        <p:txBody>
          <a:bodyPr wrap="square" rtlCol="0">
            <a:spAutoFit/>
          </a:bodyPr>
          <a:lstStyle/>
          <a:p>
            <a:pPr algn="ctr"/>
            <a:r>
              <a:rPr lang="en-US" sz="600">
                <a:solidFill>
                  <a:srgbClr val="CF3D26"/>
                </a:solidFill>
                <a:latin typeface="Arial" panose="020B0604020202020204" pitchFamily="34" charset="0"/>
                <a:cs typeface="Arial" panose="020B0604020202020204" pitchFamily="34" charset="0"/>
              </a:rPr>
              <a:t>4</a:t>
            </a:r>
            <a:endParaRPr lang="en-US">
              <a:solidFill>
                <a:srgbClr val="CF3D26"/>
              </a:solidFill>
              <a:latin typeface="Arial" panose="020B0604020202020204" pitchFamily="34" charset="0"/>
              <a:cs typeface="Arial" panose="020B0604020202020204" pitchFamily="34" charset="0"/>
            </a:endParaRPr>
          </a:p>
        </p:txBody>
      </p:sp>
      <p:cxnSp>
        <p:nvCxnSpPr>
          <p:cNvPr id="99" name="Straight Connector 98">
            <a:extLst>
              <a:ext uri="{FF2B5EF4-FFF2-40B4-BE49-F238E27FC236}">
                <a16:creationId xmlns:a16="http://schemas.microsoft.com/office/drawing/2014/main" id="{C9C365D9-FE6F-1642-BDEB-38B2DD634D62}"/>
              </a:ext>
            </a:extLst>
          </p:cNvPr>
          <p:cNvCxnSpPr/>
          <p:nvPr/>
        </p:nvCxnSpPr>
        <p:spPr>
          <a:xfrm>
            <a:off x="8606952" y="3726469"/>
            <a:ext cx="219564"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0" name="object 5">
            <a:extLst>
              <a:ext uri="{FF2B5EF4-FFF2-40B4-BE49-F238E27FC236}">
                <a16:creationId xmlns:a16="http://schemas.microsoft.com/office/drawing/2014/main" id="{63730431-DD11-A148-9C17-27C2AA513365}"/>
              </a:ext>
            </a:extLst>
          </p:cNvPr>
          <p:cNvSpPr txBox="1"/>
          <p:nvPr/>
        </p:nvSpPr>
        <p:spPr>
          <a:xfrm flipH="1">
            <a:off x="11163358" y="3491451"/>
            <a:ext cx="126103" cy="199974"/>
          </a:xfrm>
          <a:prstGeom prst="rect">
            <a:avLst/>
          </a:prstGeom>
        </p:spPr>
        <p:txBody>
          <a:bodyPr vert="horz" wrap="square" lIns="0" tIns="12700" rIns="0" bIns="0" rtlCol="0">
            <a:spAutoFit/>
          </a:bodyPr>
          <a:lstStyle/>
          <a:p>
            <a:pPr marL="104775" indent="-101600">
              <a:spcBef>
                <a:spcPts val="100"/>
              </a:spcBef>
            </a:pPr>
            <a:r>
              <a:rPr lang="en-US" sz="900" b="1">
                <a:solidFill>
                  <a:srgbClr val="0683B4"/>
                </a:solidFill>
                <a:latin typeface="Arial" panose="020B0604020202020204" pitchFamily="34" charset="0"/>
                <a:cs typeface="Arial" panose="020B0604020202020204" pitchFamily="34" charset="0"/>
              </a:rPr>
              <a:t>A</a:t>
            </a:r>
            <a:endParaRPr sz="900" b="1">
              <a:solidFill>
                <a:srgbClr val="0683B4"/>
              </a:solidFill>
              <a:latin typeface="Arial" panose="020B0604020202020204" pitchFamily="34" charset="0"/>
              <a:cs typeface="Arial" panose="020B0604020202020204" pitchFamily="34" charset="0"/>
            </a:endParaRPr>
          </a:p>
        </p:txBody>
      </p:sp>
      <p:sp>
        <p:nvSpPr>
          <p:cNvPr id="101" name="object 5">
            <a:extLst>
              <a:ext uri="{FF2B5EF4-FFF2-40B4-BE49-F238E27FC236}">
                <a16:creationId xmlns:a16="http://schemas.microsoft.com/office/drawing/2014/main" id="{425157CB-CDD3-A54D-B5B7-E025C4D1623F}"/>
              </a:ext>
            </a:extLst>
          </p:cNvPr>
          <p:cNvSpPr txBox="1"/>
          <p:nvPr/>
        </p:nvSpPr>
        <p:spPr>
          <a:xfrm flipH="1">
            <a:off x="11151246" y="4215459"/>
            <a:ext cx="126103" cy="199974"/>
          </a:xfrm>
          <a:prstGeom prst="rect">
            <a:avLst/>
          </a:prstGeom>
        </p:spPr>
        <p:txBody>
          <a:bodyPr vert="horz" wrap="square" lIns="0" tIns="12700" rIns="0" bIns="0" rtlCol="0">
            <a:spAutoFit/>
          </a:bodyPr>
          <a:lstStyle/>
          <a:p>
            <a:pPr marL="104775" indent="-101600">
              <a:spcBef>
                <a:spcPts val="100"/>
              </a:spcBef>
            </a:pPr>
            <a:r>
              <a:rPr lang="en-US" sz="900" b="1">
                <a:solidFill>
                  <a:srgbClr val="0683B4"/>
                </a:solidFill>
                <a:latin typeface="Arial" panose="020B0604020202020204" pitchFamily="34" charset="0"/>
                <a:cs typeface="Arial" panose="020B0604020202020204" pitchFamily="34" charset="0"/>
              </a:rPr>
              <a:t>B</a:t>
            </a:r>
            <a:endParaRPr sz="900" b="1">
              <a:solidFill>
                <a:srgbClr val="0683B4"/>
              </a:solidFill>
              <a:latin typeface="Arial" panose="020B0604020202020204" pitchFamily="34" charset="0"/>
              <a:cs typeface="Arial" panose="020B0604020202020204" pitchFamily="34" charset="0"/>
            </a:endParaRPr>
          </a:p>
        </p:txBody>
      </p:sp>
      <p:cxnSp>
        <p:nvCxnSpPr>
          <p:cNvPr id="102" name="Straight Connector 101">
            <a:extLst>
              <a:ext uri="{FF2B5EF4-FFF2-40B4-BE49-F238E27FC236}">
                <a16:creationId xmlns:a16="http://schemas.microsoft.com/office/drawing/2014/main" id="{E0077CE6-F117-7B43-B0CA-A69844520B67}"/>
              </a:ext>
            </a:extLst>
          </p:cNvPr>
          <p:cNvCxnSpPr>
            <a:cxnSpLocks/>
          </p:cNvCxnSpPr>
          <p:nvPr/>
        </p:nvCxnSpPr>
        <p:spPr>
          <a:xfrm>
            <a:off x="11033508" y="3179948"/>
            <a:ext cx="0" cy="3927233"/>
          </a:xfrm>
          <a:prstGeom prst="line">
            <a:avLst/>
          </a:prstGeom>
          <a:ln w="9525">
            <a:solidFill>
              <a:srgbClr val="FBB995"/>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6B374AED-D2FA-F941-B960-80BC15C91A3C}"/>
              </a:ext>
            </a:extLst>
          </p:cNvPr>
          <p:cNvSpPr txBox="1"/>
          <p:nvPr/>
        </p:nvSpPr>
        <p:spPr>
          <a:xfrm>
            <a:off x="1141281" y="2428809"/>
            <a:ext cx="3444469" cy="1024832"/>
          </a:xfrm>
          <a:prstGeom prst="rect">
            <a:avLst/>
          </a:prstGeom>
          <a:noFill/>
        </p:spPr>
        <p:txBody>
          <a:bodyPr wrap="square" lIns="0" tIns="0" rIns="0" bIns="0" rtlCol="0">
            <a:spAutoFit/>
          </a:bodyPr>
          <a:lstStyle/>
          <a:p>
            <a:pPr>
              <a:lnSpc>
                <a:spcPts val="1250"/>
              </a:lnSpc>
              <a:spcAft>
                <a:spcPts val="300"/>
              </a:spcAft>
            </a:pPr>
            <a:r>
              <a:rPr lang="en-US" sz="900" b="1" dirty="0">
                <a:solidFill>
                  <a:srgbClr val="D65227"/>
                </a:solidFill>
                <a:latin typeface="Arial" panose="020B0604020202020204" pitchFamily="34" charset="0"/>
                <a:cs typeface="Arial" panose="020B0604020202020204" pitchFamily="34" charset="0"/>
              </a:rPr>
              <a:t>SUMMARY OF RESULTS</a:t>
            </a:r>
          </a:p>
          <a:p>
            <a:pPr>
              <a:lnSpc>
                <a:spcPts val="1250"/>
              </a:lnSpc>
            </a:pPr>
            <a:r>
              <a:rPr lang="en-US" sz="950" b="1" dirty="0">
                <a:solidFill>
                  <a:schemeClr val="tx1">
                    <a:lumMod val="65000"/>
                    <a:lumOff val="35000"/>
                  </a:schemeClr>
                </a:solidFill>
                <a:latin typeface="Arial" panose="020B0604020202020204" pitchFamily="34" charset="0"/>
                <a:cs typeface="Arial" panose="020B0604020202020204" pitchFamily="34" charset="0"/>
              </a:rPr>
              <a:t>Management procedure 1 (MP1) performs best, scoring well for all 6 performance metrics over the 20-year projection period. MP3 also scores highly but with less stability in catches from year to year. MP2 performs well for yield-related metrics at the sacrifice of population health.</a:t>
            </a:r>
          </a:p>
        </p:txBody>
      </p:sp>
    </p:spTree>
    <p:extLst>
      <p:ext uri="{BB962C8B-B14F-4D97-AF65-F5344CB8AC3E}">
        <p14:creationId xmlns:p14="http://schemas.microsoft.com/office/powerpoint/2010/main" val="670464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3976-33C1-B94F-BF4D-24D524A1454B}"/>
              </a:ext>
            </a:extLst>
          </p:cNvPr>
          <p:cNvSpPr>
            <a:spLocks noGrp="1"/>
          </p:cNvSpPr>
          <p:nvPr>
            <p:ph type="title"/>
          </p:nvPr>
        </p:nvSpPr>
        <p:spPr>
          <a:xfrm>
            <a:off x="894216" y="458610"/>
            <a:ext cx="11918950" cy="1501775"/>
          </a:xfrm>
        </p:spPr>
        <p:txBody>
          <a:bodyPr>
            <a:normAutofit/>
          </a:bodyPr>
          <a:lstStyle/>
          <a:p>
            <a:pPr rtl="0"/>
            <a:r>
              <a:rPr lang="en-US" sz="4000" dirty="0"/>
              <a:t>MSE Explained</a:t>
            </a:r>
          </a:p>
        </p:txBody>
      </p:sp>
      <p:sp>
        <p:nvSpPr>
          <p:cNvPr id="3" name="Date Placeholder 2">
            <a:extLst>
              <a:ext uri="{FF2B5EF4-FFF2-40B4-BE49-F238E27FC236}">
                <a16:creationId xmlns:a16="http://schemas.microsoft.com/office/drawing/2014/main" id="{5C0747A6-D8A5-4B4C-9870-7D57685B75EA}"/>
              </a:ext>
            </a:extLst>
          </p:cNvPr>
          <p:cNvSpPr>
            <a:spLocks noGrp="1"/>
          </p:cNvSpPr>
          <p:nvPr>
            <p:ph type="dt" sz="half" idx="10"/>
          </p:nvPr>
        </p:nvSpPr>
        <p:spPr/>
        <p:txBody>
          <a:bodyPr/>
          <a:lstStyle/>
          <a:p>
            <a:fld id="{5BBE9D25-929B-9947-9AA4-0DCAB45A791F}" type="datetime1">
              <a:rPr lang="en-US" smtClean="0"/>
              <a:t>3/23/21</a:t>
            </a:fld>
            <a:endParaRPr lang="en-US" dirty="0"/>
          </a:p>
        </p:txBody>
      </p:sp>
      <p:sp>
        <p:nvSpPr>
          <p:cNvPr id="4" name="Footer Placeholder 3">
            <a:extLst>
              <a:ext uri="{FF2B5EF4-FFF2-40B4-BE49-F238E27FC236}">
                <a16:creationId xmlns:a16="http://schemas.microsoft.com/office/drawing/2014/main" id="{84812718-605D-0C4B-B1C5-4C7EB6045A62}"/>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753BF8E6-37DB-884C-AB54-E52A7B7F450E}"/>
              </a:ext>
            </a:extLst>
          </p:cNvPr>
          <p:cNvSpPr>
            <a:spLocks noGrp="1"/>
          </p:cNvSpPr>
          <p:nvPr>
            <p:ph type="sldNum" sz="quarter" idx="12"/>
          </p:nvPr>
        </p:nvSpPr>
        <p:spPr/>
        <p:txBody>
          <a:bodyPr/>
          <a:lstStyle/>
          <a:p>
            <a:fld id="{B6F15528-21DE-4FAA-801E-634DDDAF4B2B}" type="slidenum">
              <a:rPr lang="en-US" smtClean="0"/>
              <a:pPr/>
              <a:t>2</a:t>
            </a:fld>
            <a:endParaRPr lang="en-US" dirty="0"/>
          </a:p>
        </p:txBody>
      </p:sp>
      <p:sp>
        <p:nvSpPr>
          <p:cNvPr id="16" name="object 4">
            <a:extLst>
              <a:ext uri="{FF2B5EF4-FFF2-40B4-BE49-F238E27FC236}">
                <a16:creationId xmlns:a16="http://schemas.microsoft.com/office/drawing/2014/main" id="{8EAC758F-1E1E-C647-8027-65BEA6523341}"/>
              </a:ext>
            </a:extLst>
          </p:cNvPr>
          <p:cNvSpPr txBox="1"/>
          <p:nvPr/>
        </p:nvSpPr>
        <p:spPr>
          <a:xfrm>
            <a:off x="1920013" y="3437785"/>
            <a:ext cx="4297002" cy="2420599"/>
          </a:xfrm>
          <a:prstGeom prst="rect">
            <a:avLst/>
          </a:prstGeom>
        </p:spPr>
        <p:txBody>
          <a:bodyPr vert="horz" wrap="square" lIns="0" tIns="12700" rIns="0" bIns="0" rtlCol="0">
            <a:spAutoFit/>
          </a:bodyPr>
          <a:lstStyle/>
          <a:p>
            <a:pPr marL="12700" algn="r">
              <a:spcBef>
                <a:spcPts val="200"/>
              </a:spcBef>
              <a:spcAft>
                <a:spcPts val="300"/>
              </a:spcAft>
            </a:pPr>
            <a:r>
              <a:rPr lang="en-US" sz="3000" b="1" spc="-5" dirty="0">
                <a:solidFill>
                  <a:srgbClr val="D65227"/>
                </a:solidFill>
                <a:latin typeface="Arial" panose="020B0604020202020204" pitchFamily="34" charset="0"/>
                <a:cs typeface="Arial" panose="020B0604020202020204" pitchFamily="34" charset="0"/>
              </a:rPr>
              <a:t>The What</a:t>
            </a:r>
            <a:endParaRPr sz="3000" b="1" spc="-5" dirty="0">
              <a:solidFill>
                <a:srgbClr val="D65227"/>
              </a:solidFill>
              <a:latin typeface="Arial" panose="020B0604020202020204" pitchFamily="34" charset="0"/>
              <a:cs typeface="Arial" panose="020B0604020202020204" pitchFamily="34" charset="0"/>
            </a:endParaRPr>
          </a:p>
          <a:p>
            <a:pPr algn="r">
              <a:lnSpc>
                <a:spcPts val="2900"/>
              </a:lnSpc>
              <a:spcBef>
                <a:spcPts val="600"/>
              </a:spcBef>
              <a:spcAft>
                <a:spcPts val="300"/>
              </a:spcAft>
            </a:pPr>
            <a:r>
              <a:rPr lang="en-AU" sz="2200" dirty="0">
                <a:solidFill>
                  <a:schemeClr val="tx1">
                    <a:lumMod val="65000"/>
                    <a:lumOff val="35000"/>
                  </a:schemeClr>
                </a:solidFill>
                <a:latin typeface="Arial" panose="020B0604020202020204" pitchFamily="34" charset="0"/>
                <a:cs typeface="Arial" panose="020B0604020202020204" pitchFamily="34" charset="0"/>
              </a:rPr>
              <a:t>A simulation-based, analytical framework used to evaluate the performance of multiple harvest strategies relative to the pre-specified management objectives</a:t>
            </a:r>
            <a:endParaRPr lang="en-US" sz="22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142E6589-DEF8-1A48-A142-A2E17E0D07CC}"/>
              </a:ext>
            </a:extLst>
          </p:cNvPr>
          <p:cNvCxnSpPr>
            <a:cxnSpLocks/>
          </p:cNvCxnSpPr>
          <p:nvPr/>
        </p:nvCxnSpPr>
        <p:spPr>
          <a:xfrm>
            <a:off x="7063110" y="3610723"/>
            <a:ext cx="0" cy="2164098"/>
          </a:xfrm>
          <a:prstGeom prst="line">
            <a:avLst/>
          </a:prstGeom>
          <a:ln w="9525">
            <a:solidFill>
              <a:srgbClr val="A2AEBA"/>
            </a:solidFill>
          </a:ln>
        </p:spPr>
        <p:style>
          <a:lnRef idx="1">
            <a:schemeClr val="accent1"/>
          </a:lnRef>
          <a:fillRef idx="0">
            <a:schemeClr val="accent1"/>
          </a:fillRef>
          <a:effectRef idx="0">
            <a:schemeClr val="accent1"/>
          </a:effectRef>
          <a:fontRef idx="minor">
            <a:schemeClr val="tx1"/>
          </a:fontRef>
        </p:style>
      </p:cxnSp>
      <p:sp>
        <p:nvSpPr>
          <p:cNvPr id="18" name="object 4">
            <a:extLst>
              <a:ext uri="{FF2B5EF4-FFF2-40B4-BE49-F238E27FC236}">
                <a16:creationId xmlns:a16="http://schemas.microsoft.com/office/drawing/2014/main" id="{568B19FC-46D8-8141-9CBF-9AB2495CC561}"/>
              </a:ext>
            </a:extLst>
          </p:cNvPr>
          <p:cNvSpPr txBox="1"/>
          <p:nvPr/>
        </p:nvSpPr>
        <p:spPr>
          <a:xfrm>
            <a:off x="7798977" y="3437785"/>
            <a:ext cx="2346505" cy="2412905"/>
          </a:xfrm>
          <a:prstGeom prst="rect">
            <a:avLst/>
          </a:prstGeom>
        </p:spPr>
        <p:txBody>
          <a:bodyPr vert="horz" wrap="square" lIns="0" tIns="12700" rIns="0" bIns="0" rtlCol="0">
            <a:spAutoFit/>
          </a:bodyPr>
          <a:lstStyle/>
          <a:p>
            <a:pPr marL="12700">
              <a:spcBef>
                <a:spcPts val="200"/>
              </a:spcBef>
              <a:spcAft>
                <a:spcPts val="300"/>
              </a:spcAft>
            </a:pPr>
            <a:r>
              <a:rPr lang="en-US" sz="3000" b="1" spc="-5" dirty="0">
                <a:solidFill>
                  <a:srgbClr val="D65227"/>
                </a:solidFill>
                <a:latin typeface="Arial" panose="020B0604020202020204" pitchFamily="34" charset="0"/>
                <a:cs typeface="Arial" panose="020B0604020202020204" pitchFamily="34" charset="0"/>
              </a:rPr>
              <a:t>The Why </a:t>
            </a:r>
            <a:endParaRPr sz="3000" b="1" spc="-5" dirty="0">
              <a:solidFill>
                <a:srgbClr val="D65227"/>
              </a:solidFill>
              <a:latin typeface="Arial" panose="020B0604020202020204" pitchFamily="34" charset="0"/>
              <a:cs typeface="Arial" panose="020B0604020202020204" pitchFamily="34" charset="0"/>
            </a:endParaRPr>
          </a:p>
          <a:p>
            <a:pPr>
              <a:lnSpc>
                <a:spcPts val="2900"/>
              </a:lnSpc>
              <a:spcBef>
                <a:spcPts val="600"/>
              </a:spcBef>
              <a:spcAft>
                <a:spcPts val="300"/>
              </a:spcAft>
            </a:pPr>
            <a:r>
              <a:rPr lang="en-AU" sz="2200" dirty="0">
                <a:solidFill>
                  <a:schemeClr val="tx1">
                    <a:lumMod val="65000"/>
                    <a:lumOff val="35000"/>
                  </a:schemeClr>
                </a:solidFill>
                <a:latin typeface="Arial" panose="020B0604020202020204" pitchFamily="34" charset="0"/>
                <a:cs typeface="Arial" panose="020B0604020202020204" pitchFamily="34" charset="0"/>
              </a:rPr>
              <a:t>The process for developing harvest strategies that are robust to uncertainty</a:t>
            </a:r>
            <a:r>
              <a:rPr lang="en-US" sz="2200" dirty="0">
                <a:solidFill>
                  <a:schemeClr val="tx1">
                    <a:lumMod val="65000"/>
                    <a:lumOff val="35000"/>
                  </a:schemeClr>
                </a:solidFill>
                <a:latin typeface="Arial" panose="020B0604020202020204" pitchFamily="34" charset="0"/>
                <a:cs typeface="Arial" panose="020B0604020202020204" pitchFamily="34" charset="0"/>
              </a:rPr>
              <a:t> </a:t>
            </a:r>
          </a:p>
        </p:txBody>
      </p:sp>
      <p:pic>
        <p:nvPicPr>
          <p:cNvPr id="19" name="Graphic 18">
            <a:extLst>
              <a:ext uri="{FF2B5EF4-FFF2-40B4-BE49-F238E27FC236}">
                <a16:creationId xmlns:a16="http://schemas.microsoft.com/office/drawing/2014/main" id="{5017443E-6428-7345-898C-0CA0C9B638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1935" y="2288701"/>
            <a:ext cx="905080" cy="888495"/>
          </a:xfrm>
          <a:prstGeom prst="rect">
            <a:avLst/>
          </a:prstGeom>
        </p:spPr>
      </p:pic>
      <p:pic>
        <p:nvPicPr>
          <p:cNvPr id="20" name="Graphic 19">
            <a:extLst>
              <a:ext uri="{FF2B5EF4-FFF2-40B4-BE49-F238E27FC236}">
                <a16:creationId xmlns:a16="http://schemas.microsoft.com/office/drawing/2014/main" id="{68DE9E7A-3263-1142-AD00-304AB7C5B8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98977" y="2356315"/>
            <a:ext cx="820881" cy="820881"/>
          </a:xfrm>
          <a:prstGeom prst="rect">
            <a:avLst/>
          </a:prstGeom>
        </p:spPr>
      </p:pic>
    </p:spTree>
    <p:extLst>
      <p:ext uri="{BB962C8B-B14F-4D97-AF65-F5344CB8AC3E}">
        <p14:creationId xmlns:p14="http://schemas.microsoft.com/office/powerpoint/2010/main" val="1525714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ounded Rectangle 148">
            <a:extLst>
              <a:ext uri="{FF2B5EF4-FFF2-40B4-BE49-F238E27FC236}">
                <a16:creationId xmlns:a16="http://schemas.microsoft.com/office/drawing/2014/main" id="{6D6C5DC4-9D4A-EC43-95B7-C366F62743FE}"/>
              </a:ext>
            </a:extLst>
          </p:cNvPr>
          <p:cNvSpPr>
            <a:spLocks noChangeAspect="1"/>
          </p:cNvSpPr>
          <p:nvPr/>
        </p:nvSpPr>
        <p:spPr>
          <a:xfrm>
            <a:off x="3813089" y="1028699"/>
            <a:ext cx="889477" cy="889477"/>
          </a:xfrm>
          <a:prstGeom prst="roundRect">
            <a:avLst/>
          </a:prstGeom>
          <a:solidFill>
            <a:srgbClr val="D75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4214AC4A-0AFD-F746-A9D2-B0E05C2D8D24}"/>
              </a:ext>
            </a:extLst>
          </p:cNvPr>
          <p:cNvSpPr>
            <a:spLocks noGrp="1"/>
          </p:cNvSpPr>
          <p:nvPr>
            <p:ph type="ftr" sz="quarter" idx="10"/>
          </p:nvPr>
        </p:nvSpPr>
        <p:spPr/>
        <p:txBody>
          <a:bodyPr/>
          <a:lstStyle/>
          <a:p>
            <a:r>
              <a:rPr lang="en-US"/>
              <a:t>Footer</a:t>
            </a:r>
          </a:p>
        </p:txBody>
      </p:sp>
      <p:sp>
        <p:nvSpPr>
          <p:cNvPr id="4" name="Slide Number Placeholder 3">
            <a:extLst>
              <a:ext uri="{FF2B5EF4-FFF2-40B4-BE49-F238E27FC236}">
                <a16:creationId xmlns:a16="http://schemas.microsoft.com/office/drawing/2014/main" id="{CD05D7B9-B2B4-1346-865A-A34C1F660C8F}"/>
              </a:ext>
            </a:extLst>
          </p:cNvPr>
          <p:cNvSpPr>
            <a:spLocks noGrp="1"/>
          </p:cNvSpPr>
          <p:nvPr>
            <p:ph type="sldNum" sz="quarter" idx="11"/>
          </p:nvPr>
        </p:nvSpPr>
        <p:spPr/>
        <p:txBody>
          <a:bodyPr/>
          <a:lstStyle/>
          <a:p>
            <a:fld id="{B6F15528-21DE-4FAA-801E-634DDDAF4B2B}" type="slidenum">
              <a:rPr lang="en-US" smtClean="0"/>
              <a:pPr/>
              <a:t>20</a:t>
            </a:fld>
            <a:endParaRPr lang="en-US"/>
          </a:p>
        </p:txBody>
      </p:sp>
      <p:sp>
        <p:nvSpPr>
          <p:cNvPr id="5" name="Date Placeholder 4">
            <a:extLst>
              <a:ext uri="{FF2B5EF4-FFF2-40B4-BE49-F238E27FC236}">
                <a16:creationId xmlns:a16="http://schemas.microsoft.com/office/drawing/2014/main" id="{E1CCB9AA-16D0-304F-BF22-A0AD98741610}"/>
              </a:ext>
            </a:extLst>
          </p:cNvPr>
          <p:cNvSpPr>
            <a:spLocks noGrp="1"/>
          </p:cNvSpPr>
          <p:nvPr>
            <p:ph type="dt" sz="half" idx="12"/>
          </p:nvPr>
        </p:nvSpPr>
        <p:spPr/>
        <p:txBody>
          <a:bodyPr/>
          <a:lstStyle/>
          <a:p>
            <a:fld id="{B48DDA94-0BCE-3945-9FFA-E08A709F4F1D}" type="datetime1">
              <a:rPr lang="en-US" smtClean="0"/>
              <a:t>3/23/21</a:t>
            </a:fld>
            <a:endParaRPr lang="en-US"/>
          </a:p>
        </p:txBody>
      </p:sp>
      <p:sp>
        <p:nvSpPr>
          <p:cNvPr id="7" name="Rectangle 6">
            <a:extLst>
              <a:ext uri="{FF2B5EF4-FFF2-40B4-BE49-F238E27FC236}">
                <a16:creationId xmlns:a16="http://schemas.microsoft.com/office/drawing/2014/main" id="{F0FF8028-9B83-2D4C-8903-A564DCA23F2F}"/>
              </a:ext>
            </a:extLst>
          </p:cNvPr>
          <p:cNvSpPr/>
          <p:nvPr/>
        </p:nvSpPr>
        <p:spPr>
          <a:xfrm>
            <a:off x="1005290" y="2309491"/>
            <a:ext cx="3692693" cy="1918271"/>
          </a:xfrm>
          <a:prstGeom prst="rect">
            <a:avLst/>
          </a:prstGeom>
          <a:solidFill>
            <a:srgbClr val="E1E8F1">
              <a:alpha val="85098"/>
            </a:srgbClr>
          </a:solidFill>
          <a:ln w="9525">
            <a:solidFill>
              <a:srgbClr val="FBB9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48BFD0E2-01B7-744C-A7E8-E8309B2B8D10}"/>
              </a:ext>
            </a:extLst>
          </p:cNvPr>
          <p:cNvSpPr txBox="1">
            <a:spLocks noGrp="1"/>
          </p:cNvSpPr>
          <p:nvPr>
            <p:ph type="title"/>
          </p:nvPr>
        </p:nvSpPr>
        <p:spPr>
          <a:xfrm>
            <a:off x="978325" y="1014382"/>
            <a:ext cx="4569949" cy="1069524"/>
          </a:xfrm>
          <a:prstGeom prst="rect">
            <a:avLst/>
          </a:prstGeom>
        </p:spPr>
        <p:txBody>
          <a:bodyPr vert="horz" wrap="square" lIns="0" tIns="0" rIns="0" bIns="0" rtlCol="0">
            <a:spAutoFit/>
          </a:bodyPr>
          <a:lstStyle/>
          <a:p>
            <a:pPr>
              <a:lnSpc>
                <a:spcPts val="2500"/>
              </a:lnSpc>
            </a:pPr>
            <a:r>
              <a:rPr sz="2600">
                <a:solidFill>
                  <a:srgbClr val="D65227"/>
                </a:solidFill>
                <a:latin typeface="Arial" panose="020B0604020202020204" pitchFamily="34" charset="0"/>
                <a:cs typeface="Arial" panose="020B0604020202020204" pitchFamily="34" charset="0"/>
              </a:rPr>
              <a:t>Performance</a:t>
            </a:r>
            <a:r>
              <a:rPr sz="2600" spc="-100">
                <a:solidFill>
                  <a:srgbClr val="D65227"/>
                </a:solidFill>
                <a:latin typeface="Arial" panose="020B0604020202020204" pitchFamily="34" charset="0"/>
                <a:cs typeface="Arial" panose="020B0604020202020204" pitchFamily="34" charset="0"/>
              </a:rPr>
              <a:t> </a:t>
            </a:r>
            <a:br>
              <a:rPr lang="en-US" sz="2600" spc="-100">
                <a:solidFill>
                  <a:srgbClr val="D65227"/>
                </a:solidFill>
                <a:latin typeface="Arial" panose="020B0604020202020204" pitchFamily="34" charset="0"/>
                <a:cs typeface="Arial" panose="020B0604020202020204" pitchFamily="34" charset="0"/>
              </a:rPr>
            </a:br>
            <a:r>
              <a:rPr lang="en-US" sz="2600">
                <a:solidFill>
                  <a:srgbClr val="D65227"/>
                </a:solidFill>
                <a:latin typeface="Arial" panose="020B0604020202020204" pitchFamily="34" charset="0"/>
                <a:cs typeface="Arial" panose="020B0604020202020204" pitchFamily="34" charset="0"/>
              </a:rPr>
              <a:t>Comparison</a:t>
            </a:r>
            <a:endParaRPr sz="2600">
              <a:solidFill>
                <a:srgbClr val="D65227"/>
              </a:solidFill>
              <a:latin typeface="Arial" panose="020B0604020202020204" pitchFamily="34" charset="0"/>
              <a:cs typeface="Arial" panose="020B0604020202020204" pitchFamily="34" charset="0"/>
            </a:endParaRPr>
          </a:p>
          <a:p>
            <a:pPr rtl="0">
              <a:spcBef>
                <a:spcPts val="600"/>
              </a:spcBef>
            </a:pPr>
            <a:r>
              <a:rPr lang="en-US" sz="1100" b="0">
                <a:solidFill>
                  <a:srgbClr val="D65227"/>
                </a:solidFill>
              </a:rPr>
              <a:t>MP1-MP5. Median values over </a:t>
            </a:r>
            <a:br>
              <a:rPr lang="en-US" sz="1100" b="0">
                <a:solidFill>
                  <a:srgbClr val="D65227"/>
                </a:solidFill>
              </a:rPr>
            </a:br>
            <a:r>
              <a:rPr lang="en-US" sz="1100" b="0">
                <a:solidFill>
                  <a:srgbClr val="D65227"/>
                </a:solidFill>
              </a:rPr>
              <a:t>20-year projection (2020-2040).</a:t>
            </a:r>
            <a:endParaRPr sz="1100" b="0">
              <a:solidFill>
                <a:srgbClr val="D65227"/>
              </a:solidFill>
            </a:endParaRPr>
          </a:p>
        </p:txBody>
      </p:sp>
      <p:sp>
        <p:nvSpPr>
          <p:cNvPr id="10" name="TextBox 9">
            <a:extLst>
              <a:ext uri="{FF2B5EF4-FFF2-40B4-BE49-F238E27FC236}">
                <a16:creationId xmlns:a16="http://schemas.microsoft.com/office/drawing/2014/main" id="{792340E9-EF3D-7D40-AC87-46C217255726}"/>
              </a:ext>
            </a:extLst>
          </p:cNvPr>
          <p:cNvSpPr txBox="1"/>
          <p:nvPr/>
        </p:nvSpPr>
        <p:spPr>
          <a:xfrm>
            <a:off x="3860990" y="1076752"/>
            <a:ext cx="914398" cy="230832"/>
          </a:xfrm>
          <a:prstGeom prst="rect">
            <a:avLst/>
          </a:prstGeom>
          <a:noFill/>
        </p:spPr>
        <p:txBody>
          <a:bodyPr wrap="square" rtlCol="0">
            <a:spAutoFit/>
          </a:bodyPr>
          <a:lstStyle/>
          <a:p>
            <a:r>
              <a:rPr lang="en-US" sz="850" b="1">
                <a:solidFill>
                  <a:srgbClr val="FFC89E"/>
                </a:solidFill>
                <a:latin typeface="Arial" panose="020B0604020202020204" pitchFamily="34" charset="0"/>
                <a:cs typeface="Arial" panose="020B0604020202020204" pitchFamily="34" charset="0"/>
              </a:rPr>
              <a:t>Best scores</a:t>
            </a:r>
          </a:p>
        </p:txBody>
      </p:sp>
      <p:sp>
        <p:nvSpPr>
          <p:cNvPr id="11" name="TextBox 10">
            <a:extLst>
              <a:ext uri="{FF2B5EF4-FFF2-40B4-BE49-F238E27FC236}">
                <a16:creationId xmlns:a16="http://schemas.microsoft.com/office/drawing/2014/main" id="{67566521-32AD-914A-A464-BDFB481488CE}"/>
              </a:ext>
            </a:extLst>
          </p:cNvPr>
          <p:cNvSpPr txBox="1"/>
          <p:nvPr/>
        </p:nvSpPr>
        <p:spPr>
          <a:xfrm>
            <a:off x="3853680" y="1284062"/>
            <a:ext cx="809015" cy="369332"/>
          </a:xfrm>
          <a:prstGeom prst="rect">
            <a:avLst/>
          </a:prstGeom>
          <a:noFill/>
        </p:spPr>
        <p:txBody>
          <a:bodyPr wrap="square" rtlCol="0">
            <a:spAutoFit/>
          </a:bodyPr>
          <a:lstStyle/>
          <a:p>
            <a:pPr algn="ctr"/>
            <a:r>
              <a:rPr lang="en-US" b="1">
                <a:solidFill>
                  <a:schemeClr val="bg1"/>
                </a:solidFill>
                <a:latin typeface="Arial Black" panose="020B0604020202020204" pitchFamily="34" charset="0"/>
                <a:cs typeface="Arial Black" panose="020B0604020202020204" pitchFamily="34" charset="0"/>
              </a:rPr>
              <a:t>MP1</a:t>
            </a:r>
          </a:p>
        </p:txBody>
      </p:sp>
      <p:sp>
        <p:nvSpPr>
          <p:cNvPr id="12" name="TextBox 11">
            <a:extLst>
              <a:ext uri="{FF2B5EF4-FFF2-40B4-BE49-F238E27FC236}">
                <a16:creationId xmlns:a16="http://schemas.microsoft.com/office/drawing/2014/main" id="{068691AA-B4F3-9B41-8C61-468FF3587294}"/>
              </a:ext>
            </a:extLst>
          </p:cNvPr>
          <p:cNvSpPr txBox="1"/>
          <p:nvPr/>
        </p:nvSpPr>
        <p:spPr>
          <a:xfrm>
            <a:off x="3842526" y="1616220"/>
            <a:ext cx="484356" cy="230832"/>
          </a:xfrm>
          <a:prstGeom prst="rect">
            <a:avLst/>
          </a:prstGeom>
          <a:noFill/>
        </p:spPr>
        <p:txBody>
          <a:bodyPr wrap="square" rtlCol="0">
            <a:spAutoFit/>
          </a:bodyPr>
          <a:lstStyle/>
          <a:p>
            <a:pPr algn="ctr"/>
            <a:r>
              <a:rPr lang="en-US" sz="900" b="1">
                <a:solidFill>
                  <a:schemeClr val="bg1"/>
                </a:solidFill>
                <a:latin typeface="Arial Black" panose="020B0604020202020204" pitchFamily="34" charset="0"/>
                <a:cs typeface="Arial Black" panose="020B0604020202020204" pitchFamily="34" charset="0"/>
              </a:rPr>
              <a:t>MP3</a:t>
            </a:r>
          </a:p>
        </p:txBody>
      </p:sp>
      <p:sp>
        <p:nvSpPr>
          <p:cNvPr id="13" name="TextBox 12">
            <a:extLst>
              <a:ext uri="{FF2B5EF4-FFF2-40B4-BE49-F238E27FC236}">
                <a16:creationId xmlns:a16="http://schemas.microsoft.com/office/drawing/2014/main" id="{39B58DC5-46E2-9E48-ABC1-A80D047511E8}"/>
              </a:ext>
            </a:extLst>
          </p:cNvPr>
          <p:cNvSpPr txBox="1"/>
          <p:nvPr/>
        </p:nvSpPr>
        <p:spPr>
          <a:xfrm>
            <a:off x="4191858" y="1616220"/>
            <a:ext cx="484356" cy="230832"/>
          </a:xfrm>
          <a:prstGeom prst="rect">
            <a:avLst/>
          </a:prstGeom>
          <a:noFill/>
        </p:spPr>
        <p:txBody>
          <a:bodyPr wrap="square" rtlCol="0">
            <a:spAutoFit/>
          </a:bodyPr>
          <a:lstStyle/>
          <a:p>
            <a:pPr algn="ctr"/>
            <a:r>
              <a:rPr lang="en-US" sz="900" b="1">
                <a:solidFill>
                  <a:schemeClr val="bg1"/>
                </a:solidFill>
                <a:latin typeface="Arial Black" panose="020B0604020202020204" pitchFamily="34" charset="0"/>
                <a:cs typeface="Arial Black" panose="020B0604020202020204" pitchFamily="34" charset="0"/>
              </a:rPr>
              <a:t>MP2</a:t>
            </a:r>
          </a:p>
        </p:txBody>
      </p:sp>
      <p:sp>
        <p:nvSpPr>
          <p:cNvPr id="14" name="object 3">
            <a:extLst>
              <a:ext uri="{FF2B5EF4-FFF2-40B4-BE49-F238E27FC236}">
                <a16:creationId xmlns:a16="http://schemas.microsoft.com/office/drawing/2014/main" id="{92265DC6-DE63-414B-AFA2-14924ADDA546}"/>
              </a:ext>
            </a:extLst>
          </p:cNvPr>
          <p:cNvSpPr txBox="1"/>
          <p:nvPr/>
        </p:nvSpPr>
        <p:spPr>
          <a:xfrm>
            <a:off x="1005290" y="6446973"/>
            <a:ext cx="3700426" cy="639406"/>
          </a:xfrm>
          <a:prstGeom prst="rect">
            <a:avLst/>
          </a:prstGeom>
        </p:spPr>
        <p:txBody>
          <a:bodyPr vert="horz" wrap="square" lIns="0" tIns="0" rIns="0" bIns="0" rtlCol="0">
            <a:spAutoFit/>
          </a:bodyPr>
          <a:lstStyle/>
          <a:p>
            <a:pPr>
              <a:spcBef>
                <a:spcPts val="500"/>
              </a:spcBef>
            </a:pPr>
            <a:r>
              <a:rPr sz="900" b="1">
                <a:solidFill>
                  <a:srgbClr val="D65227"/>
                </a:solidFill>
                <a:latin typeface="Arial" panose="020B0604020202020204" pitchFamily="34" charset="0"/>
                <a:cs typeface="Arial" panose="020B0604020202020204" pitchFamily="34" charset="0"/>
              </a:rPr>
              <a:t>Glossary</a:t>
            </a:r>
            <a:endParaRPr sz="900" b="1">
              <a:latin typeface="Arial" panose="020B0604020202020204" pitchFamily="34" charset="0"/>
              <a:cs typeface="Arial" panose="020B0604020202020204" pitchFamily="34" charset="0"/>
            </a:endParaRPr>
          </a:p>
          <a:p>
            <a:pPr>
              <a:spcBef>
                <a:spcPts val="500"/>
              </a:spcBef>
            </a:pPr>
            <a:r>
              <a:rPr lang="en-US" sz="800" b="1" spc="-10" err="1">
                <a:solidFill>
                  <a:srgbClr val="8A8C8E"/>
                </a:solidFill>
                <a:latin typeface="Arial" panose="020B0604020202020204" pitchFamily="34" charset="0"/>
                <a:cs typeface="Arial" panose="020B0604020202020204" pitchFamily="34" charset="0"/>
              </a:rPr>
              <a:t>Blim</a:t>
            </a:r>
            <a:r>
              <a:rPr lang="en-US" sz="800" b="1" spc="-10">
                <a:solidFill>
                  <a:srgbClr val="8A8C8E"/>
                </a:solidFill>
                <a:latin typeface="Arial" panose="020B0604020202020204" pitchFamily="34" charset="0"/>
                <a:cs typeface="Arial" panose="020B0604020202020204" pitchFamily="34" charset="0"/>
              </a:rPr>
              <a:t> </a:t>
            </a:r>
            <a:r>
              <a:rPr lang="en-US" sz="800" spc="-5">
                <a:solidFill>
                  <a:srgbClr val="8A8C8E"/>
                </a:solidFill>
                <a:latin typeface="Arial" panose="020B0604020202020204" pitchFamily="34" charset="0"/>
                <a:cs typeface="Arial" panose="020B0604020202020204" pitchFamily="34" charset="0"/>
              </a:rPr>
              <a:t>Biomass </a:t>
            </a:r>
            <a:r>
              <a:rPr lang="en-US" sz="800">
                <a:solidFill>
                  <a:srgbClr val="8A8C8E"/>
                </a:solidFill>
                <a:latin typeface="Arial" panose="020B0604020202020204" pitchFamily="34" charset="0"/>
                <a:cs typeface="Arial" panose="020B0604020202020204" pitchFamily="34" charset="0"/>
              </a:rPr>
              <a:t>limit </a:t>
            </a:r>
            <a:r>
              <a:rPr lang="en-US" sz="800" spc="-10">
                <a:solidFill>
                  <a:srgbClr val="8A8C8E"/>
                </a:solidFill>
                <a:latin typeface="Arial" panose="020B0604020202020204" pitchFamily="34" charset="0"/>
                <a:cs typeface="Arial" panose="020B0604020202020204" pitchFamily="34" charset="0"/>
              </a:rPr>
              <a:t>reference</a:t>
            </a:r>
            <a:r>
              <a:rPr lang="en-US" sz="800" spc="10">
                <a:solidFill>
                  <a:srgbClr val="8A8C8E"/>
                </a:solidFill>
                <a:latin typeface="Arial" panose="020B0604020202020204" pitchFamily="34" charset="0"/>
                <a:cs typeface="Arial" panose="020B0604020202020204" pitchFamily="34" charset="0"/>
              </a:rPr>
              <a:t> </a:t>
            </a:r>
            <a:r>
              <a:rPr lang="en-US" sz="800">
                <a:solidFill>
                  <a:srgbClr val="8A8C8E"/>
                </a:solidFill>
                <a:latin typeface="Arial" panose="020B0604020202020204" pitchFamily="34" charset="0"/>
                <a:cs typeface="Arial" panose="020B0604020202020204" pitchFamily="34" charset="0"/>
              </a:rPr>
              <a:t>point</a:t>
            </a:r>
            <a:endParaRPr lang="en-US" sz="800">
              <a:latin typeface="Arial" panose="020B0604020202020204" pitchFamily="34" charset="0"/>
              <a:cs typeface="Arial" panose="020B0604020202020204" pitchFamily="34" charset="0"/>
            </a:endParaRPr>
          </a:p>
          <a:p>
            <a:pPr marR="5080">
              <a:lnSpc>
                <a:spcPct val="105200"/>
              </a:lnSpc>
              <a:spcBef>
                <a:spcPts val="500"/>
              </a:spcBef>
            </a:pPr>
            <a:r>
              <a:rPr lang="en-US" sz="800" b="1" spc="-5" err="1">
                <a:solidFill>
                  <a:srgbClr val="8A8C8E"/>
                </a:solidFill>
                <a:latin typeface="Arial" panose="020B0604020202020204" pitchFamily="34" charset="0"/>
                <a:cs typeface="Arial" panose="020B0604020202020204" pitchFamily="34" charset="0"/>
              </a:rPr>
              <a:t>pGreen</a:t>
            </a:r>
            <a:r>
              <a:rPr lang="en-US" sz="800" b="1" spc="-5">
                <a:solidFill>
                  <a:srgbClr val="8A8C8E"/>
                </a:solidFill>
                <a:latin typeface="Arial" panose="020B0604020202020204" pitchFamily="34" charset="0"/>
                <a:cs typeface="Arial" panose="020B0604020202020204" pitchFamily="34" charset="0"/>
              </a:rPr>
              <a:t> </a:t>
            </a:r>
            <a:r>
              <a:rPr lang="en-US" sz="800" spc="-5">
                <a:solidFill>
                  <a:srgbClr val="8A8C8E"/>
                </a:solidFill>
                <a:latin typeface="Arial" panose="020B0604020202020204" pitchFamily="34" charset="0"/>
                <a:cs typeface="Arial" panose="020B0604020202020204" pitchFamily="34" charset="0"/>
              </a:rPr>
              <a:t>Probability </a:t>
            </a:r>
            <a:r>
              <a:rPr lang="en-US" sz="800">
                <a:solidFill>
                  <a:srgbClr val="8A8C8E"/>
                </a:solidFill>
                <a:latin typeface="Arial" panose="020B0604020202020204" pitchFamily="34" charset="0"/>
                <a:cs typeface="Arial" panose="020B0604020202020204" pitchFamily="34" charset="0"/>
              </a:rPr>
              <a:t>that the population is not </a:t>
            </a:r>
            <a:r>
              <a:rPr lang="en-US" sz="800" spc="-5">
                <a:solidFill>
                  <a:srgbClr val="8A8C8E"/>
                </a:solidFill>
                <a:latin typeface="Arial" panose="020B0604020202020204" pitchFamily="34" charset="0"/>
                <a:cs typeface="Arial" panose="020B0604020202020204" pitchFamily="34" charset="0"/>
              </a:rPr>
              <a:t>overfished </a:t>
            </a:r>
            <a:r>
              <a:rPr lang="en-US" sz="800">
                <a:solidFill>
                  <a:srgbClr val="8A8C8E"/>
                </a:solidFill>
                <a:latin typeface="Arial" panose="020B0604020202020204" pitchFamily="34" charset="0"/>
                <a:cs typeface="Arial" panose="020B0604020202020204" pitchFamily="34" charset="0"/>
              </a:rPr>
              <a:t>and</a:t>
            </a:r>
            <a:r>
              <a:rPr lang="en-US" sz="800" spc="-75">
                <a:solidFill>
                  <a:srgbClr val="8A8C8E"/>
                </a:solidFill>
                <a:latin typeface="Arial" panose="020B0604020202020204" pitchFamily="34" charset="0"/>
                <a:cs typeface="Arial" panose="020B0604020202020204" pitchFamily="34" charset="0"/>
              </a:rPr>
              <a:t> </a:t>
            </a:r>
            <a:r>
              <a:rPr lang="en-US" sz="800">
                <a:solidFill>
                  <a:srgbClr val="8A8C8E"/>
                </a:solidFill>
                <a:latin typeface="Arial" panose="020B0604020202020204" pitchFamily="34" charset="0"/>
                <a:cs typeface="Arial" panose="020B0604020202020204" pitchFamily="34" charset="0"/>
              </a:rPr>
              <a:t>not subject </a:t>
            </a:r>
            <a:r>
              <a:rPr lang="en-US" sz="800" spc="-5">
                <a:solidFill>
                  <a:srgbClr val="8A8C8E"/>
                </a:solidFill>
                <a:latin typeface="Arial" panose="020B0604020202020204" pitchFamily="34" charset="0"/>
                <a:cs typeface="Arial" panose="020B0604020202020204" pitchFamily="34" charset="0"/>
              </a:rPr>
              <a:t>to overfishing (i.e., </a:t>
            </a:r>
            <a:r>
              <a:rPr lang="en-US" sz="800">
                <a:solidFill>
                  <a:srgbClr val="8A8C8E"/>
                </a:solidFill>
                <a:latin typeface="Arial" panose="020B0604020202020204" pitchFamily="34" charset="0"/>
                <a:cs typeface="Arial" panose="020B0604020202020204" pitchFamily="34" charset="0"/>
              </a:rPr>
              <a:t>in the </a:t>
            </a:r>
            <a:r>
              <a:rPr lang="en-US" sz="800" spc="-5">
                <a:solidFill>
                  <a:srgbClr val="8A8C8E"/>
                </a:solidFill>
                <a:latin typeface="Arial" panose="020B0604020202020204" pitchFamily="34" charset="0"/>
                <a:cs typeface="Arial" panose="020B0604020202020204" pitchFamily="34" charset="0"/>
              </a:rPr>
              <a:t>green quadrant </a:t>
            </a:r>
            <a:r>
              <a:rPr lang="en-US" sz="800">
                <a:solidFill>
                  <a:srgbClr val="8A8C8E"/>
                </a:solidFill>
                <a:latin typeface="Arial" panose="020B0604020202020204" pitchFamily="34" charset="0"/>
                <a:cs typeface="Arial" panose="020B0604020202020204" pitchFamily="34" charset="0"/>
              </a:rPr>
              <a:t>of the </a:t>
            </a:r>
            <a:r>
              <a:rPr lang="en-US" sz="800" spc="-10">
                <a:solidFill>
                  <a:srgbClr val="8A8C8E"/>
                </a:solidFill>
                <a:latin typeface="Arial" panose="020B0604020202020204" pitchFamily="34" charset="0"/>
                <a:cs typeface="Arial" panose="020B0604020202020204" pitchFamily="34" charset="0"/>
              </a:rPr>
              <a:t>Kobe</a:t>
            </a:r>
            <a:r>
              <a:rPr lang="en-US" sz="800" spc="-20">
                <a:solidFill>
                  <a:srgbClr val="8A8C8E"/>
                </a:solidFill>
                <a:latin typeface="Arial" panose="020B0604020202020204" pitchFamily="34" charset="0"/>
                <a:cs typeface="Arial" panose="020B0604020202020204" pitchFamily="34" charset="0"/>
              </a:rPr>
              <a:t> </a:t>
            </a:r>
            <a:r>
              <a:rPr lang="en-US" sz="800">
                <a:solidFill>
                  <a:srgbClr val="8A8C8E"/>
                </a:solidFill>
                <a:latin typeface="Arial" panose="020B0604020202020204" pitchFamily="34" charset="0"/>
                <a:cs typeface="Arial" panose="020B0604020202020204" pitchFamily="34" charset="0"/>
              </a:rPr>
              <a:t>plot)</a:t>
            </a:r>
            <a:endParaRPr lang="en-US" sz="800">
              <a:latin typeface="Arial" panose="020B0604020202020204" pitchFamily="34" charset="0"/>
              <a:cs typeface="Arial" panose="020B0604020202020204" pitchFamily="34" charset="0"/>
            </a:endParaRPr>
          </a:p>
        </p:txBody>
      </p:sp>
      <p:sp>
        <p:nvSpPr>
          <p:cNvPr id="15" name="object 4">
            <a:extLst>
              <a:ext uri="{FF2B5EF4-FFF2-40B4-BE49-F238E27FC236}">
                <a16:creationId xmlns:a16="http://schemas.microsoft.com/office/drawing/2014/main" id="{D7020C00-4643-8F4A-9D33-421A8628BB96}"/>
              </a:ext>
            </a:extLst>
          </p:cNvPr>
          <p:cNvSpPr txBox="1"/>
          <p:nvPr/>
        </p:nvSpPr>
        <p:spPr>
          <a:xfrm>
            <a:off x="1007813" y="4437736"/>
            <a:ext cx="3691187" cy="1877437"/>
          </a:xfrm>
          <a:prstGeom prst="rect">
            <a:avLst/>
          </a:prstGeom>
        </p:spPr>
        <p:txBody>
          <a:bodyPr vert="horz" wrap="square" lIns="0" tIns="0" rIns="0" bIns="0" rtlCol="0">
            <a:spAutoFit/>
          </a:bodyPr>
          <a:lstStyle/>
          <a:p>
            <a:pPr>
              <a:spcBef>
                <a:spcPts val="500"/>
              </a:spcBef>
            </a:pPr>
            <a:r>
              <a:rPr sz="900" b="1" spc="-5" dirty="0">
                <a:solidFill>
                  <a:srgbClr val="D65227"/>
                </a:solidFill>
                <a:latin typeface="Arial" panose="020B0604020202020204" pitchFamily="34" charset="0"/>
                <a:cs typeface="Arial" panose="020B0604020202020204" pitchFamily="34" charset="0"/>
              </a:rPr>
              <a:t>READING THIS CHART</a:t>
            </a:r>
          </a:p>
          <a:p>
            <a:pPr marR="48260">
              <a:spcBef>
                <a:spcPts val="500"/>
              </a:spcBef>
            </a:pPr>
            <a:r>
              <a:rPr lang="en-US" sz="800" spc="-5" dirty="0">
                <a:solidFill>
                  <a:srgbClr val="8A8C8E"/>
                </a:solidFill>
                <a:latin typeface="Arial" panose="020B0604020202020204" pitchFamily="34" charset="0"/>
                <a:cs typeface="Arial" panose="020B0604020202020204" pitchFamily="34" charset="0"/>
              </a:rPr>
              <a:t>This </a:t>
            </a:r>
            <a:r>
              <a:rPr lang="en-US" sz="800" dirty="0">
                <a:solidFill>
                  <a:srgbClr val="8A8C8E"/>
                </a:solidFill>
                <a:latin typeface="Arial" panose="020B0604020202020204" pitchFamily="34" charset="0"/>
                <a:cs typeface="Arial" panose="020B0604020202020204" pitchFamily="34" charset="0"/>
              </a:rPr>
              <a:t>chart </a:t>
            </a:r>
            <a:r>
              <a:rPr lang="en-US" sz="800" b="1" spc="-5" dirty="0">
                <a:solidFill>
                  <a:srgbClr val="8A8C8E"/>
                </a:solidFill>
                <a:latin typeface="Arial" panose="020B0604020202020204" pitchFamily="34" charset="0"/>
                <a:cs typeface="Arial" panose="020B0604020202020204" pitchFamily="34" charset="0"/>
              </a:rPr>
              <a:t>compares </a:t>
            </a:r>
            <a:r>
              <a:rPr lang="en-US" sz="800" b="1" dirty="0">
                <a:solidFill>
                  <a:srgbClr val="8A8C8E"/>
                </a:solidFill>
                <a:latin typeface="Arial" panose="020B0604020202020204" pitchFamily="34" charset="0"/>
                <a:cs typeface="Arial" panose="020B0604020202020204" pitchFamily="34" charset="0"/>
              </a:rPr>
              <a:t>the</a:t>
            </a:r>
            <a:r>
              <a:rPr lang="en-US" sz="800" b="1" spc="-30" dirty="0">
                <a:solidFill>
                  <a:srgbClr val="8A8C8E"/>
                </a:solidFill>
                <a:latin typeface="Arial" panose="020B0604020202020204" pitchFamily="34" charset="0"/>
                <a:cs typeface="Arial" panose="020B0604020202020204" pitchFamily="34" charset="0"/>
              </a:rPr>
              <a:t> </a:t>
            </a:r>
            <a:r>
              <a:rPr lang="en-US" sz="800" b="1" spc="-5" dirty="0">
                <a:solidFill>
                  <a:srgbClr val="8A8C8E"/>
                </a:solidFill>
                <a:latin typeface="Arial" panose="020B0604020202020204" pitchFamily="34" charset="0"/>
                <a:cs typeface="Arial" panose="020B0604020202020204" pitchFamily="34" charset="0"/>
              </a:rPr>
              <a:t>performance </a:t>
            </a:r>
            <a:r>
              <a:rPr lang="en-US" sz="800" b="1" dirty="0">
                <a:solidFill>
                  <a:srgbClr val="8A8C8E"/>
                </a:solidFill>
                <a:latin typeface="Arial" panose="020B0604020202020204" pitchFamily="34" charset="0"/>
                <a:cs typeface="Arial" panose="020B0604020202020204" pitchFamily="34" charset="0"/>
              </a:rPr>
              <a:t>of 5 </a:t>
            </a:r>
            <a:r>
              <a:rPr lang="en-US" sz="800" b="1" spc="-5" dirty="0">
                <a:solidFill>
                  <a:srgbClr val="8A8C8E"/>
                </a:solidFill>
                <a:latin typeface="Arial" panose="020B0604020202020204" pitchFamily="34" charset="0"/>
                <a:cs typeface="Arial" panose="020B0604020202020204" pitchFamily="34" charset="0"/>
              </a:rPr>
              <a:t>management procedures </a:t>
            </a:r>
            <a:r>
              <a:rPr lang="en-US" sz="800" b="1" spc="-10" dirty="0">
                <a:solidFill>
                  <a:srgbClr val="8A8C8E"/>
                </a:solidFill>
                <a:latin typeface="Arial" panose="020B0604020202020204" pitchFamily="34" charset="0"/>
                <a:cs typeface="Arial" panose="020B0604020202020204" pitchFamily="34" charset="0"/>
              </a:rPr>
              <a:t>(MP)  </a:t>
            </a:r>
            <a:r>
              <a:rPr lang="en-US" sz="800" b="1" spc="-5" dirty="0">
                <a:solidFill>
                  <a:srgbClr val="8A8C8E"/>
                </a:solidFill>
                <a:latin typeface="Arial" panose="020B0604020202020204" pitchFamily="34" charset="0"/>
                <a:cs typeface="Arial" panose="020B0604020202020204" pitchFamily="34" charset="0"/>
              </a:rPr>
              <a:t>against </a:t>
            </a:r>
            <a:r>
              <a:rPr lang="en-US" sz="800" b="1" dirty="0">
                <a:solidFill>
                  <a:srgbClr val="8A8C8E"/>
                </a:solidFill>
                <a:latin typeface="Arial" panose="020B0604020202020204" pitchFamily="34" charset="0"/>
                <a:cs typeface="Arial" panose="020B0604020202020204" pitchFamily="34" charset="0"/>
              </a:rPr>
              <a:t>10 </a:t>
            </a:r>
            <a:r>
              <a:rPr lang="en-US" sz="800" b="1" spc="-5" dirty="0">
                <a:solidFill>
                  <a:srgbClr val="8A8C8E"/>
                </a:solidFill>
                <a:latin typeface="Arial" panose="020B0604020202020204" pitchFamily="34" charset="0"/>
                <a:cs typeface="Arial" panose="020B0604020202020204" pitchFamily="34" charset="0"/>
              </a:rPr>
              <a:t>performance </a:t>
            </a:r>
            <a:r>
              <a:rPr lang="en-US" sz="800" b="1" dirty="0">
                <a:solidFill>
                  <a:srgbClr val="8A8C8E"/>
                </a:solidFill>
                <a:latin typeface="Arial" panose="020B0604020202020204" pitchFamily="34" charset="0"/>
                <a:cs typeface="Arial" panose="020B0604020202020204" pitchFamily="34" charset="0"/>
              </a:rPr>
              <a:t>metrics</a:t>
            </a:r>
            <a:r>
              <a:rPr lang="en-US" sz="800" dirty="0">
                <a:solidFill>
                  <a:srgbClr val="8A8C8E"/>
                </a:solidFill>
                <a:latin typeface="Arial" panose="020B0604020202020204" pitchFamily="34" charset="0"/>
                <a:cs typeface="Arial" panose="020B0604020202020204" pitchFamily="34" charset="0"/>
              </a:rPr>
              <a:t>.</a:t>
            </a:r>
            <a:endParaRPr lang="en-US" sz="800" dirty="0">
              <a:latin typeface="Arial" panose="020B0604020202020204" pitchFamily="34" charset="0"/>
              <a:cs typeface="Arial" panose="020B0604020202020204" pitchFamily="34" charset="0"/>
            </a:endParaRPr>
          </a:p>
          <a:p>
            <a:pPr marR="40005" algn="just">
              <a:spcBef>
                <a:spcPts val="500"/>
              </a:spcBef>
            </a:pPr>
            <a:r>
              <a:rPr lang="en-US" sz="800" dirty="0">
                <a:solidFill>
                  <a:srgbClr val="8A8C8E"/>
                </a:solidFill>
                <a:latin typeface="Arial" panose="020B0604020202020204" pitchFamily="34" charset="0"/>
                <a:cs typeface="Arial" panose="020B0604020202020204" pitchFamily="34" charset="0"/>
              </a:rPr>
              <a:t>Each </a:t>
            </a:r>
            <a:r>
              <a:rPr lang="en-US" sz="800" spc="-5" dirty="0">
                <a:solidFill>
                  <a:srgbClr val="8A8C8E"/>
                </a:solidFill>
                <a:latin typeface="Arial" panose="020B0604020202020204" pitchFamily="34" charset="0"/>
                <a:cs typeface="Arial" panose="020B0604020202020204" pitchFamily="34" charset="0"/>
              </a:rPr>
              <a:t>value </a:t>
            </a:r>
            <a:r>
              <a:rPr lang="en-US" sz="800" dirty="0">
                <a:solidFill>
                  <a:srgbClr val="8A8C8E"/>
                </a:solidFill>
                <a:latin typeface="Arial" panose="020B0604020202020204" pitchFamily="34" charset="0"/>
                <a:cs typeface="Arial" panose="020B0604020202020204" pitchFamily="34" charset="0"/>
              </a:rPr>
              <a:t>is a median </a:t>
            </a:r>
            <a:r>
              <a:rPr lang="en-US" sz="800" spc="-5" dirty="0">
                <a:solidFill>
                  <a:srgbClr val="8A8C8E"/>
                </a:solidFill>
                <a:latin typeface="Arial" panose="020B0604020202020204" pitchFamily="34" charset="0"/>
                <a:cs typeface="Arial" panose="020B0604020202020204" pitchFamily="34" charset="0"/>
              </a:rPr>
              <a:t>for </a:t>
            </a:r>
            <a:r>
              <a:rPr lang="en-US" sz="800" dirty="0">
                <a:solidFill>
                  <a:srgbClr val="8A8C8E"/>
                </a:solidFill>
                <a:latin typeface="Arial" panose="020B0604020202020204" pitchFamily="34" charset="0"/>
                <a:cs typeface="Arial" panose="020B0604020202020204" pitchFamily="34" charset="0"/>
              </a:rPr>
              <a:t>X </a:t>
            </a:r>
            <a:r>
              <a:rPr lang="en-US" sz="800" spc="-5" dirty="0">
                <a:solidFill>
                  <a:srgbClr val="8A8C8E"/>
                </a:solidFill>
                <a:latin typeface="Arial" panose="020B0604020202020204" pitchFamily="34" charset="0"/>
                <a:cs typeface="Arial" panose="020B0604020202020204" pitchFamily="34" charset="0"/>
              </a:rPr>
              <a:t>operating </a:t>
            </a:r>
            <a:r>
              <a:rPr lang="en-US" sz="800" dirty="0">
                <a:solidFill>
                  <a:srgbClr val="8A8C8E"/>
                </a:solidFill>
                <a:latin typeface="Arial" panose="020B0604020202020204" pitchFamily="34" charset="0"/>
                <a:cs typeface="Arial" panose="020B0604020202020204" pitchFamily="34" charset="0"/>
              </a:rPr>
              <a:t>models </a:t>
            </a:r>
            <a:r>
              <a:rPr lang="en-US" sz="800" spc="-10" dirty="0">
                <a:solidFill>
                  <a:srgbClr val="8A8C8E"/>
                </a:solidFill>
                <a:latin typeface="Arial" panose="020B0604020202020204" pitchFamily="34" charset="0"/>
                <a:cs typeface="Arial" panose="020B0604020202020204" pitchFamily="34" charset="0"/>
              </a:rPr>
              <a:t>over </a:t>
            </a:r>
            <a:r>
              <a:rPr lang="en-US" sz="800" dirty="0">
                <a:solidFill>
                  <a:srgbClr val="8A8C8E"/>
                </a:solidFill>
                <a:latin typeface="Arial" panose="020B0604020202020204" pitchFamily="34" charset="0"/>
                <a:cs typeface="Arial" panose="020B0604020202020204" pitchFamily="34" charset="0"/>
              </a:rPr>
              <a:t>20 </a:t>
            </a:r>
            <a:r>
              <a:rPr lang="en-US" sz="800" spc="-5" dirty="0">
                <a:solidFill>
                  <a:srgbClr val="8A8C8E"/>
                </a:solidFill>
                <a:latin typeface="Arial" panose="020B0604020202020204" pitchFamily="34" charset="0"/>
                <a:cs typeface="Arial" panose="020B0604020202020204" pitchFamily="34" charset="0"/>
              </a:rPr>
              <a:t>years </a:t>
            </a:r>
            <a:r>
              <a:rPr lang="en-US" sz="800" dirty="0">
                <a:solidFill>
                  <a:srgbClr val="8A8C8E"/>
                </a:solidFill>
                <a:latin typeface="Arial" panose="020B0604020202020204" pitchFamily="34" charset="0"/>
                <a:cs typeface="Arial" panose="020B0604020202020204" pitchFamily="34" charset="0"/>
              </a:rPr>
              <a:t>in the</a:t>
            </a:r>
            <a:r>
              <a:rPr lang="en-US" sz="800" spc="-45" dirty="0">
                <a:solidFill>
                  <a:srgbClr val="8A8C8E"/>
                </a:solidFill>
                <a:latin typeface="Arial" panose="020B0604020202020204" pitchFamily="34" charset="0"/>
                <a:cs typeface="Arial" panose="020B0604020202020204" pitchFamily="34" charset="0"/>
              </a:rPr>
              <a:t> </a:t>
            </a:r>
            <a:r>
              <a:rPr lang="en-US" sz="800" spc="-5" dirty="0">
                <a:solidFill>
                  <a:srgbClr val="8A8C8E"/>
                </a:solidFill>
                <a:latin typeface="Arial" panose="020B0604020202020204" pitchFamily="34" charset="0"/>
                <a:cs typeface="Arial" panose="020B0604020202020204" pitchFamily="34" charset="0"/>
              </a:rPr>
              <a:t>projection  </a:t>
            </a:r>
            <a:r>
              <a:rPr lang="en-US" sz="800" dirty="0">
                <a:solidFill>
                  <a:srgbClr val="8A8C8E"/>
                </a:solidFill>
                <a:latin typeface="Arial" panose="020B0604020202020204" pitchFamily="34" charset="0"/>
                <a:cs typeface="Arial" panose="020B0604020202020204" pitchFamily="34" charset="0"/>
              </a:rPr>
              <a:t>period</a:t>
            </a:r>
            <a:r>
              <a:rPr lang="en-US" sz="800" spc="-5" dirty="0">
                <a:solidFill>
                  <a:srgbClr val="8A8C8E"/>
                </a:solidFill>
                <a:latin typeface="Arial" panose="020B0604020202020204" pitchFamily="34" charset="0"/>
                <a:cs typeface="Arial" panose="020B0604020202020204" pitchFamily="34" charset="0"/>
              </a:rPr>
              <a:t> </a:t>
            </a:r>
            <a:r>
              <a:rPr lang="en-US" sz="800" spc="-10" dirty="0">
                <a:solidFill>
                  <a:srgbClr val="8A8C8E"/>
                </a:solidFill>
                <a:latin typeface="Arial" panose="020B0604020202020204" pitchFamily="34" charset="0"/>
                <a:cs typeface="Arial" panose="020B0604020202020204" pitchFamily="34" charset="0"/>
              </a:rPr>
              <a:t>2020-2040.</a:t>
            </a:r>
            <a:endParaRPr lang="en-US" sz="800" dirty="0">
              <a:latin typeface="Arial" panose="020B0604020202020204" pitchFamily="34" charset="0"/>
              <a:cs typeface="Arial" panose="020B0604020202020204" pitchFamily="34" charset="0"/>
            </a:endParaRPr>
          </a:p>
          <a:p>
            <a:pPr marR="5080">
              <a:spcBef>
                <a:spcPts val="500"/>
              </a:spcBef>
            </a:pPr>
            <a:r>
              <a:rPr lang="en-US" sz="800" spc="-10" dirty="0">
                <a:solidFill>
                  <a:srgbClr val="8A8C8E"/>
                </a:solidFill>
                <a:latin typeface="Arial" panose="020B0604020202020204" pitchFamily="34" charset="0"/>
                <a:cs typeface="Arial" panose="020B0604020202020204" pitchFamily="34" charset="0"/>
              </a:rPr>
              <a:t>The </a:t>
            </a:r>
            <a:r>
              <a:rPr lang="en-US" sz="800" b="1" spc="-5" dirty="0">
                <a:solidFill>
                  <a:srgbClr val="8A8C8E"/>
                </a:solidFill>
                <a:latin typeface="Arial" panose="020B0604020202020204" pitchFamily="34" charset="0"/>
                <a:cs typeface="Arial" panose="020B0604020202020204" pitchFamily="34" charset="0"/>
              </a:rPr>
              <a:t>large </a:t>
            </a:r>
            <a:r>
              <a:rPr lang="en-US" sz="800" b="1" dirty="0">
                <a:solidFill>
                  <a:srgbClr val="8A8C8E"/>
                </a:solidFill>
                <a:latin typeface="Arial" panose="020B0604020202020204" pitchFamily="34" charset="0"/>
                <a:cs typeface="Arial" panose="020B0604020202020204" pitchFamily="34" charset="0"/>
              </a:rPr>
              <a:t>dots </a:t>
            </a:r>
            <a:r>
              <a:rPr lang="en-US" sz="800" spc="-5" dirty="0">
                <a:solidFill>
                  <a:srgbClr val="8A8C8E"/>
                </a:solidFill>
                <a:latin typeface="Arial" panose="020B0604020202020204" pitchFamily="34" charset="0"/>
                <a:cs typeface="Arial" panose="020B0604020202020204" pitchFamily="34" charset="0"/>
              </a:rPr>
              <a:t>represent </a:t>
            </a:r>
            <a:r>
              <a:rPr lang="en-US" sz="800" dirty="0">
                <a:solidFill>
                  <a:srgbClr val="8A8C8E"/>
                </a:solidFill>
                <a:latin typeface="Arial" panose="020B0604020202020204" pitchFamily="34" charset="0"/>
                <a:cs typeface="Arial" panose="020B0604020202020204" pitchFamily="34" charset="0"/>
              </a:rPr>
              <a:t>the </a:t>
            </a:r>
            <a:r>
              <a:rPr lang="en-US" sz="800" b="1" spc="-10" dirty="0">
                <a:solidFill>
                  <a:srgbClr val="8A8C8E"/>
                </a:solidFill>
                <a:latin typeface="Arial" panose="020B0604020202020204" pitchFamily="34" charset="0"/>
                <a:cs typeface="Arial" panose="020B0604020202020204" pitchFamily="34" charset="0"/>
              </a:rPr>
              <a:t>average </a:t>
            </a:r>
            <a:r>
              <a:rPr lang="en-US" sz="800" b="1" spc="-5" dirty="0">
                <a:solidFill>
                  <a:srgbClr val="8A8C8E"/>
                </a:solidFill>
                <a:latin typeface="Arial" panose="020B0604020202020204" pitchFamily="34" charset="0"/>
                <a:cs typeface="Arial" panose="020B0604020202020204" pitchFamily="34" charset="0"/>
              </a:rPr>
              <a:t>score for </a:t>
            </a:r>
            <a:r>
              <a:rPr lang="en-US" sz="800" b="1" dirty="0">
                <a:solidFill>
                  <a:srgbClr val="8A8C8E"/>
                </a:solidFill>
                <a:latin typeface="Arial" panose="020B0604020202020204" pitchFamily="34" charset="0"/>
                <a:cs typeface="Arial" panose="020B0604020202020204" pitchFamily="34" charset="0"/>
              </a:rPr>
              <a:t>all </a:t>
            </a:r>
            <a:r>
              <a:rPr lang="en-US" sz="800" spc="-5" dirty="0">
                <a:solidFill>
                  <a:srgbClr val="8A8C8E"/>
                </a:solidFill>
                <a:latin typeface="Arial" panose="020B0604020202020204" pitchFamily="34" charset="0"/>
                <a:cs typeface="Arial" panose="020B0604020202020204" pitchFamily="34" charset="0"/>
              </a:rPr>
              <a:t>performance </a:t>
            </a:r>
            <a:r>
              <a:rPr lang="en-US" sz="800" dirty="0">
                <a:solidFill>
                  <a:srgbClr val="8A8C8E"/>
                </a:solidFill>
                <a:latin typeface="Arial" panose="020B0604020202020204" pitchFamily="34" charset="0"/>
                <a:cs typeface="Arial" panose="020B0604020202020204" pitchFamily="34" charset="0"/>
              </a:rPr>
              <a:t>metrics in each </a:t>
            </a:r>
            <a:r>
              <a:rPr lang="en-US" sz="800" spc="-5" dirty="0">
                <a:solidFill>
                  <a:srgbClr val="8A8C8E"/>
                </a:solidFill>
                <a:latin typeface="Arial" panose="020B0604020202020204" pitchFamily="34" charset="0"/>
                <a:cs typeface="Arial" panose="020B0604020202020204" pitchFamily="34" charset="0"/>
              </a:rPr>
              <a:t>management procedure. </a:t>
            </a:r>
            <a:r>
              <a:rPr lang="en-US" sz="800" dirty="0">
                <a:solidFill>
                  <a:srgbClr val="8A8C8E"/>
                </a:solidFill>
                <a:latin typeface="Arial" panose="020B0604020202020204" pitchFamily="34" charset="0"/>
                <a:cs typeface="Arial" panose="020B0604020202020204" pitchFamily="34" charset="0"/>
              </a:rPr>
              <a:t>It </a:t>
            </a:r>
            <a:r>
              <a:rPr lang="en-US" sz="800" spc="-5" dirty="0">
                <a:solidFill>
                  <a:srgbClr val="8A8C8E"/>
                </a:solidFill>
                <a:latin typeface="Arial" panose="020B0604020202020204" pitchFamily="34" charset="0"/>
                <a:cs typeface="Arial" panose="020B0604020202020204" pitchFamily="34" charset="0"/>
              </a:rPr>
              <a:t>provides </a:t>
            </a:r>
            <a:r>
              <a:rPr lang="en-US" sz="800" dirty="0">
                <a:solidFill>
                  <a:srgbClr val="8A8C8E"/>
                </a:solidFill>
                <a:latin typeface="Arial" panose="020B0604020202020204" pitchFamily="34" charset="0"/>
                <a:cs typeface="Arial" panose="020B0604020202020204" pitchFamily="34" charset="0"/>
              </a:rPr>
              <a:t>a quick </a:t>
            </a:r>
            <a:r>
              <a:rPr lang="en-US" sz="800" spc="-5" dirty="0">
                <a:solidFill>
                  <a:srgbClr val="8A8C8E"/>
                </a:solidFill>
                <a:latin typeface="Arial" panose="020B0604020202020204" pitchFamily="34" charset="0"/>
                <a:cs typeface="Arial" panose="020B0604020202020204" pitchFamily="34" charset="0"/>
              </a:rPr>
              <a:t>measure </a:t>
            </a:r>
            <a:r>
              <a:rPr lang="en-US" sz="800" dirty="0">
                <a:solidFill>
                  <a:srgbClr val="8A8C8E"/>
                </a:solidFill>
                <a:latin typeface="Arial" panose="020B0604020202020204" pitchFamily="34" charset="0"/>
                <a:cs typeface="Arial" panose="020B0604020202020204" pitchFamily="34" charset="0"/>
              </a:rPr>
              <a:t>of </a:t>
            </a:r>
            <a:r>
              <a:rPr lang="en-US" sz="800" spc="-10" dirty="0">
                <a:solidFill>
                  <a:srgbClr val="8A8C8E"/>
                </a:solidFill>
                <a:latin typeface="Arial" panose="020B0604020202020204" pitchFamily="34" charset="0"/>
                <a:cs typeface="Arial" panose="020B0604020202020204" pitchFamily="34" charset="0"/>
              </a:rPr>
              <a:t>overall</a:t>
            </a:r>
            <a:r>
              <a:rPr lang="en-US" sz="800" spc="-50" dirty="0">
                <a:solidFill>
                  <a:srgbClr val="8A8C8E"/>
                </a:solidFill>
                <a:latin typeface="Arial" panose="020B0604020202020204" pitchFamily="34" charset="0"/>
                <a:cs typeface="Arial" panose="020B0604020202020204" pitchFamily="34" charset="0"/>
              </a:rPr>
              <a:t> </a:t>
            </a:r>
            <a:r>
              <a:rPr lang="en-US" sz="800" dirty="0">
                <a:solidFill>
                  <a:srgbClr val="8A8C8E"/>
                </a:solidFill>
                <a:latin typeface="Arial" panose="020B0604020202020204" pitchFamily="34" charset="0"/>
                <a:cs typeface="Arial" panose="020B0604020202020204" pitchFamily="34" charset="0"/>
              </a:rPr>
              <a:t>MP </a:t>
            </a:r>
            <a:r>
              <a:rPr lang="en-US" sz="800" spc="-5" dirty="0">
                <a:solidFill>
                  <a:srgbClr val="8A8C8E"/>
                </a:solidFill>
                <a:latin typeface="Arial" panose="020B0604020202020204" pitchFamily="34" charset="0"/>
                <a:cs typeface="Arial" panose="020B0604020202020204" pitchFamily="34" charset="0"/>
              </a:rPr>
              <a:t>performance.</a:t>
            </a:r>
            <a:endParaRPr lang="en-US" sz="800" dirty="0">
              <a:latin typeface="Arial" panose="020B0604020202020204" pitchFamily="34" charset="0"/>
              <a:cs typeface="Arial" panose="020B0604020202020204" pitchFamily="34" charset="0"/>
            </a:endParaRPr>
          </a:p>
          <a:p>
            <a:pPr marR="29209">
              <a:spcBef>
                <a:spcPts val="500"/>
              </a:spcBef>
            </a:pPr>
            <a:r>
              <a:rPr lang="en-US" sz="800" b="1" dirty="0">
                <a:solidFill>
                  <a:srgbClr val="8A8C8E"/>
                </a:solidFill>
                <a:latin typeface="Arial" panose="020B0604020202020204" pitchFamily="34" charset="0"/>
                <a:cs typeface="Arial" panose="020B0604020202020204" pitchFamily="34" charset="0"/>
              </a:rPr>
              <a:t>Small dots </a:t>
            </a:r>
            <a:r>
              <a:rPr lang="en-US" sz="800" spc="-5" dirty="0">
                <a:solidFill>
                  <a:srgbClr val="8A8C8E"/>
                </a:solidFill>
                <a:latin typeface="Arial" panose="020B0604020202020204" pitchFamily="34" charset="0"/>
                <a:cs typeface="Arial" panose="020B0604020202020204" pitchFamily="34" charset="0"/>
              </a:rPr>
              <a:t>represent </a:t>
            </a:r>
            <a:r>
              <a:rPr lang="en-US" sz="800" b="1" dirty="0">
                <a:solidFill>
                  <a:srgbClr val="8A8C8E"/>
                </a:solidFill>
                <a:latin typeface="Arial" panose="020B0604020202020204" pitchFamily="34" charset="0"/>
                <a:cs typeface="Arial" panose="020B0604020202020204" pitchFamily="34" charset="0"/>
              </a:rPr>
              <a:t>individual</a:t>
            </a:r>
            <a:r>
              <a:rPr lang="en-US" sz="800" b="1" spc="-75" dirty="0">
                <a:solidFill>
                  <a:srgbClr val="8A8C8E"/>
                </a:solidFill>
                <a:latin typeface="Arial" panose="020B0604020202020204" pitchFamily="34" charset="0"/>
                <a:cs typeface="Arial" panose="020B0604020202020204" pitchFamily="34" charset="0"/>
              </a:rPr>
              <a:t> </a:t>
            </a:r>
            <a:r>
              <a:rPr lang="en-US" sz="800" b="1" spc="-5" dirty="0">
                <a:solidFill>
                  <a:srgbClr val="8A8C8E"/>
                </a:solidFill>
                <a:latin typeface="Arial" panose="020B0604020202020204" pitchFamily="34" charset="0"/>
                <a:cs typeface="Arial" panose="020B0604020202020204" pitchFamily="34" charset="0"/>
              </a:rPr>
              <a:t>scores </a:t>
            </a:r>
            <a:r>
              <a:rPr lang="en-US" sz="800" spc="-5" dirty="0">
                <a:solidFill>
                  <a:srgbClr val="8A8C8E"/>
                </a:solidFill>
                <a:latin typeface="Arial" panose="020B0604020202020204" pitchFamily="34" charset="0"/>
                <a:cs typeface="Arial" panose="020B0604020202020204" pitchFamily="34" charset="0"/>
              </a:rPr>
              <a:t>for performance </a:t>
            </a:r>
            <a:r>
              <a:rPr lang="en-US" sz="800" dirty="0">
                <a:solidFill>
                  <a:srgbClr val="8A8C8E"/>
                </a:solidFill>
                <a:latin typeface="Arial" panose="020B0604020202020204" pitchFamily="34" charset="0"/>
                <a:cs typeface="Arial" panose="020B0604020202020204" pitchFamily="34" charset="0"/>
              </a:rPr>
              <a:t>metrics in each  </a:t>
            </a:r>
            <a:r>
              <a:rPr lang="en-US" sz="800" spc="-5" dirty="0">
                <a:solidFill>
                  <a:srgbClr val="8A8C8E"/>
                </a:solidFill>
                <a:latin typeface="Arial" panose="020B0604020202020204" pitchFamily="34" charset="0"/>
                <a:cs typeface="Arial" panose="020B0604020202020204" pitchFamily="34" charset="0"/>
              </a:rPr>
              <a:t>management procedure.</a:t>
            </a:r>
            <a:endParaRPr lang="en-US" sz="800" dirty="0">
              <a:latin typeface="Arial" panose="020B0604020202020204" pitchFamily="34" charset="0"/>
              <a:cs typeface="Arial" panose="020B0604020202020204" pitchFamily="34" charset="0"/>
            </a:endParaRPr>
          </a:p>
          <a:p>
            <a:pPr marR="170815">
              <a:spcBef>
                <a:spcPts val="500"/>
              </a:spcBef>
            </a:pPr>
            <a:r>
              <a:rPr lang="en-US" sz="800" spc="-5" dirty="0">
                <a:solidFill>
                  <a:srgbClr val="8A8C8E"/>
                </a:solidFill>
                <a:latin typeface="Arial" panose="020B0604020202020204" pitchFamily="34" charset="0"/>
                <a:cs typeface="Arial" panose="020B0604020202020204" pitchFamily="34" charset="0"/>
              </a:rPr>
              <a:t>Scores </a:t>
            </a:r>
            <a:r>
              <a:rPr lang="en-US" sz="800" dirty="0">
                <a:solidFill>
                  <a:srgbClr val="8A8C8E"/>
                </a:solidFill>
                <a:latin typeface="Arial" panose="020B0604020202020204" pitchFamily="34" charset="0"/>
                <a:cs typeface="Arial" panose="020B0604020202020204" pitchFamily="34" charset="0"/>
              </a:rPr>
              <a:t>on the right side of the</a:t>
            </a:r>
            <a:r>
              <a:rPr lang="en-US" sz="800" spc="-95" dirty="0">
                <a:solidFill>
                  <a:srgbClr val="8A8C8E"/>
                </a:solidFill>
                <a:latin typeface="Arial" panose="020B0604020202020204" pitchFamily="34" charset="0"/>
                <a:cs typeface="Arial" panose="020B0604020202020204" pitchFamily="34" charset="0"/>
              </a:rPr>
              <a:t> </a:t>
            </a:r>
            <a:r>
              <a:rPr lang="en-US" sz="800" dirty="0">
                <a:solidFill>
                  <a:srgbClr val="8A8C8E"/>
                </a:solidFill>
                <a:latin typeface="Arial" panose="020B0604020202020204" pitchFamily="34" charset="0"/>
                <a:cs typeface="Arial" panose="020B0604020202020204" pitchFamily="34" charset="0"/>
              </a:rPr>
              <a:t>scale </a:t>
            </a:r>
            <a:r>
              <a:rPr lang="en-US" sz="800" spc="-5" dirty="0">
                <a:solidFill>
                  <a:srgbClr val="8A8C8E"/>
                </a:solidFill>
                <a:latin typeface="Arial" panose="020B0604020202020204" pitchFamily="34" charset="0"/>
                <a:cs typeface="Arial" panose="020B0604020202020204" pitchFamily="34" charset="0"/>
              </a:rPr>
              <a:t>indicate better</a:t>
            </a:r>
            <a:r>
              <a:rPr lang="en-US" sz="800" spc="5" dirty="0">
                <a:solidFill>
                  <a:srgbClr val="8A8C8E"/>
                </a:solidFill>
                <a:latin typeface="Arial" panose="020B0604020202020204" pitchFamily="34" charset="0"/>
                <a:cs typeface="Arial" panose="020B0604020202020204" pitchFamily="34" charset="0"/>
              </a:rPr>
              <a:t> </a:t>
            </a:r>
            <a:r>
              <a:rPr lang="en-US" sz="800" spc="-5" dirty="0">
                <a:solidFill>
                  <a:srgbClr val="8A8C8E"/>
                </a:solidFill>
                <a:latin typeface="Arial" panose="020B0604020202020204" pitchFamily="34" charset="0"/>
                <a:cs typeface="Arial" panose="020B0604020202020204" pitchFamily="34" charset="0"/>
              </a:rPr>
              <a:t>performance.</a:t>
            </a:r>
            <a:endParaRPr lang="en-US" sz="800" dirty="0">
              <a:latin typeface="Arial" panose="020B0604020202020204" pitchFamily="34" charset="0"/>
              <a:cs typeface="Arial" panose="020B0604020202020204" pitchFamily="34" charset="0"/>
            </a:endParaRPr>
          </a:p>
          <a:p>
            <a:pPr marR="33655">
              <a:spcBef>
                <a:spcPts val="500"/>
              </a:spcBef>
            </a:pPr>
            <a:r>
              <a:rPr lang="en-US" sz="800" spc="-5" dirty="0">
                <a:solidFill>
                  <a:srgbClr val="8A8C8E"/>
                </a:solidFill>
                <a:latin typeface="Arial" panose="020B0604020202020204" pitchFamily="34" charset="0"/>
                <a:cs typeface="Arial" panose="020B0604020202020204" pitchFamily="34" charset="0"/>
              </a:rPr>
              <a:t>Performance </a:t>
            </a:r>
            <a:r>
              <a:rPr lang="en-US" sz="800" dirty="0">
                <a:solidFill>
                  <a:srgbClr val="8A8C8E"/>
                </a:solidFill>
                <a:latin typeface="Arial" panose="020B0604020202020204" pitchFamily="34" charset="0"/>
                <a:cs typeface="Arial" panose="020B0604020202020204" pitchFamily="34" charset="0"/>
              </a:rPr>
              <a:t>metrics with the </a:t>
            </a:r>
            <a:r>
              <a:rPr lang="en-US" sz="800" spc="-5" dirty="0">
                <a:solidFill>
                  <a:srgbClr val="8A8C8E"/>
                </a:solidFill>
                <a:latin typeface="Arial" panose="020B0604020202020204" pitchFamily="34" charset="0"/>
                <a:cs typeface="Arial" panose="020B0604020202020204" pitchFamily="34" charset="0"/>
              </a:rPr>
              <a:t>largest </a:t>
            </a:r>
            <a:r>
              <a:rPr lang="en-US" sz="800" spc="20" dirty="0">
                <a:solidFill>
                  <a:srgbClr val="8A8C8E"/>
                </a:solidFill>
                <a:latin typeface="Arial" panose="020B0604020202020204" pitchFamily="34" charset="0"/>
                <a:cs typeface="Arial" panose="020B0604020202020204" pitchFamily="34" charset="0"/>
              </a:rPr>
              <a:t>differences </a:t>
            </a:r>
            <a:r>
              <a:rPr lang="en-US" sz="800" spc="-5" dirty="0">
                <a:solidFill>
                  <a:srgbClr val="8A8C8E"/>
                </a:solidFill>
                <a:latin typeface="Arial" panose="020B0604020202020204" pitchFamily="34" charset="0"/>
                <a:cs typeface="Arial" panose="020B0604020202020204" pitchFamily="34" charset="0"/>
              </a:rPr>
              <a:t>across </a:t>
            </a:r>
            <a:r>
              <a:rPr lang="en-US" sz="800" spc="-10" dirty="0">
                <a:solidFill>
                  <a:srgbClr val="8A8C8E"/>
                </a:solidFill>
                <a:latin typeface="Arial" panose="020B0604020202020204" pitchFamily="34" charset="0"/>
                <a:cs typeface="Arial" panose="020B0604020202020204" pitchFamily="34" charset="0"/>
              </a:rPr>
              <a:t>MPs are </a:t>
            </a:r>
            <a:r>
              <a:rPr lang="en-US" sz="800" spc="-5" dirty="0">
                <a:solidFill>
                  <a:srgbClr val="8A8C8E"/>
                </a:solidFill>
                <a:latin typeface="Arial" panose="020B0604020202020204" pitchFamily="34" charset="0"/>
                <a:cs typeface="Arial" panose="020B0604020202020204" pitchFamily="34" charset="0"/>
              </a:rPr>
              <a:t>shown first </a:t>
            </a:r>
            <a:r>
              <a:rPr lang="en-US" sz="800" dirty="0">
                <a:solidFill>
                  <a:srgbClr val="8A8C8E"/>
                </a:solidFill>
                <a:latin typeface="Arial" panose="020B0604020202020204" pitchFamily="34" charset="0"/>
                <a:cs typeface="Arial" panose="020B0604020202020204" pitchFamily="34" charset="0"/>
              </a:rPr>
              <a:t>as </a:t>
            </a:r>
            <a:r>
              <a:rPr lang="en-US" sz="800" spc="-5" dirty="0">
                <a:solidFill>
                  <a:srgbClr val="8A8C8E"/>
                </a:solidFill>
                <a:latin typeface="Arial" panose="020B0604020202020204" pitchFamily="34" charset="0"/>
                <a:cs typeface="Arial" panose="020B0604020202020204" pitchFamily="34" charset="0"/>
              </a:rPr>
              <a:t>they may </a:t>
            </a:r>
            <a:r>
              <a:rPr lang="en-US" sz="800" dirty="0">
                <a:solidFill>
                  <a:srgbClr val="8A8C8E"/>
                </a:solidFill>
                <a:latin typeface="Arial" panose="020B0604020202020204" pitchFamily="34" charset="0"/>
                <a:cs typeface="Arial" panose="020B0604020202020204" pitchFamily="34" charset="0"/>
              </a:rPr>
              <a:t>be </a:t>
            </a:r>
            <a:r>
              <a:rPr lang="en-US" sz="800" spc="-15" dirty="0">
                <a:solidFill>
                  <a:srgbClr val="8A8C8E"/>
                </a:solidFill>
                <a:latin typeface="Arial" panose="020B0604020202020204" pitchFamily="34" charset="0"/>
                <a:cs typeface="Arial" panose="020B0604020202020204" pitchFamily="34" charset="0"/>
              </a:rPr>
              <a:t>key </a:t>
            </a:r>
            <a:r>
              <a:rPr lang="en-US" sz="800" spc="-5" dirty="0">
                <a:solidFill>
                  <a:srgbClr val="8A8C8E"/>
                </a:solidFill>
                <a:latin typeface="Arial" panose="020B0604020202020204" pitchFamily="34" charset="0"/>
                <a:cs typeface="Arial" panose="020B0604020202020204" pitchFamily="34" charset="0"/>
              </a:rPr>
              <a:t>to assessing </a:t>
            </a:r>
            <a:r>
              <a:rPr lang="en-US" sz="800" dirty="0">
                <a:solidFill>
                  <a:srgbClr val="8A8C8E"/>
                </a:solidFill>
                <a:latin typeface="Arial" panose="020B0604020202020204" pitchFamily="34" charset="0"/>
                <a:cs typeface="Arial" panose="020B0604020202020204" pitchFamily="34" charset="0"/>
              </a:rPr>
              <a:t>and choosing a</a:t>
            </a:r>
            <a:r>
              <a:rPr lang="en-US" sz="800" spc="-5" dirty="0">
                <a:solidFill>
                  <a:srgbClr val="8A8C8E"/>
                </a:solidFill>
                <a:latin typeface="Arial" panose="020B0604020202020204" pitchFamily="34" charset="0"/>
                <a:cs typeface="Arial" panose="020B0604020202020204" pitchFamily="34" charset="0"/>
              </a:rPr>
              <a:t> </a:t>
            </a:r>
            <a:r>
              <a:rPr lang="en-US" sz="800" spc="-25" dirty="0">
                <a:solidFill>
                  <a:srgbClr val="8A8C8E"/>
                </a:solidFill>
                <a:latin typeface="Arial" panose="020B0604020202020204" pitchFamily="34" charset="0"/>
                <a:cs typeface="Arial" panose="020B0604020202020204" pitchFamily="34" charset="0"/>
              </a:rPr>
              <a:t>MP.</a:t>
            </a:r>
            <a:endParaRPr lang="en-US" sz="800" dirty="0">
              <a:latin typeface="Arial" panose="020B0604020202020204" pitchFamily="34" charset="0"/>
              <a:cs typeface="Arial" panose="020B0604020202020204" pitchFamily="34" charset="0"/>
            </a:endParaRPr>
          </a:p>
        </p:txBody>
      </p:sp>
      <p:sp>
        <p:nvSpPr>
          <p:cNvPr id="25" name="object 11">
            <a:extLst>
              <a:ext uri="{FF2B5EF4-FFF2-40B4-BE49-F238E27FC236}">
                <a16:creationId xmlns:a16="http://schemas.microsoft.com/office/drawing/2014/main" id="{00645FB5-101D-A241-9837-3FAE054B4DC3}"/>
              </a:ext>
            </a:extLst>
          </p:cNvPr>
          <p:cNvSpPr/>
          <p:nvPr/>
        </p:nvSpPr>
        <p:spPr>
          <a:xfrm>
            <a:off x="11723581" y="1842377"/>
            <a:ext cx="28532" cy="0"/>
          </a:xfrm>
          <a:custGeom>
            <a:avLst/>
            <a:gdLst/>
            <a:ahLst/>
            <a:cxnLst/>
            <a:rect l="l" t="t" r="r" b="b"/>
            <a:pathLst>
              <a:path w="21590">
                <a:moveTo>
                  <a:pt x="0" y="0"/>
                </a:moveTo>
                <a:lnTo>
                  <a:pt x="21361" y="0"/>
                </a:lnTo>
              </a:path>
            </a:pathLst>
          </a:custGeom>
          <a:solidFill>
            <a:srgbClr val="CF3E27"/>
          </a:solidFill>
        </p:spPr>
        <p:txBody>
          <a:bodyPr wrap="square" lIns="0" tIns="0" rIns="0" bIns="0" rtlCol="0"/>
          <a:lstStyle/>
          <a:p>
            <a:endParaRPr/>
          </a:p>
        </p:txBody>
      </p:sp>
      <p:sp>
        <p:nvSpPr>
          <p:cNvPr id="27" name="object 14">
            <a:extLst>
              <a:ext uri="{FF2B5EF4-FFF2-40B4-BE49-F238E27FC236}">
                <a16:creationId xmlns:a16="http://schemas.microsoft.com/office/drawing/2014/main" id="{7CA16A34-A50A-814B-8129-45C36FAB5928}"/>
              </a:ext>
            </a:extLst>
          </p:cNvPr>
          <p:cNvSpPr txBox="1"/>
          <p:nvPr/>
        </p:nvSpPr>
        <p:spPr>
          <a:xfrm>
            <a:off x="5399998" y="2559260"/>
            <a:ext cx="2479633" cy="289823"/>
          </a:xfrm>
          <a:prstGeom prst="rect">
            <a:avLst/>
          </a:prstGeom>
        </p:spPr>
        <p:txBody>
          <a:bodyPr vert="horz" wrap="square" lIns="0" tIns="12700" rIns="0" bIns="0" rtlCol="0">
            <a:spAutoFit/>
          </a:bodyPr>
          <a:lstStyle/>
          <a:p>
            <a:pPr marL="12700" marR="5080">
              <a:spcBef>
                <a:spcPts val="100"/>
              </a:spcBef>
            </a:pPr>
            <a:r>
              <a:rPr sz="900" b="1" spc="-7">
                <a:solidFill>
                  <a:srgbClr val="221E1F"/>
                </a:solidFill>
                <a:latin typeface="Arial" panose="020B0604020202020204" pitchFamily="34" charset="0"/>
                <a:cs typeface="Arial" panose="020B0604020202020204" pitchFamily="34" charset="0"/>
              </a:rPr>
              <a:t>PERFORMANCE METRICS</a:t>
            </a:r>
            <a:r>
              <a:rPr lang="en-US" sz="900" b="1" spc="-7">
                <a:solidFill>
                  <a:srgbClr val="221E1F"/>
                </a:solidFill>
                <a:latin typeface="Arial" panose="020B0604020202020204" pitchFamily="34" charset="0"/>
                <a:cs typeface="Arial" panose="020B0604020202020204" pitchFamily="34" charset="0"/>
              </a:rPr>
              <a:t> WITH </a:t>
            </a:r>
            <a:br>
              <a:rPr lang="en-US" sz="900" b="1" spc="-7">
                <a:solidFill>
                  <a:srgbClr val="221E1F"/>
                </a:solidFill>
                <a:latin typeface="Arial" panose="020B0604020202020204" pitchFamily="34" charset="0"/>
                <a:cs typeface="Arial" panose="020B0604020202020204" pitchFamily="34" charset="0"/>
              </a:rPr>
            </a:br>
            <a:r>
              <a:rPr lang="en-US" sz="900" b="1" spc="-7">
                <a:solidFill>
                  <a:srgbClr val="221E1F"/>
                </a:solidFill>
                <a:latin typeface="Arial" panose="020B0604020202020204" pitchFamily="34" charset="0"/>
                <a:cs typeface="Arial" panose="020B0604020202020204" pitchFamily="34" charset="0"/>
              </a:rPr>
              <a:t>SIGNIFICANT DIFFERENCES ACROSS MPs</a:t>
            </a:r>
            <a:endParaRPr sz="900" b="1" spc="-7">
              <a:solidFill>
                <a:srgbClr val="221E1F"/>
              </a:solidFill>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8CC6FB88-ED43-F645-BB6F-B4C43BAA8A5F}"/>
              </a:ext>
            </a:extLst>
          </p:cNvPr>
          <p:cNvCxnSpPr>
            <a:cxnSpLocks/>
          </p:cNvCxnSpPr>
          <p:nvPr/>
        </p:nvCxnSpPr>
        <p:spPr>
          <a:xfrm>
            <a:off x="5191428" y="1058900"/>
            <a:ext cx="0" cy="6048282"/>
          </a:xfrm>
          <a:prstGeom prst="line">
            <a:avLst/>
          </a:prstGeom>
          <a:ln w="9525">
            <a:solidFill>
              <a:srgbClr val="FBB99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705E651-F7ED-DC4A-8386-C0D4B80E5835}"/>
              </a:ext>
            </a:extLst>
          </p:cNvPr>
          <p:cNvCxnSpPr>
            <a:cxnSpLocks/>
          </p:cNvCxnSpPr>
          <p:nvPr/>
        </p:nvCxnSpPr>
        <p:spPr>
          <a:xfrm>
            <a:off x="5194300" y="2409959"/>
            <a:ext cx="7924800" cy="0"/>
          </a:xfrm>
          <a:prstGeom prst="line">
            <a:avLst/>
          </a:prstGeom>
          <a:ln>
            <a:solidFill>
              <a:srgbClr val="FBB995"/>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1EEAFC7-C1AA-0B49-B6D3-7BC4B076276A}"/>
              </a:ext>
            </a:extLst>
          </p:cNvPr>
          <p:cNvSpPr txBox="1"/>
          <p:nvPr/>
        </p:nvSpPr>
        <p:spPr>
          <a:xfrm>
            <a:off x="5399998" y="1439172"/>
            <a:ext cx="5847066" cy="138499"/>
          </a:xfrm>
          <a:prstGeom prst="rect">
            <a:avLst/>
          </a:prstGeom>
          <a:noFill/>
        </p:spPr>
        <p:txBody>
          <a:bodyPr wrap="square" lIns="0" tIns="0" rIns="0" bIns="0" rtlCol="0">
            <a:spAutoFit/>
          </a:bodyPr>
          <a:lstStyle/>
          <a:p>
            <a:r>
              <a:rPr lang="en-US" sz="900" b="1" spc="-10">
                <a:latin typeface="Arial" panose="020B0604020202020204" pitchFamily="34" charset="0"/>
                <a:cs typeface="Arial" panose="020B0604020202020204" pitchFamily="34" charset="0"/>
              </a:rPr>
              <a:t>OVERALL SCORES </a:t>
            </a:r>
            <a:r>
              <a:rPr lang="en-US" sz="900" spc="-10">
                <a:solidFill>
                  <a:srgbClr val="808285"/>
                </a:solidFill>
                <a:latin typeface="Arial" panose="020B0604020202020204" pitchFamily="34" charset="0"/>
                <a:cs typeface="Arial" panose="020B0604020202020204" pitchFamily="34" charset="0"/>
              </a:rPr>
              <a:t>(average</a:t>
            </a:r>
            <a:r>
              <a:rPr lang="en-US" sz="900" spc="-5">
                <a:solidFill>
                  <a:srgbClr val="808285"/>
                </a:solidFill>
                <a:latin typeface="Arial" panose="020B0604020202020204" pitchFamily="34" charset="0"/>
                <a:cs typeface="Arial" panose="020B0604020202020204" pitchFamily="34" charset="0"/>
              </a:rPr>
              <a:t>)</a:t>
            </a:r>
            <a:endParaRPr lang="en-US" sz="900">
              <a:latin typeface="Arial" panose="020B0604020202020204" pitchFamily="34" charset="0"/>
              <a:cs typeface="Arial" panose="020B0604020202020204" pitchFamily="34" charset="0"/>
            </a:endParaRPr>
          </a:p>
        </p:txBody>
      </p:sp>
      <p:sp>
        <p:nvSpPr>
          <p:cNvPr id="103" name="TextBox 102">
            <a:extLst>
              <a:ext uri="{FF2B5EF4-FFF2-40B4-BE49-F238E27FC236}">
                <a16:creationId xmlns:a16="http://schemas.microsoft.com/office/drawing/2014/main" id="{6B374AED-D2FA-F941-B960-80BC15C91A3C}"/>
              </a:ext>
            </a:extLst>
          </p:cNvPr>
          <p:cNvSpPr txBox="1"/>
          <p:nvPr/>
        </p:nvSpPr>
        <p:spPr>
          <a:xfrm>
            <a:off x="1132406" y="2420645"/>
            <a:ext cx="3475921" cy="1704506"/>
          </a:xfrm>
          <a:prstGeom prst="rect">
            <a:avLst/>
          </a:prstGeom>
          <a:noFill/>
        </p:spPr>
        <p:txBody>
          <a:bodyPr wrap="square" lIns="0" tIns="0" rIns="0" bIns="0" rtlCol="0">
            <a:spAutoFit/>
          </a:bodyPr>
          <a:lstStyle/>
          <a:p>
            <a:pPr>
              <a:lnSpc>
                <a:spcPts val="1250"/>
              </a:lnSpc>
              <a:spcAft>
                <a:spcPts val="300"/>
              </a:spcAft>
            </a:pPr>
            <a:r>
              <a:rPr lang="en-US" sz="900" b="1" dirty="0">
                <a:solidFill>
                  <a:srgbClr val="D65227"/>
                </a:solidFill>
                <a:latin typeface="Arial" panose="020B0604020202020204" pitchFamily="34" charset="0"/>
                <a:cs typeface="Arial" panose="020B0604020202020204" pitchFamily="34" charset="0"/>
              </a:rPr>
              <a:t>SUMMARY OF RESULTS</a:t>
            </a:r>
          </a:p>
          <a:p>
            <a:pPr marR="5080">
              <a:lnSpc>
                <a:spcPts val="1250"/>
              </a:lnSpc>
              <a:spcBef>
                <a:spcPts val="114"/>
              </a:spcBef>
            </a:pPr>
            <a:r>
              <a:rPr lang="en-US" sz="950" b="1" dirty="0">
                <a:solidFill>
                  <a:schemeClr val="tx1">
                    <a:lumMod val="65000"/>
                    <a:lumOff val="35000"/>
                  </a:schemeClr>
                </a:solidFill>
                <a:latin typeface="Arial" panose="020B0604020202020204" pitchFamily="34" charset="0"/>
                <a:cs typeface="Arial" panose="020B0604020202020204" pitchFamily="34" charset="0"/>
              </a:rPr>
              <a:t>Management procedure 1 (MP1) performs best, scoring well for all performance metrics over the 20-year projection period except short-term catch, a necessary tradeoff to ensure long-term population health. MP3 also scores highly, particularly for long-term catch and avoiding the limit reference point, but with much lower short-term catch, less stability in catches from year to year and a lower chance of being in the Kobe green quadrant. MP4 performs well for short-term yield at the sacrifice of population health.</a:t>
            </a:r>
          </a:p>
        </p:txBody>
      </p:sp>
      <p:sp>
        <p:nvSpPr>
          <p:cNvPr id="105" name="object 138">
            <a:extLst>
              <a:ext uri="{FF2B5EF4-FFF2-40B4-BE49-F238E27FC236}">
                <a16:creationId xmlns:a16="http://schemas.microsoft.com/office/drawing/2014/main" id="{6D660E4A-6155-C445-8548-CD033591AD2F}"/>
              </a:ext>
            </a:extLst>
          </p:cNvPr>
          <p:cNvSpPr/>
          <p:nvPr/>
        </p:nvSpPr>
        <p:spPr>
          <a:xfrm>
            <a:off x="886296" y="5612264"/>
            <a:ext cx="45085" cy="45085"/>
          </a:xfrm>
          <a:custGeom>
            <a:avLst/>
            <a:gdLst/>
            <a:ahLst/>
            <a:cxnLst/>
            <a:rect l="l" t="t" r="r" b="b"/>
            <a:pathLst>
              <a:path w="45084" h="45085">
                <a:moveTo>
                  <a:pt x="22466" y="0"/>
                </a:moveTo>
                <a:lnTo>
                  <a:pt x="13721" y="1765"/>
                </a:lnTo>
                <a:lnTo>
                  <a:pt x="6580" y="6580"/>
                </a:lnTo>
                <a:lnTo>
                  <a:pt x="1765" y="13721"/>
                </a:lnTo>
                <a:lnTo>
                  <a:pt x="0" y="22466"/>
                </a:lnTo>
                <a:lnTo>
                  <a:pt x="1765" y="31211"/>
                </a:lnTo>
                <a:lnTo>
                  <a:pt x="6580" y="38352"/>
                </a:lnTo>
                <a:lnTo>
                  <a:pt x="13721" y="43167"/>
                </a:lnTo>
                <a:lnTo>
                  <a:pt x="22466" y="44932"/>
                </a:lnTo>
                <a:lnTo>
                  <a:pt x="31211" y="43167"/>
                </a:lnTo>
                <a:lnTo>
                  <a:pt x="38352" y="38352"/>
                </a:lnTo>
                <a:lnTo>
                  <a:pt x="43167" y="31211"/>
                </a:lnTo>
                <a:lnTo>
                  <a:pt x="44932" y="22466"/>
                </a:lnTo>
                <a:lnTo>
                  <a:pt x="43167" y="13721"/>
                </a:lnTo>
                <a:lnTo>
                  <a:pt x="38352" y="6580"/>
                </a:lnTo>
                <a:lnTo>
                  <a:pt x="31211" y="1765"/>
                </a:lnTo>
                <a:lnTo>
                  <a:pt x="22466" y="0"/>
                </a:lnTo>
                <a:close/>
              </a:path>
            </a:pathLst>
          </a:custGeom>
          <a:solidFill>
            <a:srgbClr val="8A8C8E"/>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dirty="0"/>
          </a:p>
        </p:txBody>
      </p:sp>
      <p:sp>
        <p:nvSpPr>
          <p:cNvPr id="106" name="object 139">
            <a:extLst>
              <a:ext uri="{FF2B5EF4-FFF2-40B4-BE49-F238E27FC236}">
                <a16:creationId xmlns:a16="http://schemas.microsoft.com/office/drawing/2014/main" id="{5DD6F2C5-2D91-7042-BE15-D4BF73C07970}"/>
              </a:ext>
            </a:extLst>
          </p:cNvPr>
          <p:cNvSpPr/>
          <p:nvPr/>
        </p:nvSpPr>
        <p:spPr>
          <a:xfrm>
            <a:off x="848934" y="5306777"/>
            <a:ext cx="82283" cy="82296"/>
          </a:xfrm>
          <a:prstGeom prst="rect">
            <a:avLst/>
          </a:prstGeom>
          <a:blipFill>
            <a:blip r:embed="rId2" cstate="print"/>
            <a:stretch>
              <a:fillRect/>
            </a:stretch>
          </a:blip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dirty="0"/>
          </a:p>
        </p:txBody>
      </p:sp>
      <p:sp>
        <p:nvSpPr>
          <p:cNvPr id="108" name="object 142">
            <a:extLst>
              <a:ext uri="{FF2B5EF4-FFF2-40B4-BE49-F238E27FC236}">
                <a16:creationId xmlns:a16="http://schemas.microsoft.com/office/drawing/2014/main" id="{B277B0FF-8A63-8646-BD46-DC783158F21B}"/>
              </a:ext>
            </a:extLst>
          </p:cNvPr>
          <p:cNvSpPr/>
          <p:nvPr/>
        </p:nvSpPr>
        <p:spPr>
          <a:xfrm>
            <a:off x="767381" y="6108617"/>
            <a:ext cx="177312" cy="64516"/>
          </a:xfrm>
          <a:prstGeom prst="rect">
            <a:avLst/>
          </a:prstGeom>
          <a:blipFill>
            <a:blip r:embed="rId3" cstate="print"/>
            <a:stretch>
              <a:fillRect/>
            </a:stretch>
          </a:blip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dirty="0"/>
          </a:p>
        </p:txBody>
      </p:sp>
      <p:grpSp>
        <p:nvGrpSpPr>
          <p:cNvPr id="6" name="Group 5">
            <a:extLst>
              <a:ext uri="{FF2B5EF4-FFF2-40B4-BE49-F238E27FC236}">
                <a16:creationId xmlns:a16="http://schemas.microsoft.com/office/drawing/2014/main" id="{E37652F3-4D8C-2F4C-A12A-E72CC7796FD2}"/>
              </a:ext>
            </a:extLst>
          </p:cNvPr>
          <p:cNvGrpSpPr/>
          <p:nvPr/>
        </p:nvGrpSpPr>
        <p:grpSpPr>
          <a:xfrm>
            <a:off x="811904" y="5912735"/>
            <a:ext cx="125089" cy="64769"/>
            <a:chOff x="2407249" y="5179487"/>
            <a:chExt cx="125089" cy="64769"/>
          </a:xfrm>
        </p:grpSpPr>
        <p:sp>
          <p:nvSpPr>
            <p:cNvPr id="109" name="object 140">
              <a:extLst>
                <a:ext uri="{FF2B5EF4-FFF2-40B4-BE49-F238E27FC236}">
                  <a16:creationId xmlns:a16="http://schemas.microsoft.com/office/drawing/2014/main" id="{0F1EE9C3-9CBB-BF48-AF38-2E7C3A6D06E3}"/>
                </a:ext>
              </a:extLst>
            </p:cNvPr>
            <p:cNvSpPr/>
            <p:nvPr/>
          </p:nvSpPr>
          <p:spPr>
            <a:xfrm>
              <a:off x="2468203" y="5179487"/>
              <a:ext cx="64135" cy="64769"/>
            </a:xfrm>
            <a:custGeom>
              <a:avLst/>
              <a:gdLst/>
              <a:ahLst/>
              <a:cxnLst/>
              <a:rect l="l" t="t" r="r" b="b"/>
              <a:pathLst>
                <a:path w="64134" h="64770">
                  <a:moveTo>
                    <a:pt x="0" y="0"/>
                  </a:moveTo>
                  <a:lnTo>
                    <a:pt x="0" y="64503"/>
                  </a:lnTo>
                  <a:lnTo>
                    <a:pt x="63931" y="32245"/>
                  </a:lnTo>
                  <a:lnTo>
                    <a:pt x="0" y="0"/>
                  </a:lnTo>
                  <a:close/>
                </a:path>
              </a:pathLst>
            </a:custGeom>
            <a:solidFill>
              <a:srgbClr val="8A8C8E"/>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dirty="0"/>
            </a:p>
          </p:txBody>
        </p:sp>
        <p:sp>
          <p:nvSpPr>
            <p:cNvPr id="110" name="object 141">
              <a:extLst>
                <a:ext uri="{FF2B5EF4-FFF2-40B4-BE49-F238E27FC236}">
                  <a16:creationId xmlns:a16="http://schemas.microsoft.com/office/drawing/2014/main" id="{B78D64E2-3A97-744A-B2C4-6C9AF707099B}"/>
                </a:ext>
              </a:extLst>
            </p:cNvPr>
            <p:cNvSpPr/>
            <p:nvPr/>
          </p:nvSpPr>
          <p:spPr>
            <a:xfrm>
              <a:off x="2407249" y="5196470"/>
              <a:ext cx="72390" cy="31115"/>
            </a:xfrm>
            <a:custGeom>
              <a:avLst/>
              <a:gdLst/>
              <a:ahLst/>
              <a:cxnLst/>
              <a:rect l="l" t="t" r="r" b="b"/>
              <a:pathLst>
                <a:path w="72390" h="31114">
                  <a:moveTo>
                    <a:pt x="0" y="30530"/>
                  </a:moveTo>
                  <a:lnTo>
                    <a:pt x="72326" y="30530"/>
                  </a:lnTo>
                  <a:lnTo>
                    <a:pt x="72326" y="0"/>
                  </a:lnTo>
                  <a:lnTo>
                    <a:pt x="0" y="0"/>
                  </a:lnTo>
                  <a:lnTo>
                    <a:pt x="0" y="30530"/>
                  </a:lnTo>
                  <a:close/>
                </a:path>
              </a:pathLst>
            </a:custGeom>
            <a:solidFill>
              <a:srgbClr val="8A8C8E"/>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dirty="0"/>
            </a:p>
          </p:txBody>
        </p:sp>
      </p:grpSp>
      <p:sp>
        <p:nvSpPr>
          <p:cNvPr id="120" name="TextBox 119">
            <a:extLst>
              <a:ext uri="{FF2B5EF4-FFF2-40B4-BE49-F238E27FC236}">
                <a16:creationId xmlns:a16="http://schemas.microsoft.com/office/drawing/2014/main" id="{0828C390-B11F-8D4A-967A-BA58A4FA45D1}"/>
              </a:ext>
            </a:extLst>
          </p:cNvPr>
          <p:cNvSpPr txBox="1"/>
          <p:nvPr/>
        </p:nvSpPr>
        <p:spPr>
          <a:xfrm>
            <a:off x="11363368" y="5637062"/>
            <a:ext cx="1916316" cy="153888"/>
          </a:xfrm>
          <a:prstGeom prst="rect">
            <a:avLst/>
          </a:prstGeom>
          <a:noFill/>
        </p:spPr>
        <p:txBody>
          <a:bodyPr wrap="square" lIns="0" tIns="0" rIns="0" bIns="0" rtlCol="0">
            <a:spAutoFit/>
          </a:bodyPr>
          <a:lstStyle/>
          <a:p>
            <a:r>
              <a:rPr lang="en-US" sz="1000" spc="-5" dirty="0">
                <a:solidFill>
                  <a:srgbClr val="221E1F"/>
                </a:solidFill>
                <a:latin typeface="Arial" panose="020B0604020202020204" pitchFamily="34" charset="0"/>
                <a:cs typeface="Arial" panose="020B0604020202020204" pitchFamily="34" charset="0"/>
              </a:rPr>
              <a:t>Minimize bycatch</a:t>
            </a:r>
            <a:endParaRPr lang="en-US" sz="1000" dirty="0">
              <a:latin typeface="Arial" panose="020B0604020202020204" pitchFamily="34" charset="0"/>
              <a:cs typeface="Arial" panose="020B0604020202020204" pitchFamily="34" charset="0"/>
            </a:endParaRPr>
          </a:p>
        </p:txBody>
      </p:sp>
      <p:sp>
        <p:nvSpPr>
          <p:cNvPr id="121" name="TextBox 120">
            <a:extLst>
              <a:ext uri="{FF2B5EF4-FFF2-40B4-BE49-F238E27FC236}">
                <a16:creationId xmlns:a16="http://schemas.microsoft.com/office/drawing/2014/main" id="{B255E3CD-126F-3B4C-BE09-7E77CC20A0A5}"/>
              </a:ext>
            </a:extLst>
          </p:cNvPr>
          <p:cNvSpPr txBox="1"/>
          <p:nvPr/>
        </p:nvSpPr>
        <p:spPr>
          <a:xfrm>
            <a:off x="11363368" y="5942040"/>
            <a:ext cx="1167059" cy="256480"/>
          </a:xfrm>
          <a:prstGeom prst="rect">
            <a:avLst/>
          </a:prstGeom>
          <a:noFill/>
        </p:spPr>
        <p:txBody>
          <a:bodyPr wrap="square" lIns="0" tIns="0" rIns="0" bIns="0" rtlCol="0">
            <a:spAutoFit/>
          </a:bodyPr>
          <a:lstStyle/>
          <a:p>
            <a:pPr>
              <a:lnSpc>
                <a:spcPts val="1000"/>
              </a:lnSpc>
            </a:pPr>
            <a:r>
              <a:rPr lang="en-US" sz="1000" spc="-5" dirty="0">
                <a:solidFill>
                  <a:srgbClr val="221E1F"/>
                </a:solidFill>
                <a:latin typeface="Arial" panose="020B0604020202020204" pitchFamily="34" charset="0"/>
                <a:cs typeface="Arial" panose="020B0604020202020204" pitchFamily="34" charset="0"/>
              </a:rPr>
              <a:t>Equitable fishing opportunities</a:t>
            </a:r>
            <a:endParaRPr lang="en-US" sz="1000" dirty="0">
              <a:latin typeface="Arial" panose="020B0604020202020204" pitchFamily="34" charset="0"/>
              <a:cs typeface="Arial" panose="020B0604020202020204" pitchFamily="34" charset="0"/>
            </a:endParaRPr>
          </a:p>
        </p:txBody>
      </p:sp>
      <p:sp>
        <p:nvSpPr>
          <p:cNvPr id="122" name="TextBox 121">
            <a:extLst>
              <a:ext uri="{FF2B5EF4-FFF2-40B4-BE49-F238E27FC236}">
                <a16:creationId xmlns:a16="http://schemas.microsoft.com/office/drawing/2014/main" id="{054F694B-D887-6C4A-83FA-544407D1C7B5}"/>
              </a:ext>
            </a:extLst>
          </p:cNvPr>
          <p:cNvSpPr txBox="1"/>
          <p:nvPr/>
        </p:nvSpPr>
        <p:spPr>
          <a:xfrm>
            <a:off x="11363368" y="6349610"/>
            <a:ext cx="691089" cy="153888"/>
          </a:xfrm>
          <a:prstGeom prst="rect">
            <a:avLst/>
          </a:prstGeom>
          <a:noFill/>
        </p:spPr>
        <p:txBody>
          <a:bodyPr wrap="square" lIns="0" tIns="0" rIns="0" bIns="0" rtlCol="0">
            <a:spAutoFit/>
          </a:bodyPr>
          <a:lstStyle/>
          <a:p>
            <a:r>
              <a:rPr lang="en-US" sz="1000" spc="-5" dirty="0">
                <a:solidFill>
                  <a:srgbClr val="221E1F"/>
                </a:solidFill>
                <a:latin typeface="Arial" panose="020B0604020202020204" pitchFamily="34" charset="0"/>
                <a:cs typeface="Arial" panose="020B0604020202020204" pitchFamily="34" charset="0"/>
              </a:rPr>
              <a:t>CPUE</a:t>
            </a:r>
            <a:endParaRPr lang="en-US" sz="1000" dirty="0">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28CFD31A-2C17-0B44-99CC-B907427770C1}"/>
              </a:ext>
            </a:extLst>
          </p:cNvPr>
          <p:cNvSpPr txBox="1"/>
          <p:nvPr/>
        </p:nvSpPr>
        <p:spPr>
          <a:xfrm>
            <a:off x="11363368" y="6654590"/>
            <a:ext cx="1643895" cy="153888"/>
          </a:xfrm>
          <a:prstGeom prst="rect">
            <a:avLst/>
          </a:prstGeom>
          <a:noFill/>
        </p:spPr>
        <p:txBody>
          <a:bodyPr wrap="square" lIns="0" tIns="0" rIns="0" bIns="0" rtlCol="0">
            <a:spAutoFit/>
          </a:bodyPr>
          <a:lstStyle/>
          <a:p>
            <a:r>
              <a:rPr lang="en-US" sz="1000" spc="-5" dirty="0">
                <a:solidFill>
                  <a:srgbClr val="221E1F"/>
                </a:solidFill>
                <a:latin typeface="Arial" panose="020B0604020202020204" pitchFamily="34" charset="0"/>
                <a:cs typeface="Arial" panose="020B0604020202020204" pitchFamily="34" charset="0"/>
              </a:rPr>
              <a:t>Food security</a:t>
            </a:r>
            <a:endParaRPr lang="en-US" sz="1000" dirty="0">
              <a:latin typeface="Arial" panose="020B0604020202020204" pitchFamily="34" charset="0"/>
              <a:cs typeface="Arial" panose="020B0604020202020204" pitchFamily="34" charset="0"/>
            </a:endParaRPr>
          </a:p>
        </p:txBody>
      </p:sp>
      <p:sp>
        <p:nvSpPr>
          <p:cNvPr id="124" name="TextBox 123">
            <a:extLst>
              <a:ext uri="{FF2B5EF4-FFF2-40B4-BE49-F238E27FC236}">
                <a16:creationId xmlns:a16="http://schemas.microsoft.com/office/drawing/2014/main" id="{C70C89C3-D6F7-DB4B-8861-F6087BFB6416}"/>
              </a:ext>
            </a:extLst>
          </p:cNvPr>
          <p:cNvSpPr txBox="1"/>
          <p:nvPr/>
        </p:nvSpPr>
        <p:spPr>
          <a:xfrm>
            <a:off x="11363368" y="3001356"/>
            <a:ext cx="1916316" cy="153888"/>
          </a:xfrm>
          <a:prstGeom prst="rect">
            <a:avLst/>
          </a:prstGeom>
          <a:noFill/>
        </p:spPr>
        <p:txBody>
          <a:bodyPr wrap="square" lIns="0" tIns="0" rIns="0" bIns="0" rtlCol="0">
            <a:spAutoFit/>
          </a:bodyPr>
          <a:lstStyle/>
          <a:p>
            <a:r>
              <a:rPr lang="en-US" sz="1000" spc="-5" dirty="0">
                <a:solidFill>
                  <a:srgbClr val="221E1F"/>
                </a:solidFill>
                <a:latin typeface="Arial" panose="020B0604020202020204" pitchFamily="34" charset="0"/>
                <a:cs typeface="Arial" panose="020B0604020202020204" pitchFamily="34" charset="0"/>
              </a:rPr>
              <a:t>Net revenue</a:t>
            </a:r>
            <a:endParaRPr lang="en-US" sz="1000" dirty="0">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id="{11308A6D-1268-7140-8A00-E9DAE469BF6F}"/>
              </a:ext>
            </a:extLst>
          </p:cNvPr>
          <p:cNvSpPr txBox="1"/>
          <p:nvPr/>
        </p:nvSpPr>
        <p:spPr>
          <a:xfrm>
            <a:off x="11363368" y="3611312"/>
            <a:ext cx="1167059" cy="256480"/>
          </a:xfrm>
          <a:prstGeom prst="rect">
            <a:avLst/>
          </a:prstGeom>
          <a:noFill/>
        </p:spPr>
        <p:txBody>
          <a:bodyPr wrap="square" lIns="0" tIns="0" rIns="0" bIns="0" rtlCol="0">
            <a:spAutoFit/>
          </a:bodyPr>
          <a:lstStyle/>
          <a:p>
            <a:pPr>
              <a:lnSpc>
                <a:spcPts val="1000"/>
              </a:lnSpc>
            </a:pPr>
            <a:r>
              <a:rPr lang="en-US" sz="1000" spc="-5" dirty="0">
                <a:solidFill>
                  <a:srgbClr val="221E1F"/>
                </a:solidFill>
                <a:latin typeface="Arial" panose="020B0604020202020204" pitchFamily="34" charset="0"/>
                <a:cs typeface="Arial" panose="020B0604020202020204" pitchFamily="34" charset="0"/>
              </a:rPr>
              <a:t>Interannual variation in yield</a:t>
            </a:r>
            <a:endParaRPr lang="en-US" sz="1000" dirty="0">
              <a:latin typeface="Arial" panose="020B0604020202020204" pitchFamily="34" charset="0"/>
              <a:cs typeface="Arial" panose="020B0604020202020204" pitchFamily="34" charset="0"/>
            </a:endParaRPr>
          </a:p>
        </p:txBody>
      </p:sp>
      <p:sp>
        <p:nvSpPr>
          <p:cNvPr id="126" name="TextBox 125">
            <a:extLst>
              <a:ext uri="{FF2B5EF4-FFF2-40B4-BE49-F238E27FC236}">
                <a16:creationId xmlns:a16="http://schemas.microsoft.com/office/drawing/2014/main" id="{2346C81B-B2DE-B440-A047-51DF9A65C488}"/>
              </a:ext>
            </a:extLst>
          </p:cNvPr>
          <p:cNvSpPr txBox="1"/>
          <p:nvPr/>
        </p:nvSpPr>
        <p:spPr>
          <a:xfrm>
            <a:off x="11363368" y="4731430"/>
            <a:ext cx="522583" cy="153888"/>
          </a:xfrm>
          <a:prstGeom prst="rect">
            <a:avLst/>
          </a:prstGeom>
          <a:noFill/>
        </p:spPr>
        <p:txBody>
          <a:bodyPr wrap="square" lIns="0" tIns="0" rIns="0" bIns="0" rtlCol="0">
            <a:spAutoFit/>
          </a:bodyPr>
          <a:lstStyle/>
          <a:p>
            <a:r>
              <a:rPr lang="en-US" sz="1000" spc="-5" dirty="0">
                <a:solidFill>
                  <a:srgbClr val="221E1F"/>
                </a:solidFill>
                <a:latin typeface="Arial" panose="020B0604020202020204" pitchFamily="34" charset="0"/>
                <a:cs typeface="Arial" panose="020B0604020202020204" pitchFamily="34" charset="0"/>
              </a:rPr>
              <a:t>&gt;</a:t>
            </a:r>
            <a:r>
              <a:rPr lang="en-US" sz="1000" spc="-5" dirty="0" err="1">
                <a:solidFill>
                  <a:srgbClr val="221E1F"/>
                </a:solidFill>
                <a:latin typeface="Arial" panose="020B0604020202020204" pitchFamily="34" charset="0"/>
                <a:cs typeface="Arial" panose="020B0604020202020204" pitchFamily="34" charset="0"/>
              </a:rPr>
              <a:t>Blim</a:t>
            </a:r>
            <a:endParaRPr lang="en-US" sz="1000" dirty="0">
              <a:latin typeface="Arial" panose="020B060402020202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id="{A5134D5D-5504-9A4C-8040-1893340D2EDC}"/>
              </a:ext>
            </a:extLst>
          </p:cNvPr>
          <p:cNvSpPr txBox="1"/>
          <p:nvPr/>
        </p:nvSpPr>
        <p:spPr>
          <a:xfrm>
            <a:off x="11363368" y="4018882"/>
            <a:ext cx="1813243" cy="153888"/>
          </a:xfrm>
          <a:prstGeom prst="rect">
            <a:avLst/>
          </a:prstGeom>
          <a:noFill/>
        </p:spPr>
        <p:txBody>
          <a:bodyPr wrap="square" lIns="0" tIns="0" rIns="0" bIns="0" rtlCol="0">
            <a:spAutoFit/>
          </a:bodyPr>
          <a:lstStyle/>
          <a:p>
            <a:r>
              <a:rPr lang="en-US" sz="1000" spc="-5">
                <a:solidFill>
                  <a:srgbClr val="221E1F"/>
                </a:solidFill>
                <a:latin typeface="Arial" panose="020B0604020202020204" pitchFamily="34" charset="0"/>
                <a:cs typeface="Arial" panose="020B0604020202020204" pitchFamily="34" charset="0"/>
              </a:rPr>
              <a:t>Catch after 3 years – short term</a:t>
            </a:r>
            <a:endParaRPr lang="en-US" sz="1000">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id="{59E819B1-62FD-E04F-8883-2EC463E02226}"/>
              </a:ext>
            </a:extLst>
          </p:cNvPr>
          <p:cNvSpPr txBox="1"/>
          <p:nvPr/>
        </p:nvSpPr>
        <p:spPr>
          <a:xfrm>
            <a:off x="11363368" y="3306334"/>
            <a:ext cx="903584" cy="153888"/>
          </a:xfrm>
          <a:prstGeom prst="rect">
            <a:avLst/>
          </a:prstGeom>
          <a:noFill/>
        </p:spPr>
        <p:txBody>
          <a:bodyPr wrap="square" lIns="0" tIns="0" rIns="0" bIns="0" rtlCol="0">
            <a:spAutoFit/>
          </a:bodyPr>
          <a:lstStyle/>
          <a:p>
            <a:r>
              <a:rPr lang="en-US" sz="1000" spc="-5" err="1">
                <a:solidFill>
                  <a:srgbClr val="221E1F"/>
                </a:solidFill>
                <a:latin typeface="Arial" panose="020B0604020202020204" pitchFamily="34" charset="0"/>
                <a:cs typeface="Arial" panose="020B0604020202020204" pitchFamily="34" charset="0"/>
              </a:rPr>
              <a:t>pGreen</a:t>
            </a:r>
            <a:endParaRPr lang="en-US" sz="1000">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9BAAD475-BCA4-B446-9240-3910420FB6E0}"/>
              </a:ext>
            </a:extLst>
          </p:cNvPr>
          <p:cNvSpPr txBox="1"/>
          <p:nvPr/>
        </p:nvSpPr>
        <p:spPr>
          <a:xfrm>
            <a:off x="11363368" y="4323860"/>
            <a:ext cx="1340955" cy="256480"/>
          </a:xfrm>
          <a:prstGeom prst="rect">
            <a:avLst/>
          </a:prstGeom>
          <a:noFill/>
        </p:spPr>
        <p:txBody>
          <a:bodyPr wrap="square" lIns="0" tIns="0" rIns="0" bIns="0" rtlCol="0">
            <a:spAutoFit/>
          </a:bodyPr>
          <a:lstStyle/>
          <a:p>
            <a:pPr>
              <a:lnSpc>
                <a:spcPts val="1000"/>
              </a:lnSpc>
            </a:pPr>
            <a:r>
              <a:rPr lang="en-US" sz="1000" spc="-5">
                <a:solidFill>
                  <a:srgbClr val="221E1F"/>
                </a:solidFill>
                <a:latin typeface="Arial" panose="020B0604020202020204" pitchFamily="34" charset="0"/>
                <a:cs typeface="Arial" panose="020B0604020202020204" pitchFamily="34" charset="0"/>
              </a:rPr>
              <a:t>Catch after 30 years – long term</a:t>
            </a:r>
            <a:endParaRPr lang="en-US" sz="1000">
              <a:latin typeface="Arial" panose="020B0604020202020204" pitchFamily="34" charset="0"/>
              <a:cs typeface="Arial" panose="020B0604020202020204" pitchFamily="34" charset="0"/>
            </a:endParaRPr>
          </a:p>
        </p:txBody>
      </p:sp>
      <p:sp>
        <p:nvSpPr>
          <p:cNvPr id="130" name="object 14">
            <a:extLst>
              <a:ext uri="{FF2B5EF4-FFF2-40B4-BE49-F238E27FC236}">
                <a16:creationId xmlns:a16="http://schemas.microsoft.com/office/drawing/2014/main" id="{3AD30D6C-559E-8545-B980-84E492684BB9}"/>
              </a:ext>
            </a:extLst>
          </p:cNvPr>
          <p:cNvSpPr txBox="1"/>
          <p:nvPr/>
        </p:nvSpPr>
        <p:spPr>
          <a:xfrm>
            <a:off x="11363368" y="2697760"/>
            <a:ext cx="1658365" cy="151323"/>
          </a:xfrm>
          <a:prstGeom prst="rect">
            <a:avLst/>
          </a:prstGeom>
        </p:spPr>
        <p:txBody>
          <a:bodyPr vert="horz" wrap="square" lIns="0" tIns="12700" rIns="0" bIns="0" rtlCol="0">
            <a:spAutoFit/>
          </a:bodyPr>
          <a:lstStyle/>
          <a:p>
            <a:pPr marL="12700" marR="5080">
              <a:spcBef>
                <a:spcPts val="100"/>
              </a:spcBef>
            </a:pPr>
            <a:r>
              <a:rPr sz="900" b="1" spc="-7">
                <a:solidFill>
                  <a:srgbClr val="221E1F"/>
                </a:solidFill>
                <a:latin typeface="Arial" panose="020B0604020202020204" pitchFamily="34" charset="0"/>
                <a:cs typeface="Arial" panose="020B0604020202020204" pitchFamily="34" charset="0"/>
              </a:rPr>
              <a:t>PERFORMANCE</a:t>
            </a:r>
            <a:r>
              <a:rPr lang="en-US" sz="900" b="1" spc="-7">
                <a:solidFill>
                  <a:srgbClr val="221E1F"/>
                </a:solidFill>
                <a:latin typeface="Arial" panose="020B0604020202020204" pitchFamily="34" charset="0"/>
                <a:cs typeface="Arial" panose="020B0604020202020204" pitchFamily="34" charset="0"/>
              </a:rPr>
              <a:t> </a:t>
            </a:r>
            <a:r>
              <a:rPr sz="900" b="1" spc="-7">
                <a:solidFill>
                  <a:srgbClr val="221E1F"/>
                </a:solidFill>
                <a:latin typeface="Arial" panose="020B0604020202020204" pitchFamily="34" charset="0"/>
                <a:cs typeface="Arial" panose="020B0604020202020204" pitchFamily="34" charset="0"/>
              </a:rPr>
              <a:t>METRICS</a:t>
            </a:r>
          </a:p>
        </p:txBody>
      </p:sp>
      <p:sp>
        <p:nvSpPr>
          <p:cNvPr id="131" name="object 14">
            <a:extLst>
              <a:ext uri="{FF2B5EF4-FFF2-40B4-BE49-F238E27FC236}">
                <a16:creationId xmlns:a16="http://schemas.microsoft.com/office/drawing/2014/main" id="{69AD1DB4-240B-CB4B-ABDB-21A2B27EF1F7}"/>
              </a:ext>
            </a:extLst>
          </p:cNvPr>
          <p:cNvSpPr txBox="1"/>
          <p:nvPr/>
        </p:nvSpPr>
        <p:spPr>
          <a:xfrm>
            <a:off x="5399998" y="5217794"/>
            <a:ext cx="2479633" cy="289823"/>
          </a:xfrm>
          <a:prstGeom prst="rect">
            <a:avLst/>
          </a:prstGeom>
        </p:spPr>
        <p:txBody>
          <a:bodyPr vert="horz" wrap="square" lIns="0" tIns="12700" rIns="0" bIns="0" rtlCol="0">
            <a:spAutoFit/>
          </a:bodyPr>
          <a:lstStyle/>
          <a:p>
            <a:pPr marL="12700" marR="5080">
              <a:spcBef>
                <a:spcPts val="100"/>
              </a:spcBef>
            </a:pPr>
            <a:r>
              <a:rPr sz="900" b="1" spc="-7">
                <a:solidFill>
                  <a:srgbClr val="221E1F"/>
                </a:solidFill>
                <a:latin typeface="Arial" panose="020B0604020202020204" pitchFamily="34" charset="0"/>
                <a:cs typeface="Arial" panose="020B0604020202020204" pitchFamily="34" charset="0"/>
              </a:rPr>
              <a:t>PERFORMANCE METRICS</a:t>
            </a:r>
            <a:r>
              <a:rPr lang="en-US" sz="900" b="1" spc="-7">
                <a:solidFill>
                  <a:srgbClr val="221E1F"/>
                </a:solidFill>
                <a:latin typeface="Arial" panose="020B0604020202020204" pitchFamily="34" charset="0"/>
                <a:cs typeface="Arial" panose="020B0604020202020204" pitchFamily="34" charset="0"/>
              </a:rPr>
              <a:t> WITH NO </a:t>
            </a:r>
            <a:br>
              <a:rPr lang="en-US" sz="900" b="1" spc="-7">
                <a:solidFill>
                  <a:srgbClr val="221E1F"/>
                </a:solidFill>
                <a:latin typeface="Arial" panose="020B0604020202020204" pitchFamily="34" charset="0"/>
                <a:cs typeface="Arial" panose="020B0604020202020204" pitchFamily="34" charset="0"/>
              </a:rPr>
            </a:br>
            <a:r>
              <a:rPr lang="en-US" sz="900" b="1" spc="-7">
                <a:solidFill>
                  <a:srgbClr val="221E1F"/>
                </a:solidFill>
                <a:latin typeface="Arial" panose="020B0604020202020204" pitchFamily="34" charset="0"/>
                <a:cs typeface="Arial" panose="020B0604020202020204" pitchFamily="34" charset="0"/>
              </a:rPr>
              <a:t>SIGNIFICANT DIFFERENCES ACROSS MPs</a:t>
            </a:r>
            <a:endParaRPr sz="900" b="1" spc="-7">
              <a:solidFill>
                <a:srgbClr val="221E1F"/>
              </a:solidFill>
              <a:latin typeface="Arial" panose="020B0604020202020204" pitchFamily="34" charset="0"/>
              <a:cs typeface="Arial" panose="020B0604020202020204" pitchFamily="34" charset="0"/>
            </a:endParaRPr>
          </a:p>
        </p:txBody>
      </p:sp>
      <p:cxnSp>
        <p:nvCxnSpPr>
          <p:cNvPr id="132" name="Straight Connector 131">
            <a:extLst>
              <a:ext uri="{FF2B5EF4-FFF2-40B4-BE49-F238E27FC236}">
                <a16:creationId xmlns:a16="http://schemas.microsoft.com/office/drawing/2014/main" id="{FD18EDCB-CFF1-D048-891B-95ECC69F1A4B}"/>
              </a:ext>
            </a:extLst>
          </p:cNvPr>
          <p:cNvCxnSpPr>
            <a:cxnSpLocks/>
          </p:cNvCxnSpPr>
          <p:nvPr/>
        </p:nvCxnSpPr>
        <p:spPr>
          <a:xfrm>
            <a:off x="5194300" y="5068493"/>
            <a:ext cx="7924800" cy="0"/>
          </a:xfrm>
          <a:prstGeom prst="line">
            <a:avLst/>
          </a:prstGeom>
          <a:ln>
            <a:solidFill>
              <a:srgbClr val="FBB995"/>
            </a:solidFill>
          </a:ln>
        </p:spPr>
        <p:style>
          <a:lnRef idx="1">
            <a:schemeClr val="accent1"/>
          </a:lnRef>
          <a:fillRef idx="0">
            <a:schemeClr val="accent1"/>
          </a:fillRef>
          <a:effectRef idx="0">
            <a:schemeClr val="accent1"/>
          </a:effectRef>
          <a:fontRef idx="minor">
            <a:schemeClr val="tx1"/>
          </a:fontRef>
        </p:style>
      </p:cxnSp>
      <p:sp>
        <p:nvSpPr>
          <p:cNvPr id="133" name="Rounded Rectangle 132">
            <a:extLst>
              <a:ext uri="{FF2B5EF4-FFF2-40B4-BE49-F238E27FC236}">
                <a16:creationId xmlns:a16="http://schemas.microsoft.com/office/drawing/2014/main" id="{83B78FE7-70AB-7545-B3EA-B7BD0680963B}"/>
              </a:ext>
            </a:extLst>
          </p:cNvPr>
          <p:cNvSpPr/>
          <p:nvPr/>
        </p:nvSpPr>
        <p:spPr>
          <a:xfrm>
            <a:off x="7315208" y="1044065"/>
            <a:ext cx="3878827" cy="164542"/>
          </a:xfrm>
          <a:prstGeom prst="roundRect">
            <a:avLst/>
          </a:prstGeom>
          <a:solidFill>
            <a:srgbClr val="E1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7959FE7A-A950-3442-900A-7151E2467F1D}"/>
              </a:ext>
            </a:extLst>
          </p:cNvPr>
          <p:cNvSpPr txBox="1"/>
          <p:nvPr/>
        </p:nvSpPr>
        <p:spPr>
          <a:xfrm>
            <a:off x="8322421" y="1048002"/>
            <a:ext cx="1864401" cy="138499"/>
          </a:xfrm>
          <a:prstGeom prst="rect">
            <a:avLst/>
          </a:prstGeom>
          <a:noFill/>
        </p:spPr>
        <p:txBody>
          <a:bodyPr wrap="square" lIns="0" tIns="0" rIns="0" bIns="0" rtlCol="0">
            <a:spAutoFit/>
          </a:bodyPr>
          <a:lstStyle/>
          <a:p>
            <a:pPr algn="ctr"/>
            <a:r>
              <a:rPr lang="en-US" sz="900" b="1" spc="-7">
                <a:solidFill>
                  <a:srgbClr val="221E1F"/>
                </a:solidFill>
                <a:latin typeface="Arial" panose="020B0604020202020204" pitchFamily="34" charset="0"/>
                <a:cs typeface="Arial" panose="020B0604020202020204" pitchFamily="34" charset="0"/>
              </a:rPr>
              <a:t>MANAGEMENT PROCEDURE</a:t>
            </a:r>
          </a:p>
        </p:txBody>
      </p:sp>
      <p:sp>
        <p:nvSpPr>
          <p:cNvPr id="134" name="object 12">
            <a:extLst>
              <a:ext uri="{FF2B5EF4-FFF2-40B4-BE49-F238E27FC236}">
                <a16:creationId xmlns:a16="http://schemas.microsoft.com/office/drawing/2014/main" id="{1A737D91-AAA4-824C-9B0D-DB3B55EDDE1E}"/>
              </a:ext>
            </a:extLst>
          </p:cNvPr>
          <p:cNvSpPr txBox="1"/>
          <p:nvPr/>
        </p:nvSpPr>
        <p:spPr>
          <a:xfrm>
            <a:off x="10186822" y="2711865"/>
            <a:ext cx="863658" cy="123111"/>
          </a:xfrm>
          <a:prstGeom prst="rect">
            <a:avLst/>
          </a:prstGeom>
        </p:spPr>
        <p:txBody>
          <a:bodyPr vert="horz" wrap="square" lIns="0" tIns="20320" rIns="0" bIns="0" rtlCol="0">
            <a:spAutoFit/>
          </a:bodyPr>
          <a:lstStyle/>
          <a:p>
            <a:pPr marL="12700" marR="5080" algn="r">
              <a:lnSpc>
                <a:spcPts val="800"/>
              </a:lnSpc>
              <a:spcBef>
                <a:spcPts val="160"/>
              </a:spcBef>
            </a:pPr>
            <a:r>
              <a:rPr lang="en-US" sz="700">
                <a:solidFill>
                  <a:srgbClr val="221E1F"/>
                </a:solidFill>
                <a:latin typeface="Arial" panose="020B0604020202020204" pitchFamily="34" charset="0"/>
                <a:cs typeface="Arial" panose="020B0604020202020204" pitchFamily="34" charset="0"/>
              </a:rPr>
              <a:t>HIGHEST SCORE</a:t>
            </a:r>
            <a:endParaRPr sz="700">
              <a:latin typeface="Arial" panose="020B0604020202020204" pitchFamily="34" charset="0"/>
              <a:cs typeface="Arial" panose="020B0604020202020204" pitchFamily="34" charset="0"/>
            </a:endParaRPr>
          </a:p>
        </p:txBody>
      </p:sp>
      <p:cxnSp>
        <p:nvCxnSpPr>
          <p:cNvPr id="135" name="Straight Connector 134">
            <a:extLst>
              <a:ext uri="{FF2B5EF4-FFF2-40B4-BE49-F238E27FC236}">
                <a16:creationId xmlns:a16="http://schemas.microsoft.com/office/drawing/2014/main" id="{47CD35D0-1484-D147-93F8-E210962A004D}"/>
              </a:ext>
            </a:extLst>
          </p:cNvPr>
          <p:cNvCxnSpPr>
            <a:cxnSpLocks/>
          </p:cNvCxnSpPr>
          <p:nvPr/>
        </p:nvCxnSpPr>
        <p:spPr>
          <a:xfrm>
            <a:off x="10938369" y="2849083"/>
            <a:ext cx="0" cy="20969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441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168">
            <a:extLst>
              <a:ext uri="{FF2B5EF4-FFF2-40B4-BE49-F238E27FC236}">
                <a16:creationId xmlns:a16="http://schemas.microsoft.com/office/drawing/2014/main" id="{4B572F79-E87F-B34E-9A49-06911FF4B91D}"/>
              </a:ext>
            </a:extLst>
          </p:cNvPr>
          <p:cNvSpPr/>
          <p:nvPr/>
        </p:nvSpPr>
        <p:spPr>
          <a:xfrm>
            <a:off x="8191854" y="1675725"/>
            <a:ext cx="1807205" cy="2274237"/>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4214AC4A-0AFD-F746-A9D2-B0E05C2D8D24}"/>
              </a:ext>
            </a:extLst>
          </p:cNvPr>
          <p:cNvSpPr>
            <a:spLocks noGrp="1"/>
          </p:cNvSpPr>
          <p:nvPr>
            <p:ph type="ftr" sz="quarter" idx="10"/>
          </p:nvPr>
        </p:nvSpPr>
        <p:spPr/>
        <p:txBody>
          <a:bodyPr/>
          <a:lstStyle/>
          <a:p>
            <a:r>
              <a:rPr lang="en-US"/>
              <a:t>Footer</a:t>
            </a:r>
          </a:p>
        </p:txBody>
      </p:sp>
      <p:sp>
        <p:nvSpPr>
          <p:cNvPr id="4" name="Slide Number Placeholder 3">
            <a:extLst>
              <a:ext uri="{FF2B5EF4-FFF2-40B4-BE49-F238E27FC236}">
                <a16:creationId xmlns:a16="http://schemas.microsoft.com/office/drawing/2014/main" id="{CD05D7B9-B2B4-1346-865A-A34C1F660C8F}"/>
              </a:ext>
            </a:extLst>
          </p:cNvPr>
          <p:cNvSpPr>
            <a:spLocks noGrp="1"/>
          </p:cNvSpPr>
          <p:nvPr>
            <p:ph type="sldNum" sz="quarter" idx="11"/>
          </p:nvPr>
        </p:nvSpPr>
        <p:spPr/>
        <p:txBody>
          <a:bodyPr/>
          <a:lstStyle/>
          <a:p>
            <a:fld id="{B6F15528-21DE-4FAA-801E-634DDDAF4B2B}" type="slidenum">
              <a:rPr lang="en-US" smtClean="0"/>
              <a:pPr/>
              <a:t>21</a:t>
            </a:fld>
            <a:endParaRPr lang="en-US"/>
          </a:p>
        </p:txBody>
      </p:sp>
      <p:sp>
        <p:nvSpPr>
          <p:cNvPr id="5" name="Date Placeholder 4">
            <a:extLst>
              <a:ext uri="{FF2B5EF4-FFF2-40B4-BE49-F238E27FC236}">
                <a16:creationId xmlns:a16="http://schemas.microsoft.com/office/drawing/2014/main" id="{E1CCB9AA-16D0-304F-BF22-A0AD98741610}"/>
              </a:ext>
            </a:extLst>
          </p:cNvPr>
          <p:cNvSpPr>
            <a:spLocks noGrp="1"/>
          </p:cNvSpPr>
          <p:nvPr>
            <p:ph type="dt" sz="half" idx="12"/>
          </p:nvPr>
        </p:nvSpPr>
        <p:spPr/>
        <p:txBody>
          <a:bodyPr/>
          <a:lstStyle/>
          <a:p>
            <a:fld id="{B48DDA94-0BCE-3945-9FFA-E08A709F4F1D}" type="datetime1">
              <a:rPr lang="en-US" smtClean="0"/>
              <a:t>3/23/21</a:t>
            </a:fld>
            <a:endParaRPr lang="en-US"/>
          </a:p>
        </p:txBody>
      </p:sp>
      <p:sp>
        <p:nvSpPr>
          <p:cNvPr id="7" name="Rectangle 6">
            <a:extLst>
              <a:ext uri="{FF2B5EF4-FFF2-40B4-BE49-F238E27FC236}">
                <a16:creationId xmlns:a16="http://schemas.microsoft.com/office/drawing/2014/main" id="{F0FF8028-9B83-2D4C-8903-A564DCA23F2F}"/>
              </a:ext>
            </a:extLst>
          </p:cNvPr>
          <p:cNvSpPr/>
          <p:nvPr/>
        </p:nvSpPr>
        <p:spPr>
          <a:xfrm>
            <a:off x="1005290" y="2775341"/>
            <a:ext cx="3692693" cy="1804999"/>
          </a:xfrm>
          <a:prstGeom prst="rect">
            <a:avLst/>
          </a:prstGeom>
          <a:solidFill>
            <a:srgbClr val="E1E8F1">
              <a:alpha val="85098"/>
            </a:srgbClr>
          </a:solidFill>
          <a:ln w="9525">
            <a:solidFill>
              <a:srgbClr val="FBB9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48BFD0E2-01B7-744C-A7E8-E8309B2B8D10}"/>
              </a:ext>
            </a:extLst>
          </p:cNvPr>
          <p:cNvSpPr txBox="1">
            <a:spLocks noGrp="1"/>
          </p:cNvSpPr>
          <p:nvPr>
            <p:ph type="title"/>
          </p:nvPr>
        </p:nvSpPr>
        <p:spPr>
          <a:xfrm>
            <a:off x="984446" y="1034425"/>
            <a:ext cx="2812298" cy="1554977"/>
          </a:xfrm>
          <a:prstGeom prst="rect">
            <a:avLst/>
          </a:prstGeom>
        </p:spPr>
        <p:txBody>
          <a:bodyPr vert="horz" wrap="square" lIns="0" tIns="0" rIns="0" bIns="0" rtlCol="0">
            <a:spAutoFit/>
          </a:bodyPr>
          <a:lstStyle/>
          <a:p>
            <a:pPr>
              <a:lnSpc>
                <a:spcPts val="2500"/>
              </a:lnSpc>
            </a:pPr>
            <a:r>
              <a:rPr lang="en-US" sz="2600">
                <a:solidFill>
                  <a:srgbClr val="D65227"/>
                </a:solidFill>
                <a:latin typeface="Arial" panose="020B0604020202020204" pitchFamily="34" charset="0"/>
                <a:cs typeface="Arial" panose="020B0604020202020204" pitchFamily="34" charset="0"/>
              </a:rPr>
              <a:t>Projection </a:t>
            </a:r>
            <a:br>
              <a:rPr lang="en-US" sz="2600">
                <a:solidFill>
                  <a:srgbClr val="D65227"/>
                </a:solidFill>
                <a:latin typeface="Arial" panose="020B0604020202020204" pitchFamily="34" charset="0"/>
                <a:cs typeface="Arial" panose="020B0604020202020204" pitchFamily="34" charset="0"/>
              </a:rPr>
            </a:br>
            <a:r>
              <a:rPr lang="en-US" sz="2600">
                <a:solidFill>
                  <a:srgbClr val="D65227"/>
                </a:solidFill>
                <a:latin typeface="Arial" panose="020B0604020202020204" pitchFamily="34" charset="0"/>
                <a:cs typeface="Arial" panose="020B0604020202020204" pitchFamily="34" charset="0"/>
              </a:rPr>
              <a:t>of trade-off between catch and biomass</a:t>
            </a:r>
            <a:r>
              <a:rPr sz="2600" spc="-100">
                <a:solidFill>
                  <a:srgbClr val="D65227"/>
                </a:solidFill>
                <a:latin typeface="Arial" panose="020B0604020202020204" pitchFamily="34" charset="0"/>
                <a:cs typeface="Arial" panose="020B0604020202020204" pitchFamily="34" charset="0"/>
              </a:rPr>
              <a:t> </a:t>
            </a:r>
            <a:br>
              <a:rPr lang="en-US" sz="2600" spc="-100">
                <a:solidFill>
                  <a:srgbClr val="D65227"/>
                </a:solidFill>
                <a:latin typeface="Arial" panose="020B0604020202020204" pitchFamily="34" charset="0"/>
                <a:cs typeface="Arial" panose="020B0604020202020204" pitchFamily="34" charset="0"/>
              </a:rPr>
            </a:br>
            <a:r>
              <a:rPr lang="en-US" sz="1100" b="0">
                <a:solidFill>
                  <a:srgbClr val="D65227"/>
                </a:solidFill>
              </a:rPr>
              <a:t>MP1-MP6 over 2020-2040 period.</a:t>
            </a:r>
            <a:endParaRPr sz="1100" b="0">
              <a:solidFill>
                <a:srgbClr val="D65227"/>
              </a:solidFill>
            </a:endParaRPr>
          </a:p>
        </p:txBody>
      </p:sp>
      <p:sp>
        <p:nvSpPr>
          <p:cNvPr id="9" name="Rounded Rectangle 8">
            <a:extLst>
              <a:ext uri="{FF2B5EF4-FFF2-40B4-BE49-F238E27FC236}">
                <a16:creationId xmlns:a16="http://schemas.microsoft.com/office/drawing/2014/main" id="{E903A1CF-9D76-ED48-B8D3-2282CD118B90}"/>
              </a:ext>
            </a:extLst>
          </p:cNvPr>
          <p:cNvSpPr>
            <a:spLocks noChangeAspect="1"/>
          </p:cNvSpPr>
          <p:nvPr/>
        </p:nvSpPr>
        <p:spPr>
          <a:xfrm>
            <a:off x="3813089" y="1028699"/>
            <a:ext cx="889477" cy="889477"/>
          </a:xfrm>
          <a:prstGeom prst="roundRect">
            <a:avLst/>
          </a:prstGeom>
          <a:solidFill>
            <a:srgbClr val="D75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92340E9-EF3D-7D40-AC87-46C217255726}"/>
              </a:ext>
            </a:extLst>
          </p:cNvPr>
          <p:cNvSpPr txBox="1"/>
          <p:nvPr/>
        </p:nvSpPr>
        <p:spPr>
          <a:xfrm>
            <a:off x="3868625" y="1084926"/>
            <a:ext cx="914398" cy="230832"/>
          </a:xfrm>
          <a:prstGeom prst="rect">
            <a:avLst/>
          </a:prstGeom>
          <a:noFill/>
        </p:spPr>
        <p:txBody>
          <a:bodyPr wrap="square" rtlCol="0">
            <a:spAutoFit/>
          </a:bodyPr>
          <a:lstStyle/>
          <a:p>
            <a:r>
              <a:rPr lang="en-US" sz="850" b="1">
                <a:solidFill>
                  <a:srgbClr val="FFC89E"/>
                </a:solidFill>
                <a:latin typeface="Arial" panose="020B0604020202020204" pitchFamily="34" charset="0"/>
                <a:cs typeface="Arial" panose="020B0604020202020204" pitchFamily="34" charset="0"/>
              </a:rPr>
              <a:t>Best scores</a:t>
            </a:r>
          </a:p>
        </p:txBody>
      </p:sp>
      <p:sp>
        <p:nvSpPr>
          <p:cNvPr id="11" name="TextBox 10">
            <a:extLst>
              <a:ext uri="{FF2B5EF4-FFF2-40B4-BE49-F238E27FC236}">
                <a16:creationId xmlns:a16="http://schemas.microsoft.com/office/drawing/2014/main" id="{67566521-32AD-914A-A464-BDFB481488CE}"/>
              </a:ext>
            </a:extLst>
          </p:cNvPr>
          <p:cNvSpPr txBox="1"/>
          <p:nvPr/>
        </p:nvSpPr>
        <p:spPr>
          <a:xfrm>
            <a:off x="3861315" y="1279027"/>
            <a:ext cx="809015" cy="369332"/>
          </a:xfrm>
          <a:prstGeom prst="rect">
            <a:avLst/>
          </a:prstGeom>
          <a:noFill/>
        </p:spPr>
        <p:txBody>
          <a:bodyPr wrap="square" rtlCol="0">
            <a:spAutoFit/>
          </a:bodyPr>
          <a:lstStyle/>
          <a:p>
            <a:pPr algn="ctr"/>
            <a:r>
              <a:rPr lang="en-US">
                <a:solidFill>
                  <a:schemeClr val="bg1"/>
                </a:solidFill>
                <a:latin typeface="Arial Black" panose="020B0604020202020204" pitchFamily="34" charset="0"/>
                <a:cs typeface="Arial Black" panose="020B0604020202020204" pitchFamily="34" charset="0"/>
              </a:rPr>
              <a:t>MP3</a:t>
            </a:r>
          </a:p>
        </p:txBody>
      </p:sp>
      <p:sp>
        <p:nvSpPr>
          <p:cNvPr id="12" name="TextBox 11">
            <a:extLst>
              <a:ext uri="{FF2B5EF4-FFF2-40B4-BE49-F238E27FC236}">
                <a16:creationId xmlns:a16="http://schemas.microsoft.com/office/drawing/2014/main" id="{068691AA-B4F3-9B41-8C61-468FF3587294}"/>
              </a:ext>
            </a:extLst>
          </p:cNvPr>
          <p:cNvSpPr txBox="1"/>
          <p:nvPr/>
        </p:nvSpPr>
        <p:spPr>
          <a:xfrm>
            <a:off x="3861313" y="1592784"/>
            <a:ext cx="484356" cy="230832"/>
          </a:xfrm>
          <a:prstGeom prst="rect">
            <a:avLst/>
          </a:prstGeom>
          <a:noFill/>
        </p:spPr>
        <p:txBody>
          <a:bodyPr wrap="square" rtlCol="0">
            <a:spAutoFit/>
          </a:bodyPr>
          <a:lstStyle/>
          <a:p>
            <a:pPr algn="ctr"/>
            <a:r>
              <a:rPr lang="en-US" sz="900" b="1">
                <a:solidFill>
                  <a:schemeClr val="bg1"/>
                </a:solidFill>
                <a:latin typeface="Arial Black" panose="020B0604020202020204" pitchFamily="34" charset="0"/>
                <a:cs typeface="Arial Black" panose="020B0604020202020204" pitchFamily="34" charset="0"/>
              </a:rPr>
              <a:t>MP2</a:t>
            </a:r>
          </a:p>
        </p:txBody>
      </p:sp>
      <p:sp>
        <p:nvSpPr>
          <p:cNvPr id="13" name="TextBox 12">
            <a:extLst>
              <a:ext uri="{FF2B5EF4-FFF2-40B4-BE49-F238E27FC236}">
                <a16:creationId xmlns:a16="http://schemas.microsoft.com/office/drawing/2014/main" id="{39B58DC5-46E2-9E48-ABC1-A80D047511E8}"/>
              </a:ext>
            </a:extLst>
          </p:cNvPr>
          <p:cNvSpPr txBox="1"/>
          <p:nvPr/>
        </p:nvSpPr>
        <p:spPr>
          <a:xfrm>
            <a:off x="4193917" y="1592784"/>
            <a:ext cx="484356" cy="230832"/>
          </a:xfrm>
          <a:prstGeom prst="rect">
            <a:avLst/>
          </a:prstGeom>
          <a:noFill/>
        </p:spPr>
        <p:txBody>
          <a:bodyPr wrap="square" rtlCol="0">
            <a:spAutoFit/>
          </a:bodyPr>
          <a:lstStyle/>
          <a:p>
            <a:pPr algn="ctr"/>
            <a:r>
              <a:rPr lang="en-US" sz="900" b="1">
                <a:solidFill>
                  <a:schemeClr val="bg1"/>
                </a:solidFill>
                <a:latin typeface="Arial Black" panose="020B0604020202020204" pitchFamily="34" charset="0"/>
                <a:cs typeface="Arial Black" panose="020B0604020202020204" pitchFamily="34" charset="0"/>
              </a:rPr>
              <a:t>MP4</a:t>
            </a:r>
          </a:p>
        </p:txBody>
      </p:sp>
      <p:sp>
        <p:nvSpPr>
          <p:cNvPr id="25" name="object 11">
            <a:extLst>
              <a:ext uri="{FF2B5EF4-FFF2-40B4-BE49-F238E27FC236}">
                <a16:creationId xmlns:a16="http://schemas.microsoft.com/office/drawing/2014/main" id="{00645FB5-101D-A241-9837-3FAE054B4DC3}"/>
              </a:ext>
            </a:extLst>
          </p:cNvPr>
          <p:cNvSpPr/>
          <p:nvPr/>
        </p:nvSpPr>
        <p:spPr>
          <a:xfrm>
            <a:off x="10634065" y="1842377"/>
            <a:ext cx="28532" cy="0"/>
          </a:xfrm>
          <a:custGeom>
            <a:avLst/>
            <a:gdLst/>
            <a:ahLst/>
            <a:cxnLst/>
            <a:rect l="l" t="t" r="r" b="b"/>
            <a:pathLst>
              <a:path w="21590">
                <a:moveTo>
                  <a:pt x="0" y="0"/>
                </a:moveTo>
                <a:lnTo>
                  <a:pt x="21361" y="0"/>
                </a:lnTo>
              </a:path>
            </a:pathLst>
          </a:custGeom>
          <a:solidFill>
            <a:srgbClr val="CF3E27"/>
          </a:solidFill>
        </p:spPr>
        <p:txBody>
          <a:bodyPr wrap="square" lIns="0" tIns="0" rIns="0" bIns="0" rtlCol="0"/>
          <a:lstStyle/>
          <a:p>
            <a:endParaRPr/>
          </a:p>
        </p:txBody>
      </p:sp>
      <p:cxnSp>
        <p:nvCxnSpPr>
          <p:cNvPr id="33" name="Straight Connector 32">
            <a:extLst>
              <a:ext uri="{FF2B5EF4-FFF2-40B4-BE49-F238E27FC236}">
                <a16:creationId xmlns:a16="http://schemas.microsoft.com/office/drawing/2014/main" id="{8CC6FB88-ED43-F645-BB6F-B4C43BAA8A5F}"/>
              </a:ext>
            </a:extLst>
          </p:cNvPr>
          <p:cNvCxnSpPr>
            <a:cxnSpLocks/>
          </p:cNvCxnSpPr>
          <p:nvPr/>
        </p:nvCxnSpPr>
        <p:spPr>
          <a:xfrm>
            <a:off x="5191428" y="1058900"/>
            <a:ext cx="0" cy="6048282"/>
          </a:xfrm>
          <a:prstGeom prst="line">
            <a:avLst/>
          </a:prstGeom>
          <a:ln w="9525">
            <a:solidFill>
              <a:srgbClr val="FBB995"/>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5E977AA-71F1-A747-A10F-BB6A61FAEF5D}"/>
              </a:ext>
            </a:extLst>
          </p:cNvPr>
          <p:cNvSpPr txBox="1"/>
          <p:nvPr/>
        </p:nvSpPr>
        <p:spPr>
          <a:xfrm>
            <a:off x="1144274" y="2915611"/>
            <a:ext cx="3419978" cy="1537793"/>
          </a:xfrm>
          <a:prstGeom prst="rect">
            <a:avLst/>
          </a:prstGeom>
          <a:noFill/>
        </p:spPr>
        <p:txBody>
          <a:bodyPr wrap="square" lIns="0" tIns="0" rIns="0" bIns="0" rtlCol="0">
            <a:spAutoFit/>
          </a:bodyPr>
          <a:lstStyle/>
          <a:p>
            <a:pPr>
              <a:lnSpc>
                <a:spcPts val="1250"/>
              </a:lnSpc>
              <a:spcAft>
                <a:spcPts val="300"/>
              </a:spcAft>
            </a:pPr>
            <a:r>
              <a:rPr lang="en-US" sz="900" b="1">
                <a:solidFill>
                  <a:srgbClr val="D65227"/>
                </a:solidFill>
                <a:latin typeface="Arial" panose="020B0604020202020204" pitchFamily="34" charset="0"/>
                <a:cs typeface="Arial" panose="020B0604020202020204" pitchFamily="34" charset="0"/>
              </a:rPr>
              <a:t>SUMMARY OF RESULTS</a:t>
            </a:r>
          </a:p>
          <a:p>
            <a:pPr marR="5080">
              <a:lnSpc>
                <a:spcPts val="1250"/>
              </a:lnSpc>
              <a:spcBef>
                <a:spcPts val="114"/>
              </a:spcBef>
            </a:pPr>
            <a:r>
              <a:rPr lang="en-US" sz="950" b="1">
                <a:solidFill>
                  <a:schemeClr val="tx1">
                    <a:lumMod val="65000"/>
                    <a:lumOff val="35000"/>
                  </a:schemeClr>
                </a:solidFill>
                <a:latin typeface="Arial" panose="020B0604020202020204" pitchFamily="34" charset="0"/>
                <a:cs typeface="Arial" panose="020B0604020202020204" pitchFamily="34" charset="0"/>
              </a:rPr>
              <a:t>Management procedure 3 (MP3) performs best, with the highest probability of being in the green quadrant of the Kobe plot (i.e., not overfished, no overfishing) over the </a:t>
            </a:r>
            <a:br>
              <a:rPr lang="en-US" sz="950" b="1">
                <a:solidFill>
                  <a:schemeClr val="tx1">
                    <a:lumMod val="65000"/>
                    <a:lumOff val="35000"/>
                  </a:schemeClr>
                </a:solidFill>
                <a:latin typeface="Arial" panose="020B0604020202020204" pitchFamily="34" charset="0"/>
                <a:cs typeface="Arial" panose="020B0604020202020204" pitchFamily="34" charset="0"/>
              </a:rPr>
            </a:br>
            <a:r>
              <a:rPr lang="en-US" sz="950" b="1">
                <a:solidFill>
                  <a:schemeClr val="tx1">
                    <a:lumMod val="65000"/>
                    <a:lumOff val="35000"/>
                  </a:schemeClr>
                </a:solidFill>
                <a:latin typeface="Arial" panose="020B0604020202020204" pitchFamily="34" charset="0"/>
                <a:cs typeface="Arial" panose="020B0604020202020204" pitchFamily="34" charset="0"/>
              </a:rPr>
              <a:t>20-year projection period. MP2 also performs well but with a higher probability of being in the orange (i.e., overfished, no overfishing). MP5 performs poorly, likely to remain in the red quadrant of the Kobe plot (i.e., overfished, no overfishing) for nearly the entire projection period.</a:t>
            </a:r>
          </a:p>
        </p:txBody>
      </p:sp>
      <p:sp>
        <p:nvSpPr>
          <p:cNvPr id="48" name="object 4">
            <a:extLst>
              <a:ext uri="{FF2B5EF4-FFF2-40B4-BE49-F238E27FC236}">
                <a16:creationId xmlns:a16="http://schemas.microsoft.com/office/drawing/2014/main" id="{77D674E0-3794-BF43-AB0C-074819953C61}"/>
              </a:ext>
            </a:extLst>
          </p:cNvPr>
          <p:cNvSpPr txBox="1"/>
          <p:nvPr/>
        </p:nvSpPr>
        <p:spPr>
          <a:xfrm>
            <a:off x="1022728" y="4944848"/>
            <a:ext cx="3655545" cy="941283"/>
          </a:xfrm>
          <a:prstGeom prst="rect">
            <a:avLst/>
          </a:prstGeom>
        </p:spPr>
        <p:txBody>
          <a:bodyPr vert="horz" wrap="square" lIns="0" tIns="0" rIns="0" bIns="0" rtlCol="0">
            <a:spAutoFit/>
          </a:bodyPr>
          <a:lstStyle/>
          <a:p>
            <a:pPr>
              <a:spcBef>
                <a:spcPts val="500"/>
              </a:spcBef>
            </a:pPr>
            <a:r>
              <a:rPr sz="900" b="1" spc="-5">
                <a:solidFill>
                  <a:srgbClr val="D65227"/>
                </a:solidFill>
                <a:latin typeface="Arial" panose="020B0604020202020204" pitchFamily="34" charset="0"/>
                <a:cs typeface="Arial" panose="020B0604020202020204" pitchFamily="34" charset="0"/>
              </a:rPr>
              <a:t>READING THIS CHART</a:t>
            </a:r>
          </a:p>
          <a:p>
            <a:pPr marR="48260">
              <a:spcBef>
                <a:spcPts val="500"/>
              </a:spcBef>
            </a:pPr>
            <a:r>
              <a:rPr lang="en-US" sz="800">
                <a:solidFill>
                  <a:srgbClr val="8A8C8E"/>
                </a:solidFill>
                <a:latin typeface="Arial" panose="020B0604020202020204" pitchFamily="34" charset="0"/>
                <a:cs typeface="Arial" panose="020B0604020202020204" pitchFamily="34" charset="0"/>
              </a:rPr>
              <a:t>This chart </a:t>
            </a:r>
            <a:r>
              <a:rPr lang="en-US" sz="800" b="1">
                <a:solidFill>
                  <a:srgbClr val="8A8C8E"/>
                </a:solidFill>
                <a:latin typeface="Arial" panose="020B0604020202020204" pitchFamily="34" charset="0"/>
                <a:cs typeface="Arial" panose="020B0604020202020204" pitchFamily="34" charset="0"/>
              </a:rPr>
              <a:t>compares</a:t>
            </a:r>
            <a:r>
              <a:rPr lang="en-US" sz="800">
                <a:solidFill>
                  <a:srgbClr val="8A8C8E"/>
                </a:solidFill>
                <a:latin typeface="Arial" panose="020B0604020202020204" pitchFamily="34" charset="0"/>
                <a:cs typeface="Arial" panose="020B0604020202020204" pitchFamily="34" charset="0"/>
              </a:rPr>
              <a:t> and </a:t>
            </a:r>
            <a:r>
              <a:rPr lang="en-US" sz="800" b="1">
                <a:solidFill>
                  <a:srgbClr val="8A8C8E"/>
                </a:solidFill>
                <a:latin typeface="Arial" panose="020B0604020202020204" pitchFamily="34" charset="0"/>
                <a:cs typeface="Arial" panose="020B0604020202020204" pitchFamily="34" charset="0"/>
              </a:rPr>
              <a:t>ranks projected median values for X operating models over time for six management procedures</a:t>
            </a:r>
            <a:r>
              <a:rPr lang="en-US" sz="800">
                <a:solidFill>
                  <a:srgbClr val="8A8C8E"/>
                </a:solidFill>
                <a:latin typeface="Arial" panose="020B0604020202020204" pitchFamily="34" charset="0"/>
                <a:cs typeface="Arial" panose="020B0604020202020204" pitchFamily="34" charset="0"/>
              </a:rPr>
              <a:t> and shows the level of </a:t>
            </a:r>
            <a:r>
              <a:rPr lang="en-US" sz="800" b="1">
                <a:solidFill>
                  <a:srgbClr val="8A8C8E"/>
                </a:solidFill>
                <a:latin typeface="Arial" panose="020B0604020202020204" pitchFamily="34" charset="0"/>
                <a:cs typeface="Arial" panose="020B0604020202020204" pitchFamily="34" charset="0"/>
              </a:rPr>
              <a:t>uncertainty</a:t>
            </a:r>
            <a:r>
              <a:rPr lang="en-US" sz="800">
                <a:solidFill>
                  <a:srgbClr val="8A8C8E"/>
                </a:solidFill>
                <a:latin typeface="Arial" panose="020B0604020202020204" pitchFamily="34" charset="0"/>
                <a:cs typeface="Arial" panose="020B0604020202020204" pitchFamily="34" charset="0"/>
              </a:rPr>
              <a:t>. Segments within each bar are another way of looking at the error bars in the Kobe plot. They show the percentage of runs that fall in each of the Kobe quadrants in each projection year. The probability of being in the green quadrant should be ≥</a:t>
            </a:r>
            <a:r>
              <a:rPr lang="en-US" sz="800" b="1">
                <a:solidFill>
                  <a:srgbClr val="8A8C8E"/>
                </a:solidFill>
                <a:latin typeface="Arial" panose="020B0604020202020204" pitchFamily="34" charset="0"/>
                <a:cs typeface="Arial" panose="020B0604020202020204" pitchFamily="34" charset="0"/>
              </a:rPr>
              <a:t>60%, </a:t>
            </a:r>
            <a:r>
              <a:rPr lang="en-US" sz="800">
                <a:solidFill>
                  <a:srgbClr val="8A8C8E"/>
                </a:solidFill>
                <a:latin typeface="Arial" panose="020B0604020202020204" pitchFamily="34" charset="0"/>
                <a:cs typeface="Arial" panose="020B0604020202020204" pitchFamily="34" charset="0"/>
              </a:rPr>
              <a:t>a common management objective. </a:t>
            </a:r>
          </a:p>
        </p:txBody>
      </p:sp>
      <p:sp>
        <p:nvSpPr>
          <p:cNvPr id="59" name="object 257">
            <a:extLst>
              <a:ext uri="{FF2B5EF4-FFF2-40B4-BE49-F238E27FC236}">
                <a16:creationId xmlns:a16="http://schemas.microsoft.com/office/drawing/2014/main" id="{14EE4C3B-7B96-B442-9ECA-A270A90D98F1}"/>
              </a:ext>
            </a:extLst>
          </p:cNvPr>
          <p:cNvSpPr/>
          <p:nvPr/>
        </p:nvSpPr>
        <p:spPr>
          <a:xfrm>
            <a:off x="9213679" y="1675725"/>
            <a:ext cx="55596" cy="275085"/>
          </a:xfrm>
          <a:custGeom>
            <a:avLst/>
            <a:gdLst/>
            <a:ahLst/>
            <a:cxnLst/>
            <a:rect l="l" t="t" r="r" b="b"/>
            <a:pathLst>
              <a:path w="60960" h="301625">
                <a:moveTo>
                  <a:pt x="60591" y="301231"/>
                </a:moveTo>
                <a:lnTo>
                  <a:pt x="0" y="301231"/>
                </a:lnTo>
                <a:lnTo>
                  <a:pt x="60591" y="301231"/>
                </a:lnTo>
                <a:lnTo>
                  <a:pt x="60591" y="0"/>
                </a:lnTo>
                <a:lnTo>
                  <a:pt x="60591" y="301231"/>
                </a:lnTo>
                <a:close/>
              </a:path>
            </a:pathLst>
          </a:custGeom>
          <a:solidFill>
            <a:srgbClr val="FDBD5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61" name="object 472">
            <a:extLst>
              <a:ext uri="{FF2B5EF4-FFF2-40B4-BE49-F238E27FC236}">
                <a16:creationId xmlns:a16="http://schemas.microsoft.com/office/drawing/2014/main" id="{DA24CDF4-D3D3-8C43-B494-F1801827B019}"/>
              </a:ext>
            </a:extLst>
          </p:cNvPr>
          <p:cNvSpPr/>
          <p:nvPr/>
        </p:nvSpPr>
        <p:spPr>
          <a:xfrm>
            <a:off x="9316119" y="1871810"/>
            <a:ext cx="64283" cy="0"/>
          </a:xfrm>
          <a:custGeom>
            <a:avLst/>
            <a:gdLst/>
            <a:ahLst/>
            <a:cxnLst/>
            <a:rect l="l" t="t" r="r" b="b"/>
            <a:pathLst>
              <a:path w="70485">
                <a:moveTo>
                  <a:pt x="0" y="0"/>
                </a:moveTo>
                <a:lnTo>
                  <a:pt x="70434" y="0"/>
                </a:lnTo>
              </a:path>
            </a:pathLst>
          </a:custGeom>
          <a:solidFill>
            <a:srgbClr val="FDBD5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63" name="object 474">
            <a:extLst>
              <a:ext uri="{FF2B5EF4-FFF2-40B4-BE49-F238E27FC236}">
                <a16:creationId xmlns:a16="http://schemas.microsoft.com/office/drawing/2014/main" id="{4158FD86-2EF5-FE47-B5B9-D786A8039F45}"/>
              </a:ext>
            </a:extLst>
          </p:cNvPr>
          <p:cNvSpPr/>
          <p:nvPr/>
        </p:nvSpPr>
        <p:spPr>
          <a:xfrm>
            <a:off x="9316119" y="3125651"/>
            <a:ext cx="64283" cy="0"/>
          </a:xfrm>
          <a:custGeom>
            <a:avLst/>
            <a:gdLst/>
            <a:ahLst/>
            <a:cxnLst/>
            <a:rect l="l" t="t" r="r" b="b"/>
            <a:pathLst>
              <a:path w="70485">
                <a:moveTo>
                  <a:pt x="0" y="0"/>
                </a:moveTo>
                <a:lnTo>
                  <a:pt x="70434" y="0"/>
                </a:lnTo>
              </a:path>
            </a:pathLst>
          </a:custGeom>
          <a:solidFill>
            <a:srgbClr val="FDBD5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65" name="object 4">
            <a:extLst>
              <a:ext uri="{FF2B5EF4-FFF2-40B4-BE49-F238E27FC236}">
                <a16:creationId xmlns:a16="http://schemas.microsoft.com/office/drawing/2014/main" id="{34B5DCB0-BEB4-1648-9D96-45470E06DA7B}"/>
              </a:ext>
            </a:extLst>
          </p:cNvPr>
          <p:cNvSpPr txBox="1"/>
          <p:nvPr/>
        </p:nvSpPr>
        <p:spPr>
          <a:xfrm>
            <a:off x="6188590" y="1486684"/>
            <a:ext cx="559906" cy="151323"/>
          </a:xfrm>
          <a:prstGeom prst="rect">
            <a:avLst/>
          </a:prstGeom>
        </p:spPr>
        <p:txBody>
          <a:bodyPr vert="horz" wrap="square" lIns="0" tIns="12700" rIns="0" bIns="0" rtlCol="0">
            <a:spAutoFit/>
          </a:bodyPr>
          <a:lstStyle/>
          <a:p>
            <a:pPr marL="12700">
              <a:spcBef>
                <a:spcPts val="100"/>
              </a:spcBef>
            </a:pPr>
            <a:r>
              <a:rPr sz="900" b="1">
                <a:solidFill>
                  <a:srgbClr val="221E1F"/>
                </a:solidFill>
                <a:latin typeface="Arial Black" panose="020B0604020202020204" pitchFamily="34" charset="0"/>
                <a:cs typeface="Arial Black" panose="020B0604020202020204" pitchFamily="34" charset="0"/>
              </a:rPr>
              <a:t>MP3</a:t>
            </a:r>
            <a:endParaRPr sz="900" b="1">
              <a:latin typeface="Arial Black" panose="020B0604020202020204" pitchFamily="34" charset="0"/>
              <a:cs typeface="Arial Black" panose="020B0604020202020204" pitchFamily="34" charset="0"/>
            </a:endParaRPr>
          </a:p>
        </p:txBody>
      </p:sp>
      <p:sp>
        <p:nvSpPr>
          <p:cNvPr id="66" name="object 5">
            <a:extLst>
              <a:ext uri="{FF2B5EF4-FFF2-40B4-BE49-F238E27FC236}">
                <a16:creationId xmlns:a16="http://schemas.microsoft.com/office/drawing/2014/main" id="{5CBAF7AD-FE28-F34D-815D-17D7B9C11EBB}"/>
              </a:ext>
            </a:extLst>
          </p:cNvPr>
          <p:cNvSpPr txBox="1"/>
          <p:nvPr/>
        </p:nvSpPr>
        <p:spPr>
          <a:xfrm>
            <a:off x="8191854" y="1486683"/>
            <a:ext cx="609069" cy="151323"/>
          </a:xfrm>
          <a:prstGeom prst="rect">
            <a:avLst/>
          </a:prstGeom>
        </p:spPr>
        <p:txBody>
          <a:bodyPr vert="horz" wrap="square" lIns="0" tIns="12700" rIns="0" bIns="0" rtlCol="0">
            <a:spAutoFit/>
          </a:bodyPr>
          <a:lstStyle/>
          <a:p>
            <a:pPr marL="12700">
              <a:spcBef>
                <a:spcPts val="100"/>
              </a:spcBef>
            </a:pPr>
            <a:r>
              <a:rPr sz="900" b="1">
                <a:solidFill>
                  <a:srgbClr val="221E1F"/>
                </a:solidFill>
                <a:latin typeface="Arial Black" panose="020B0604020202020204" pitchFamily="34" charset="0"/>
                <a:cs typeface="Arial Black" panose="020B0604020202020204" pitchFamily="34" charset="0"/>
              </a:rPr>
              <a:t>MP2</a:t>
            </a:r>
            <a:endParaRPr sz="900" b="1">
              <a:latin typeface="Arial Black" panose="020B0604020202020204" pitchFamily="34" charset="0"/>
              <a:cs typeface="Arial Black" panose="020B0604020202020204" pitchFamily="34" charset="0"/>
            </a:endParaRPr>
          </a:p>
        </p:txBody>
      </p:sp>
      <p:sp>
        <p:nvSpPr>
          <p:cNvPr id="67" name="object 6">
            <a:extLst>
              <a:ext uri="{FF2B5EF4-FFF2-40B4-BE49-F238E27FC236}">
                <a16:creationId xmlns:a16="http://schemas.microsoft.com/office/drawing/2014/main" id="{92463633-A395-2440-A01F-4BACF95E813A}"/>
              </a:ext>
            </a:extLst>
          </p:cNvPr>
          <p:cNvSpPr txBox="1"/>
          <p:nvPr/>
        </p:nvSpPr>
        <p:spPr>
          <a:xfrm>
            <a:off x="10220167" y="1486683"/>
            <a:ext cx="688301" cy="151323"/>
          </a:xfrm>
          <a:prstGeom prst="rect">
            <a:avLst/>
          </a:prstGeom>
        </p:spPr>
        <p:txBody>
          <a:bodyPr vert="horz" wrap="square" lIns="0" tIns="12700" rIns="0" bIns="0" rtlCol="0">
            <a:spAutoFit/>
          </a:bodyPr>
          <a:lstStyle/>
          <a:p>
            <a:pPr marL="12700">
              <a:spcBef>
                <a:spcPts val="100"/>
              </a:spcBef>
            </a:pPr>
            <a:r>
              <a:rPr sz="900" b="1">
                <a:solidFill>
                  <a:srgbClr val="221E1F"/>
                </a:solidFill>
                <a:latin typeface="Arial Black" panose="020B0604020202020204" pitchFamily="34" charset="0"/>
                <a:cs typeface="Arial Black" panose="020B0604020202020204" pitchFamily="34" charset="0"/>
              </a:rPr>
              <a:t>MP4</a:t>
            </a:r>
            <a:endParaRPr sz="900" b="1">
              <a:latin typeface="Arial Black" panose="020B0604020202020204" pitchFamily="34" charset="0"/>
              <a:cs typeface="Arial Black" panose="020B0604020202020204" pitchFamily="34" charset="0"/>
            </a:endParaRPr>
          </a:p>
        </p:txBody>
      </p:sp>
      <p:sp>
        <p:nvSpPr>
          <p:cNvPr id="68" name="object 7">
            <a:extLst>
              <a:ext uri="{FF2B5EF4-FFF2-40B4-BE49-F238E27FC236}">
                <a16:creationId xmlns:a16="http://schemas.microsoft.com/office/drawing/2014/main" id="{C95968EB-7488-8841-BAFC-EFCCCC433500}"/>
              </a:ext>
            </a:extLst>
          </p:cNvPr>
          <p:cNvSpPr txBox="1"/>
          <p:nvPr/>
        </p:nvSpPr>
        <p:spPr>
          <a:xfrm>
            <a:off x="6188590" y="4628181"/>
            <a:ext cx="931128" cy="151323"/>
          </a:xfrm>
          <a:prstGeom prst="rect">
            <a:avLst/>
          </a:prstGeom>
        </p:spPr>
        <p:txBody>
          <a:bodyPr vert="horz" wrap="square" lIns="0" tIns="12700" rIns="0" bIns="0" rtlCol="0">
            <a:spAutoFit/>
          </a:bodyPr>
          <a:lstStyle/>
          <a:p>
            <a:pPr marL="12700">
              <a:spcBef>
                <a:spcPts val="100"/>
              </a:spcBef>
            </a:pPr>
            <a:r>
              <a:rPr sz="900" b="1">
                <a:solidFill>
                  <a:srgbClr val="221E1F"/>
                </a:solidFill>
                <a:latin typeface="Arial Black" panose="020B0604020202020204" pitchFamily="34" charset="0"/>
                <a:cs typeface="Arial Black" panose="020B0604020202020204" pitchFamily="34" charset="0"/>
              </a:rPr>
              <a:t>MP6</a:t>
            </a:r>
            <a:endParaRPr sz="900" b="1">
              <a:latin typeface="Arial Black" panose="020B0604020202020204" pitchFamily="34" charset="0"/>
              <a:cs typeface="Arial Black" panose="020B0604020202020204" pitchFamily="34" charset="0"/>
            </a:endParaRPr>
          </a:p>
        </p:txBody>
      </p:sp>
      <p:sp>
        <p:nvSpPr>
          <p:cNvPr id="69" name="object 8">
            <a:extLst>
              <a:ext uri="{FF2B5EF4-FFF2-40B4-BE49-F238E27FC236}">
                <a16:creationId xmlns:a16="http://schemas.microsoft.com/office/drawing/2014/main" id="{D4FE9561-8CD9-9E46-AE96-6716FECEABC8}"/>
              </a:ext>
            </a:extLst>
          </p:cNvPr>
          <p:cNvSpPr txBox="1"/>
          <p:nvPr/>
        </p:nvSpPr>
        <p:spPr>
          <a:xfrm>
            <a:off x="8191854" y="4631833"/>
            <a:ext cx="578934" cy="151323"/>
          </a:xfrm>
          <a:prstGeom prst="rect">
            <a:avLst/>
          </a:prstGeom>
        </p:spPr>
        <p:txBody>
          <a:bodyPr vert="horz" wrap="square" lIns="0" tIns="12700" rIns="0" bIns="0" rtlCol="0">
            <a:spAutoFit/>
          </a:bodyPr>
          <a:lstStyle/>
          <a:p>
            <a:pPr marL="12700">
              <a:spcBef>
                <a:spcPts val="100"/>
              </a:spcBef>
            </a:pPr>
            <a:r>
              <a:rPr sz="900" b="1">
                <a:solidFill>
                  <a:srgbClr val="221E1F"/>
                </a:solidFill>
                <a:latin typeface="Arial Black" panose="020B0604020202020204" pitchFamily="34" charset="0"/>
                <a:cs typeface="Arial Black" panose="020B0604020202020204" pitchFamily="34" charset="0"/>
              </a:rPr>
              <a:t>MP1</a:t>
            </a:r>
            <a:endParaRPr sz="900" b="1">
              <a:latin typeface="Arial Black" panose="020B0604020202020204" pitchFamily="34" charset="0"/>
              <a:cs typeface="Arial Black" panose="020B0604020202020204" pitchFamily="34" charset="0"/>
            </a:endParaRPr>
          </a:p>
        </p:txBody>
      </p:sp>
      <p:sp>
        <p:nvSpPr>
          <p:cNvPr id="70" name="object 9">
            <a:extLst>
              <a:ext uri="{FF2B5EF4-FFF2-40B4-BE49-F238E27FC236}">
                <a16:creationId xmlns:a16="http://schemas.microsoft.com/office/drawing/2014/main" id="{BE044EBC-2044-F64B-A275-5EE2EF385E93}"/>
              </a:ext>
            </a:extLst>
          </p:cNvPr>
          <p:cNvSpPr txBox="1"/>
          <p:nvPr/>
        </p:nvSpPr>
        <p:spPr>
          <a:xfrm>
            <a:off x="10220167" y="4631833"/>
            <a:ext cx="641265" cy="151323"/>
          </a:xfrm>
          <a:prstGeom prst="rect">
            <a:avLst/>
          </a:prstGeom>
        </p:spPr>
        <p:txBody>
          <a:bodyPr vert="horz" wrap="square" lIns="0" tIns="12700" rIns="0" bIns="0" rtlCol="0">
            <a:spAutoFit/>
          </a:bodyPr>
          <a:lstStyle/>
          <a:p>
            <a:pPr marL="12700">
              <a:spcBef>
                <a:spcPts val="100"/>
              </a:spcBef>
            </a:pPr>
            <a:r>
              <a:rPr sz="900" b="1">
                <a:solidFill>
                  <a:srgbClr val="221E1F"/>
                </a:solidFill>
                <a:latin typeface="Arial Black" panose="020B0604020202020204" pitchFamily="34" charset="0"/>
                <a:cs typeface="Arial Black" panose="020B0604020202020204" pitchFamily="34" charset="0"/>
              </a:rPr>
              <a:t>MP5</a:t>
            </a:r>
            <a:endParaRPr sz="900" b="1">
              <a:latin typeface="Arial Black" panose="020B0604020202020204" pitchFamily="34" charset="0"/>
              <a:cs typeface="Arial Black" panose="020B0604020202020204" pitchFamily="34" charset="0"/>
            </a:endParaRPr>
          </a:p>
        </p:txBody>
      </p:sp>
      <p:sp>
        <p:nvSpPr>
          <p:cNvPr id="73" name="object 7">
            <a:extLst>
              <a:ext uri="{FF2B5EF4-FFF2-40B4-BE49-F238E27FC236}">
                <a16:creationId xmlns:a16="http://schemas.microsoft.com/office/drawing/2014/main" id="{BFB71C23-E523-B948-951B-FF3237A54C72}"/>
              </a:ext>
            </a:extLst>
          </p:cNvPr>
          <p:cNvSpPr/>
          <p:nvPr/>
        </p:nvSpPr>
        <p:spPr>
          <a:xfrm>
            <a:off x="6193299" y="1026769"/>
            <a:ext cx="555195" cy="434491"/>
          </a:xfrm>
          <a:custGeom>
            <a:avLst/>
            <a:gdLst/>
            <a:ahLst/>
            <a:cxnLst/>
            <a:rect l="l" t="t" r="r" b="b"/>
            <a:pathLst>
              <a:path w="513080" h="441325">
                <a:moveTo>
                  <a:pt x="196176" y="304406"/>
                </a:moveTo>
                <a:lnTo>
                  <a:pt x="130784" y="304406"/>
                </a:lnTo>
                <a:lnTo>
                  <a:pt x="149834" y="440931"/>
                </a:lnTo>
                <a:lnTo>
                  <a:pt x="196176" y="304406"/>
                </a:lnTo>
                <a:close/>
              </a:path>
              <a:path w="513080" h="441325">
                <a:moveTo>
                  <a:pt x="512914" y="0"/>
                </a:moveTo>
                <a:lnTo>
                  <a:pt x="0" y="0"/>
                </a:lnTo>
                <a:lnTo>
                  <a:pt x="0" y="304406"/>
                </a:lnTo>
                <a:lnTo>
                  <a:pt x="512914" y="304406"/>
                </a:lnTo>
                <a:lnTo>
                  <a:pt x="512914" y="0"/>
                </a:lnTo>
                <a:close/>
              </a:path>
            </a:pathLst>
          </a:custGeom>
          <a:solidFill>
            <a:srgbClr val="D7511E"/>
          </a:solidFill>
        </p:spPr>
        <p:txBody>
          <a:bodyPr wrap="square" lIns="0" tIns="0" rIns="0" bIns="0" rtlCol="0"/>
          <a:lstStyle/>
          <a:p>
            <a:endParaRPr/>
          </a:p>
        </p:txBody>
      </p:sp>
      <p:sp>
        <p:nvSpPr>
          <p:cNvPr id="74" name="object 8">
            <a:extLst>
              <a:ext uri="{FF2B5EF4-FFF2-40B4-BE49-F238E27FC236}">
                <a16:creationId xmlns:a16="http://schemas.microsoft.com/office/drawing/2014/main" id="{EC8EDE7A-0B25-5148-ABF0-E5B243978C53}"/>
              </a:ext>
            </a:extLst>
          </p:cNvPr>
          <p:cNvSpPr txBox="1"/>
          <p:nvPr/>
        </p:nvSpPr>
        <p:spPr>
          <a:xfrm>
            <a:off x="6236203" y="1037717"/>
            <a:ext cx="767845" cy="259045"/>
          </a:xfrm>
          <a:prstGeom prst="rect">
            <a:avLst/>
          </a:prstGeom>
        </p:spPr>
        <p:txBody>
          <a:bodyPr vert="horz" wrap="square" lIns="0" tIns="12700" rIns="0" bIns="0" rtlCol="0">
            <a:spAutoFit/>
          </a:bodyPr>
          <a:lstStyle/>
          <a:p>
            <a:pPr marL="66675" marR="5080" indent="-54610">
              <a:spcBef>
                <a:spcPts val="100"/>
              </a:spcBef>
            </a:pPr>
            <a:r>
              <a:rPr sz="800" b="1">
                <a:solidFill>
                  <a:srgbClr val="FFFFFF"/>
                </a:solidFill>
                <a:latin typeface="Arial" panose="020B0604020202020204" pitchFamily="34" charset="0"/>
                <a:cs typeface="Arial" panose="020B0604020202020204" pitchFamily="34" charset="0"/>
              </a:rPr>
              <a:t>HIGHEST  </a:t>
            </a:r>
            <a:r>
              <a:rPr sz="800" b="1" spc="-5">
                <a:solidFill>
                  <a:srgbClr val="FFFFFF"/>
                </a:solidFill>
                <a:latin typeface="Arial" panose="020B0604020202020204" pitchFamily="34" charset="0"/>
                <a:cs typeface="Arial" panose="020B0604020202020204" pitchFamily="34" charset="0"/>
              </a:rPr>
              <a:t>SCORE</a:t>
            </a:r>
            <a:endParaRPr sz="800">
              <a:latin typeface="Arial" panose="020B0604020202020204" pitchFamily="34" charset="0"/>
              <a:cs typeface="Arial" panose="020B0604020202020204" pitchFamily="34" charset="0"/>
            </a:endParaRPr>
          </a:p>
        </p:txBody>
      </p:sp>
      <p:sp>
        <p:nvSpPr>
          <p:cNvPr id="75" name="object 2">
            <a:extLst>
              <a:ext uri="{FF2B5EF4-FFF2-40B4-BE49-F238E27FC236}">
                <a16:creationId xmlns:a16="http://schemas.microsoft.com/office/drawing/2014/main" id="{0FC48766-C8A7-3344-A50C-7D9637F64B6F}"/>
              </a:ext>
            </a:extLst>
          </p:cNvPr>
          <p:cNvSpPr/>
          <p:nvPr/>
        </p:nvSpPr>
        <p:spPr>
          <a:xfrm>
            <a:off x="7748136" y="1282320"/>
            <a:ext cx="246129" cy="246128"/>
          </a:xfrm>
          <a:custGeom>
            <a:avLst/>
            <a:gdLst/>
            <a:ahLst/>
            <a:cxnLst/>
            <a:rect l="l" t="t" r="r" b="b"/>
            <a:pathLst>
              <a:path w="269875" h="269875">
                <a:moveTo>
                  <a:pt x="0" y="0"/>
                </a:moveTo>
                <a:lnTo>
                  <a:pt x="269659" y="0"/>
                </a:lnTo>
                <a:lnTo>
                  <a:pt x="269659" y="269671"/>
                </a:lnTo>
                <a:lnTo>
                  <a:pt x="0" y="269671"/>
                </a:lnTo>
                <a:lnTo>
                  <a:pt x="0" y="0"/>
                </a:lnTo>
                <a:close/>
              </a:path>
            </a:pathLst>
          </a:custGeom>
          <a:solidFill>
            <a:srgbClr val="69C28C"/>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76" name="object 3">
            <a:extLst>
              <a:ext uri="{FF2B5EF4-FFF2-40B4-BE49-F238E27FC236}">
                <a16:creationId xmlns:a16="http://schemas.microsoft.com/office/drawing/2014/main" id="{7B75A1CE-AFB5-F745-9513-317A05AA8859}"/>
              </a:ext>
            </a:extLst>
          </p:cNvPr>
          <p:cNvSpPr/>
          <p:nvPr/>
        </p:nvSpPr>
        <p:spPr>
          <a:xfrm>
            <a:off x="7502192" y="1282320"/>
            <a:ext cx="246129" cy="246128"/>
          </a:xfrm>
          <a:custGeom>
            <a:avLst/>
            <a:gdLst/>
            <a:ahLst/>
            <a:cxnLst/>
            <a:rect l="l" t="t" r="r" b="b"/>
            <a:pathLst>
              <a:path w="269875" h="269875">
                <a:moveTo>
                  <a:pt x="0" y="0"/>
                </a:moveTo>
                <a:lnTo>
                  <a:pt x="269671" y="0"/>
                </a:lnTo>
                <a:lnTo>
                  <a:pt x="269671" y="269671"/>
                </a:lnTo>
                <a:lnTo>
                  <a:pt x="0" y="269671"/>
                </a:lnTo>
                <a:lnTo>
                  <a:pt x="0" y="0"/>
                </a:lnTo>
                <a:close/>
              </a:path>
            </a:pathLst>
          </a:custGeom>
          <a:solidFill>
            <a:srgbClr val="FDBD5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77" name="object 4">
            <a:extLst>
              <a:ext uri="{FF2B5EF4-FFF2-40B4-BE49-F238E27FC236}">
                <a16:creationId xmlns:a16="http://schemas.microsoft.com/office/drawing/2014/main" id="{1451CDE8-F9A9-2046-B2C8-50DC37A87210}"/>
              </a:ext>
            </a:extLst>
          </p:cNvPr>
          <p:cNvSpPr/>
          <p:nvPr/>
        </p:nvSpPr>
        <p:spPr>
          <a:xfrm>
            <a:off x="7502192" y="1036377"/>
            <a:ext cx="246129" cy="246128"/>
          </a:xfrm>
          <a:custGeom>
            <a:avLst/>
            <a:gdLst/>
            <a:ahLst/>
            <a:cxnLst/>
            <a:rect l="l" t="t" r="r" b="b"/>
            <a:pathLst>
              <a:path w="269875" h="269875">
                <a:moveTo>
                  <a:pt x="0" y="0"/>
                </a:moveTo>
                <a:lnTo>
                  <a:pt x="269671" y="0"/>
                </a:lnTo>
                <a:lnTo>
                  <a:pt x="269671" y="269671"/>
                </a:lnTo>
                <a:lnTo>
                  <a:pt x="0" y="269671"/>
                </a:lnTo>
                <a:lnTo>
                  <a:pt x="0" y="0"/>
                </a:lnTo>
                <a:close/>
              </a:path>
            </a:pathLst>
          </a:custGeom>
          <a:solidFill>
            <a:srgbClr val="D8785D"/>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78" name="object 5">
            <a:extLst>
              <a:ext uri="{FF2B5EF4-FFF2-40B4-BE49-F238E27FC236}">
                <a16:creationId xmlns:a16="http://schemas.microsoft.com/office/drawing/2014/main" id="{BED39AEA-01F8-4049-B5F9-EB30DFDDBE7A}"/>
              </a:ext>
            </a:extLst>
          </p:cNvPr>
          <p:cNvSpPr/>
          <p:nvPr/>
        </p:nvSpPr>
        <p:spPr>
          <a:xfrm>
            <a:off x="7748136" y="1036377"/>
            <a:ext cx="246129" cy="246128"/>
          </a:xfrm>
          <a:custGeom>
            <a:avLst/>
            <a:gdLst/>
            <a:ahLst/>
            <a:cxnLst/>
            <a:rect l="l" t="t" r="r" b="b"/>
            <a:pathLst>
              <a:path w="269875" h="269875">
                <a:moveTo>
                  <a:pt x="0" y="0"/>
                </a:moveTo>
                <a:lnTo>
                  <a:pt x="269659" y="0"/>
                </a:lnTo>
                <a:lnTo>
                  <a:pt x="269659" y="269671"/>
                </a:lnTo>
                <a:lnTo>
                  <a:pt x="0" y="269671"/>
                </a:lnTo>
                <a:lnTo>
                  <a:pt x="0" y="0"/>
                </a:lnTo>
                <a:close/>
              </a:path>
            </a:pathLst>
          </a:custGeom>
          <a:solidFill>
            <a:srgbClr val="F9DB7A"/>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79" name="object 383">
            <a:extLst>
              <a:ext uri="{FF2B5EF4-FFF2-40B4-BE49-F238E27FC236}">
                <a16:creationId xmlns:a16="http://schemas.microsoft.com/office/drawing/2014/main" id="{0428B473-C22A-9147-9DB3-657E0A99771E}"/>
              </a:ext>
            </a:extLst>
          </p:cNvPr>
          <p:cNvSpPr/>
          <p:nvPr/>
        </p:nvSpPr>
        <p:spPr>
          <a:xfrm>
            <a:off x="7746058" y="4413589"/>
            <a:ext cx="244391" cy="244391"/>
          </a:xfrm>
          <a:custGeom>
            <a:avLst/>
            <a:gdLst/>
            <a:ahLst/>
            <a:cxnLst/>
            <a:rect l="l" t="t" r="r" b="b"/>
            <a:pathLst>
              <a:path w="267970" h="267970">
                <a:moveTo>
                  <a:pt x="0" y="0"/>
                </a:moveTo>
                <a:lnTo>
                  <a:pt x="267881" y="0"/>
                </a:lnTo>
                <a:lnTo>
                  <a:pt x="267881" y="267868"/>
                </a:lnTo>
                <a:lnTo>
                  <a:pt x="0" y="267868"/>
                </a:lnTo>
                <a:lnTo>
                  <a:pt x="0" y="0"/>
                </a:lnTo>
                <a:close/>
              </a:path>
            </a:pathLst>
          </a:custGeom>
          <a:solidFill>
            <a:srgbClr val="69C28C"/>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80" name="object 384">
            <a:extLst>
              <a:ext uri="{FF2B5EF4-FFF2-40B4-BE49-F238E27FC236}">
                <a16:creationId xmlns:a16="http://schemas.microsoft.com/office/drawing/2014/main" id="{B3387273-F047-AB48-A31C-1C6957266FAF}"/>
              </a:ext>
            </a:extLst>
          </p:cNvPr>
          <p:cNvSpPr/>
          <p:nvPr/>
        </p:nvSpPr>
        <p:spPr>
          <a:xfrm>
            <a:off x="7501748" y="4413589"/>
            <a:ext cx="244391" cy="244391"/>
          </a:xfrm>
          <a:custGeom>
            <a:avLst/>
            <a:gdLst/>
            <a:ahLst/>
            <a:cxnLst/>
            <a:rect l="l" t="t" r="r" b="b"/>
            <a:pathLst>
              <a:path w="267970" h="267970">
                <a:moveTo>
                  <a:pt x="0" y="0"/>
                </a:moveTo>
                <a:lnTo>
                  <a:pt x="267881" y="0"/>
                </a:lnTo>
                <a:lnTo>
                  <a:pt x="267881" y="267868"/>
                </a:lnTo>
                <a:lnTo>
                  <a:pt x="0" y="267868"/>
                </a:lnTo>
                <a:lnTo>
                  <a:pt x="0" y="0"/>
                </a:lnTo>
                <a:close/>
              </a:path>
            </a:pathLst>
          </a:custGeom>
          <a:solidFill>
            <a:srgbClr val="FDBD5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81" name="object 385">
            <a:extLst>
              <a:ext uri="{FF2B5EF4-FFF2-40B4-BE49-F238E27FC236}">
                <a16:creationId xmlns:a16="http://schemas.microsoft.com/office/drawing/2014/main" id="{5C569BAC-BAB6-174B-B32F-0F0222F2257B}"/>
              </a:ext>
            </a:extLst>
          </p:cNvPr>
          <p:cNvSpPr/>
          <p:nvPr/>
        </p:nvSpPr>
        <p:spPr>
          <a:xfrm>
            <a:off x="7501748" y="4169290"/>
            <a:ext cx="244391" cy="244391"/>
          </a:xfrm>
          <a:custGeom>
            <a:avLst/>
            <a:gdLst/>
            <a:ahLst/>
            <a:cxnLst/>
            <a:rect l="l" t="t" r="r" b="b"/>
            <a:pathLst>
              <a:path w="267970" h="267970">
                <a:moveTo>
                  <a:pt x="0" y="0"/>
                </a:moveTo>
                <a:lnTo>
                  <a:pt x="267881" y="0"/>
                </a:lnTo>
                <a:lnTo>
                  <a:pt x="267881" y="267881"/>
                </a:lnTo>
                <a:lnTo>
                  <a:pt x="0" y="267881"/>
                </a:lnTo>
                <a:lnTo>
                  <a:pt x="0" y="0"/>
                </a:lnTo>
                <a:close/>
              </a:path>
            </a:pathLst>
          </a:custGeom>
          <a:solidFill>
            <a:srgbClr val="D8785D"/>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82" name="object 386">
            <a:extLst>
              <a:ext uri="{FF2B5EF4-FFF2-40B4-BE49-F238E27FC236}">
                <a16:creationId xmlns:a16="http://schemas.microsoft.com/office/drawing/2014/main" id="{8C258E59-12AD-954E-AD32-F2752318EFF4}"/>
              </a:ext>
            </a:extLst>
          </p:cNvPr>
          <p:cNvSpPr/>
          <p:nvPr/>
        </p:nvSpPr>
        <p:spPr>
          <a:xfrm>
            <a:off x="7746058" y="4169290"/>
            <a:ext cx="244391" cy="244391"/>
          </a:xfrm>
          <a:custGeom>
            <a:avLst/>
            <a:gdLst/>
            <a:ahLst/>
            <a:cxnLst/>
            <a:rect l="l" t="t" r="r" b="b"/>
            <a:pathLst>
              <a:path w="267970" h="267970">
                <a:moveTo>
                  <a:pt x="0" y="0"/>
                </a:moveTo>
                <a:lnTo>
                  <a:pt x="267881" y="0"/>
                </a:lnTo>
                <a:lnTo>
                  <a:pt x="267881" y="267881"/>
                </a:lnTo>
                <a:lnTo>
                  <a:pt x="0" y="267881"/>
                </a:lnTo>
                <a:lnTo>
                  <a:pt x="0" y="0"/>
                </a:lnTo>
                <a:close/>
              </a:path>
            </a:pathLst>
          </a:custGeom>
          <a:solidFill>
            <a:srgbClr val="F9DB7A"/>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83" name="object 395">
            <a:extLst>
              <a:ext uri="{FF2B5EF4-FFF2-40B4-BE49-F238E27FC236}">
                <a16:creationId xmlns:a16="http://schemas.microsoft.com/office/drawing/2014/main" id="{AE8C7414-B23B-474D-81B7-6065F5780983}"/>
              </a:ext>
            </a:extLst>
          </p:cNvPr>
          <p:cNvSpPr/>
          <p:nvPr/>
        </p:nvSpPr>
        <p:spPr>
          <a:xfrm>
            <a:off x="11771870" y="1279127"/>
            <a:ext cx="244391" cy="244391"/>
          </a:xfrm>
          <a:custGeom>
            <a:avLst/>
            <a:gdLst/>
            <a:ahLst/>
            <a:cxnLst/>
            <a:rect l="l" t="t" r="r" b="b"/>
            <a:pathLst>
              <a:path w="267970" h="267970">
                <a:moveTo>
                  <a:pt x="0" y="0"/>
                </a:moveTo>
                <a:lnTo>
                  <a:pt x="267881" y="0"/>
                </a:lnTo>
                <a:lnTo>
                  <a:pt x="267881" y="267868"/>
                </a:lnTo>
                <a:lnTo>
                  <a:pt x="0" y="267868"/>
                </a:lnTo>
                <a:lnTo>
                  <a:pt x="0" y="0"/>
                </a:lnTo>
                <a:close/>
              </a:path>
            </a:pathLst>
          </a:custGeom>
          <a:solidFill>
            <a:srgbClr val="69C28C"/>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84" name="object 396">
            <a:extLst>
              <a:ext uri="{FF2B5EF4-FFF2-40B4-BE49-F238E27FC236}">
                <a16:creationId xmlns:a16="http://schemas.microsoft.com/office/drawing/2014/main" id="{675302AA-4364-0A42-996F-4EC93B1B11B6}"/>
              </a:ext>
            </a:extLst>
          </p:cNvPr>
          <p:cNvSpPr/>
          <p:nvPr/>
        </p:nvSpPr>
        <p:spPr>
          <a:xfrm>
            <a:off x="11527560" y="1279127"/>
            <a:ext cx="244391" cy="244391"/>
          </a:xfrm>
          <a:custGeom>
            <a:avLst/>
            <a:gdLst/>
            <a:ahLst/>
            <a:cxnLst/>
            <a:rect l="l" t="t" r="r" b="b"/>
            <a:pathLst>
              <a:path w="267970" h="267970">
                <a:moveTo>
                  <a:pt x="0" y="0"/>
                </a:moveTo>
                <a:lnTo>
                  <a:pt x="267881" y="0"/>
                </a:lnTo>
                <a:lnTo>
                  <a:pt x="267881" y="267868"/>
                </a:lnTo>
                <a:lnTo>
                  <a:pt x="0" y="267868"/>
                </a:lnTo>
                <a:lnTo>
                  <a:pt x="0" y="0"/>
                </a:lnTo>
                <a:close/>
              </a:path>
            </a:pathLst>
          </a:custGeom>
          <a:solidFill>
            <a:srgbClr val="FDBD5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85" name="object 397">
            <a:extLst>
              <a:ext uri="{FF2B5EF4-FFF2-40B4-BE49-F238E27FC236}">
                <a16:creationId xmlns:a16="http://schemas.microsoft.com/office/drawing/2014/main" id="{65ABF2DB-DD81-9846-93F6-B5A0462B1032}"/>
              </a:ext>
            </a:extLst>
          </p:cNvPr>
          <p:cNvSpPr/>
          <p:nvPr/>
        </p:nvSpPr>
        <p:spPr>
          <a:xfrm>
            <a:off x="11527560" y="1034828"/>
            <a:ext cx="244391" cy="244391"/>
          </a:xfrm>
          <a:custGeom>
            <a:avLst/>
            <a:gdLst/>
            <a:ahLst/>
            <a:cxnLst/>
            <a:rect l="l" t="t" r="r" b="b"/>
            <a:pathLst>
              <a:path w="267970" h="267970">
                <a:moveTo>
                  <a:pt x="0" y="0"/>
                </a:moveTo>
                <a:lnTo>
                  <a:pt x="267881" y="0"/>
                </a:lnTo>
                <a:lnTo>
                  <a:pt x="267881" y="267881"/>
                </a:lnTo>
                <a:lnTo>
                  <a:pt x="0" y="267881"/>
                </a:lnTo>
                <a:lnTo>
                  <a:pt x="0" y="0"/>
                </a:lnTo>
                <a:close/>
              </a:path>
            </a:pathLst>
          </a:custGeom>
          <a:solidFill>
            <a:srgbClr val="D8785D"/>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86" name="object 398">
            <a:extLst>
              <a:ext uri="{FF2B5EF4-FFF2-40B4-BE49-F238E27FC236}">
                <a16:creationId xmlns:a16="http://schemas.microsoft.com/office/drawing/2014/main" id="{4E38ED82-A1EF-5E49-BE28-6CC72E42C319}"/>
              </a:ext>
            </a:extLst>
          </p:cNvPr>
          <p:cNvSpPr/>
          <p:nvPr/>
        </p:nvSpPr>
        <p:spPr>
          <a:xfrm>
            <a:off x="11771870" y="1034828"/>
            <a:ext cx="244391" cy="244391"/>
          </a:xfrm>
          <a:custGeom>
            <a:avLst/>
            <a:gdLst/>
            <a:ahLst/>
            <a:cxnLst/>
            <a:rect l="l" t="t" r="r" b="b"/>
            <a:pathLst>
              <a:path w="267970" h="267970">
                <a:moveTo>
                  <a:pt x="0" y="0"/>
                </a:moveTo>
                <a:lnTo>
                  <a:pt x="267881" y="0"/>
                </a:lnTo>
                <a:lnTo>
                  <a:pt x="267881" y="267881"/>
                </a:lnTo>
                <a:lnTo>
                  <a:pt x="0" y="267881"/>
                </a:lnTo>
                <a:lnTo>
                  <a:pt x="0" y="0"/>
                </a:lnTo>
                <a:close/>
              </a:path>
            </a:pathLst>
          </a:custGeom>
          <a:solidFill>
            <a:srgbClr val="F9DB7A"/>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87" name="object 407">
            <a:extLst>
              <a:ext uri="{FF2B5EF4-FFF2-40B4-BE49-F238E27FC236}">
                <a16:creationId xmlns:a16="http://schemas.microsoft.com/office/drawing/2014/main" id="{274ED13E-5B0C-1E4E-9A87-96487AB87D7A}"/>
              </a:ext>
            </a:extLst>
          </p:cNvPr>
          <p:cNvSpPr/>
          <p:nvPr/>
        </p:nvSpPr>
        <p:spPr>
          <a:xfrm>
            <a:off x="9752341" y="4410753"/>
            <a:ext cx="244391" cy="244391"/>
          </a:xfrm>
          <a:custGeom>
            <a:avLst/>
            <a:gdLst/>
            <a:ahLst/>
            <a:cxnLst/>
            <a:rect l="l" t="t" r="r" b="b"/>
            <a:pathLst>
              <a:path w="267970" h="267970">
                <a:moveTo>
                  <a:pt x="0" y="0"/>
                </a:moveTo>
                <a:lnTo>
                  <a:pt x="267881" y="0"/>
                </a:lnTo>
                <a:lnTo>
                  <a:pt x="267881" y="267868"/>
                </a:lnTo>
                <a:lnTo>
                  <a:pt x="0" y="267868"/>
                </a:lnTo>
                <a:lnTo>
                  <a:pt x="0" y="0"/>
                </a:lnTo>
                <a:close/>
              </a:path>
            </a:pathLst>
          </a:custGeom>
          <a:solidFill>
            <a:srgbClr val="69C28C"/>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88" name="object 408">
            <a:extLst>
              <a:ext uri="{FF2B5EF4-FFF2-40B4-BE49-F238E27FC236}">
                <a16:creationId xmlns:a16="http://schemas.microsoft.com/office/drawing/2014/main" id="{AB71E68B-AC2A-6B42-A579-A172FFB3086F}"/>
              </a:ext>
            </a:extLst>
          </p:cNvPr>
          <p:cNvSpPr/>
          <p:nvPr/>
        </p:nvSpPr>
        <p:spPr>
          <a:xfrm>
            <a:off x="9508031" y="4410753"/>
            <a:ext cx="244391" cy="244391"/>
          </a:xfrm>
          <a:custGeom>
            <a:avLst/>
            <a:gdLst/>
            <a:ahLst/>
            <a:cxnLst/>
            <a:rect l="l" t="t" r="r" b="b"/>
            <a:pathLst>
              <a:path w="267970" h="267970">
                <a:moveTo>
                  <a:pt x="0" y="0"/>
                </a:moveTo>
                <a:lnTo>
                  <a:pt x="267881" y="0"/>
                </a:lnTo>
                <a:lnTo>
                  <a:pt x="267881" y="267868"/>
                </a:lnTo>
                <a:lnTo>
                  <a:pt x="0" y="267868"/>
                </a:lnTo>
                <a:lnTo>
                  <a:pt x="0" y="0"/>
                </a:lnTo>
                <a:close/>
              </a:path>
            </a:pathLst>
          </a:custGeom>
          <a:solidFill>
            <a:srgbClr val="FDBD5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89" name="object 409">
            <a:extLst>
              <a:ext uri="{FF2B5EF4-FFF2-40B4-BE49-F238E27FC236}">
                <a16:creationId xmlns:a16="http://schemas.microsoft.com/office/drawing/2014/main" id="{CBE7AC8E-CC0E-E84A-8186-77016F04F82F}"/>
              </a:ext>
            </a:extLst>
          </p:cNvPr>
          <p:cNvSpPr/>
          <p:nvPr/>
        </p:nvSpPr>
        <p:spPr>
          <a:xfrm>
            <a:off x="9508031" y="4166454"/>
            <a:ext cx="244391" cy="244391"/>
          </a:xfrm>
          <a:custGeom>
            <a:avLst/>
            <a:gdLst/>
            <a:ahLst/>
            <a:cxnLst/>
            <a:rect l="l" t="t" r="r" b="b"/>
            <a:pathLst>
              <a:path w="267970" h="267970">
                <a:moveTo>
                  <a:pt x="0" y="0"/>
                </a:moveTo>
                <a:lnTo>
                  <a:pt x="267881" y="0"/>
                </a:lnTo>
                <a:lnTo>
                  <a:pt x="267881" y="267881"/>
                </a:lnTo>
                <a:lnTo>
                  <a:pt x="0" y="267881"/>
                </a:lnTo>
                <a:lnTo>
                  <a:pt x="0" y="0"/>
                </a:lnTo>
                <a:close/>
              </a:path>
            </a:pathLst>
          </a:custGeom>
          <a:solidFill>
            <a:srgbClr val="D8785D"/>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90" name="object 410">
            <a:extLst>
              <a:ext uri="{FF2B5EF4-FFF2-40B4-BE49-F238E27FC236}">
                <a16:creationId xmlns:a16="http://schemas.microsoft.com/office/drawing/2014/main" id="{DCFD0DD2-38FD-6E43-9DA8-F37FB0A1B6EC}"/>
              </a:ext>
            </a:extLst>
          </p:cNvPr>
          <p:cNvSpPr/>
          <p:nvPr/>
        </p:nvSpPr>
        <p:spPr>
          <a:xfrm>
            <a:off x="9752341" y="4166454"/>
            <a:ext cx="244391" cy="244391"/>
          </a:xfrm>
          <a:custGeom>
            <a:avLst/>
            <a:gdLst/>
            <a:ahLst/>
            <a:cxnLst/>
            <a:rect l="l" t="t" r="r" b="b"/>
            <a:pathLst>
              <a:path w="267970" h="267970">
                <a:moveTo>
                  <a:pt x="0" y="0"/>
                </a:moveTo>
                <a:lnTo>
                  <a:pt x="267881" y="0"/>
                </a:lnTo>
                <a:lnTo>
                  <a:pt x="267881" y="267881"/>
                </a:lnTo>
                <a:lnTo>
                  <a:pt x="0" y="267881"/>
                </a:lnTo>
                <a:lnTo>
                  <a:pt x="0" y="0"/>
                </a:lnTo>
                <a:close/>
              </a:path>
            </a:pathLst>
          </a:custGeom>
          <a:solidFill>
            <a:srgbClr val="F9DB7A"/>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95" name="object 431">
            <a:extLst>
              <a:ext uri="{FF2B5EF4-FFF2-40B4-BE49-F238E27FC236}">
                <a16:creationId xmlns:a16="http://schemas.microsoft.com/office/drawing/2014/main" id="{53E39A08-192D-DF49-92E5-2D40E53D03BF}"/>
              </a:ext>
            </a:extLst>
          </p:cNvPr>
          <p:cNvSpPr/>
          <p:nvPr/>
        </p:nvSpPr>
        <p:spPr>
          <a:xfrm>
            <a:off x="11776590" y="4406631"/>
            <a:ext cx="248445" cy="248445"/>
          </a:xfrm>
          <a:custGeom>
            <a:avLst/>
            <a:gdLst/>
            <a:ahLst/>
            <a:cxnLst/>
            <a:rect l="l" t="t" r="r" b="b"/>
            <a:pathLst>
              <a:path w="272415" h="272414">
                <a:moveTo>
                  <a:pt x="0" y="0"/>
                </a:moveTo>
                <a:lnTo>
                  <a:pt x="272389" y="0"/>
                </a:lnTo>
                <a:lnTo>
                  <a:pt x="272389" y="272402"/>
                </a:lnTo>
                <a:lnTo>
                  <a:pt x="0" y="272402"/>
                </a:lnTo>
                <a:lnTo>
                  <a:pt x="0" y="0"/>
                </a:lnTo>
                <a:close/>
              </a:path>
            </a:pathLst>
          </a:custGeom>
          <a:solidFill>
            <a:srgbClr val="69C28C"/>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96" name="object 432">
            <a:extLst>
              <a:ext uri="{FF2B5EF4-FFF2-40B4-BE49-F238E27FC236}">
                <a16:creationId xmlns:a16="http://schemas.microsoft.com/office/drawing/2014/main" id="{31D8A3B1-A50E-7A40-86D3-12A87A9621F2}"/>
              </a:ext>
            </a:extLst>
          </p:cNvPr>
          <p:cNvSpPr/>
          <p:nvPr/>
        </p:nvSpPr>
        <p:spPr>
          <a:xfrm>
            <a:off x="11528157" y="4406631"/>
            <a:ext cx="248445" cy="248445"/>
          </a:xfrm>
          <a:custGeom>
            <a:avLst/>
            <a:gdLst/>
            <a:ahLst/>
            <a:cxnLst/>
            <a:rect l="l" t="t" r="r" b="b"/>
            <a:pathLst>
              <a:path w="272415" h="272414">
                <a:moveTo>
                  <a:pt x="0" y="0"/>
                </a:moveTo>
                <a:lnTo>
                  <a:pt x="272402" y="0"/>
                </a:lnTo>
                <a:lnTo>
                  <a:pt x="272402" y="272402"/>
                </a:lnTo>
                <a:lnTo>
                  <a:pt x="0" y="272402"/>
                </a:lnTo>
                <a:lnTo>
                  <a:pt x="0" y="0"/>
                </a:lnTo>
                <a:close/>
              </a:path>
            </a:pathLst>
          </a:custGeom>
          <a:solidFill>
            <a:srgbClr val="FDBD5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97" name="object 433">
            <a:extLst>
              <a:ext uri="{FF2B5EF4-FFF2-40B4-BE49-F238E27FC236}">
                <a16:creationId xmlns:a16="http://schemas.microsoft.com/office/drawing/2014/main" id="{0CBC2308-70FB-754E-8CBE-3FABF0A700D4}"/>
              </a:ext>
            </a:extLst>
          </p:cNvPr>
          <p:cNvSpPr/>
          <p:nvPr/>
        </p:nvSpPr>
        <p:spPr>
          <a:xfrm>
            <a:off x="11528157" y="4158197"/>
            <a:ext cx="248445" cy="248445"/>
          </a:xfrm>
          <a:custGeom>
            <a:avLst/>
            <a:gdLst/>
            <a:ahLst/>
            <a:cxnLst/>
            <a:rect l="l" t="t" r="r" b="b"/>
            <a:pathLst>
              <a:path w="272415" h="272414">
                <a:moveTo>
                  <a:pt x="0" y="0"/>
                </a:moveTo>
                <a:lnTo>
                  <a:pt x="272402" y="0"/>
                </a:lnTo>
                <a:lnTo>
                  <a:pt x="272402" y="272402"/>
                </a:lnTo>
                <a:lnTo>
                  <a:pt x="0" y="272402"/>
                </a:lnTo>
                <a:lnTo>
                  <a:pt x="0" y="0"/>
                </a:lnTo>
                <a:close/>
              </a:path>
            </a:pathLst>
          </a:custGeom>
          <a:solidFill>
            <a:srgbClr val="D8785D"/>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98" name="object 434">
            <a:extLst>
              <a:ext uri="{FF2B5EF4-FFF2-40B4-BE49-F238E27FC236}">
                <a16:creationId xmlns:a16="http://schemas.microsoft.com/office/drawing/2014/main" id="{CE04ECE9-BF6A-9344-9DC3-99BEF886B81E}"/>
              </a:ext>
            </a:extLst>
          </p:cNvPr>
          <p:cNvSpPr/>
          <p:nvPr/>
        </p:nvSpPr>
        <p:spPr>
          <a:xfrm>
            <a:off x="11776590" y="4158197"/>
            <a:ext cx="248445" cy="248445"/>
          </a:xfrm>
          <a:custGeom>
            <a:avLst/>
            <a:gdLst/>
            <a:ahLst/>
            <a:cxnLst/>
            <a:rect l="l" t="t" r="r" b="b"/>
            <a:pathLst>
              <a:path w="272415" h="272414">
                <a:moveTo>
                  <a:pt x="0" y="0"/>
                </a:moveTo>
                <a:lnTo>
                  <a:pt x="272389" y="0"/>
                </a:lnTo>
                <a:lnTo>
                  <a:pt x="272389" y="272402"/>
                </a:lnTo>
                <a:lnTo>
                  <a:pt x="0" y="272402"/>
                </a:lnTo>
                <a:lnTo>
                  <a:pt x="0" y="0"/>
                </a:lnTo>
                <a:close/>
              </a:path>
            </a:pathLst>
          </a:custGeom>
          <a:solidFill>
            <a:srgbClr val="F9DB7A"/>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99" name="object 479">
            <a:extLst>
              <a:ext uri="{FF2B5EF4-FFF2-40B4-BE49-F238E27FC236}">
                <a16:creationId xmlns:a16="http://schemas.microsoft.com/office/drawing/2014/main" id="{9AAC1F21-5BE3-2044-9EC8-EF0D00F350E1}"/>
              </a:ext>
            </a:extLst>
          </p:cNvPr>
          <p:cNvSpPr/>
          <p:nvPr/>
        </p:nvSpPr>
        <p:spPr>
          <a:xfrm>
            <a:off x="7478915" y="1281851"/>
            <a:ext cx="532217" cy="0"/>
          </a:xfrm>
          <a:custGeom>
            <a:avLst/>
            <a:gdLst/>
            <a:ahLst/>
            <a:cxnLst/>
            <a:rect l="l" t="t" r="r" b="b"/>
            <a:pathLst>
              <a:path w="583564">
                <a:moveTo>
                  <a:pt x="0" y="0"/>
                </a:moveTo>
                <a:lnTo>
                  <a:pt x="583222" y="0"/>
                </a:lnTo>
              </a:path>
            </a:pathLst>
          </a:custGeom>
          <a:ln w="5080">
            <a:solidFill>
              <a:srgbClr val="231F20"/>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00" name="object 480">
            <a:extLst>
              <a:ext uri="{FF2B5EF4-FFF2-40B4-BE49-F238E27FC236}">
                <a16:creationId xmlns:a16="http://schemas.microsoft.com/office/drawing/2014/main" id="{238C254D-E653-3B48-9E98-5737AFF59832}"/>
              </a:ext>
            </a:extLst>
          </p:cNvPr>
          <p:cNvSpPr/>
          <p:nvPr/>
        </p:nvSpPr>
        <p:spPr>
          <a:xfrm>
            <a:off x="7746139" y="1021743"/>
            <a:ext cx="0" cy="533375"/>
          </a:xfrm>
          <a:custGeom>
            <a:avLst/>
            <a:gdLst/>
            <a:ahLst/>
            <a:cxnLst/>
            <a:rect l="l" t="t" r="r" b="b"/>
            <a:pathLst>
              <a:path h="584835">
                <a:moveTo>
                  <a:pt x="0" y="0"/>
                </a:moveTo>
                <a:lnTo>
                  <a:pt x="0" y="584415"/>
                </a:lnTo>
              </a:path>
            </a:pathLst>
          </a:custGeom>
          <a:ln w="5080">
            <a:solidFill>
              <a:srgbClr val="231F20"/>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01" name="object 465">
            <a:extLst>
              <a:ext uri="{FF2B5EF4-FFF2-40B4-BE49-F238E27FC236}">
                <a16:creationId xmlns:a16="http://schemas.microsoft.com/office/drawing/2014/main" id="{F958A9B1-90A0-BD4C-BB9B-E50F6A83D3F6}"/>
              </a:ext>
            </a:extLst>
          </p:cNvPr>
          <p:cNvSpPr txBox="1"/>
          <p:nvPr/>
        </p:nvSpPr>
        <p:spPr>
          <a:xfrm>
            <a:off x="7255329" y="1207105"/>
            <a:ext cx="229689" cy="120546"/>
          </a:xfrm>
          <a:prstGeom prst="rect">
            <a:avLst/>
          </a:prstGeom>
        </p:spPr>
        <p:style>
          <a:lnRef idx="0">
            <a:scrgbClr r="0" g="0" b="0"/>
          </a:lnRef>
          <a:fillRef idx="0">
            <a:scrgbClr r="0" g="0" b="0"/>
          </a:fillRef>
          <a:effectRef idx="0">
            <a:scrgbClr r="0" g="0" b="0"/>
          </a:effectRef>
          <a:fontRef idx="major"/>
        </p:style>
        <p:txBody>
          <a:bodyPr vert="horz" wrap="square" lIns="0" tIns="1270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a:spcBef>
                <a:spcPts val="100"/>
              </a:spcBef>
            </a:pPr>
            <a:r>
              <a:rPr sz="700">
                <a:solidFill>
                  <a:srgbClr val="231F20"/>
                </a:solidFill>
                <a:latin typeface="Arial" panose="020B0604020202020204" pitchFamily="34" charset="0"/>
                <a:cs typeface="Arial" panose="020B0604020202020204" pitchFamily="34" charset="0"/>
              </a:rPr>
              <a:t>F</a:t>
            </a:r>
            <a:r>
              <a:rPr sz="500">
                <a:solidFill>
                  <a:srgbClr val="231F20"/>
                </a:solidFill>
                <a:latin typeface="Arial" panose="020B0604020202020204" pitchFamily="34" charset="0"/>
                <a:cs typeface="Arial" panose="020B0604020202020204" pitchFamily="34" charset="0"/>
              </a:rPr>
              <a:t>M</a:t>
            </a:r>
            <a:r>
              <a:rPr sz="500" spc="-15">
                <a:solidFill>
                  <a:srgbClr val="231F20"/>
                </a:solidFill>
                <a:latin typeface="Arial" panose="020B0604020202020204" pitchFamily="34" charset="0"/>
                <a:cs typeface="Arial" panose="020B0604020202020204" pitchFamily="34" charset="0"/>
              </a:rPr>
              <a:t>SY</a:t>
            </a:r>
            <a:endParaRPr sz="500">
              <a:latin typeface="Arial" panose="020B0604020202020204" pitchFamily="34" charset="0"/>
              <a:cs typeface="Arial" panose="020B0604020202020204" pitchFamily="34" charset="0"/>
            </a:endParaRPr>
          </a:p>
        </p:txBody>
      </p:sp>
      <p:sp>
        <p:nvSpPr>
          <p:cNvPr id="102" name="object 466">
            <a:extLst>
              <a:ext uri="{FF2B5EF4-FFF2-40B4-BE49-F238E27FC236}">
                <a16:creationId xmlns:a16="http://schemas.microsoft.com/office/drawing/2014/main" id="{DE15BCA5-E2C7-BD42-926E-AD092ECAE74D}"/>
              </a:ext>
            </a:extLst>
          </p:cNvPr>
          <p:cNvSpPr txBox="1"/>
          <p:nvPr/>
        </p:nvSpPr>
        <p:spPr>
          <a:xfrm>
            <a:off x="7641459" y="1525396"/>
            <a:ext cx="206611" cy="120546"/>
          </a:xfrm>
          <a:prstGeom prst="rect">
            <a:avLst/>
          </a:prstGeom>
        </p:spPr>
        <p:style>
          <a:lnRef idx="0">
            <a:scrgbClr r="0" g="0" b="0"/>
          </a:lnRef>
          <a:fillRef idx="0">
            <a:scrgbClr r="0" g="0" b="0"/>
          </a:fillRef>
          <a:effectRef idx="0">
            <a:scrgbClr r="0" g="0" b="0"/>
          </a:effectRef>
          <a:fontRef idx="major"/>
        </p:style>
        <p:txBody>
          <a:bodyPr vert="horz" wrap="square" lIns="0" tIns="1270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a:spcBef>
                <a:spcPts val="100"/>
              </a:spcBef>
            </a:pPr>
            <a:r>
              <a:rPr sz="700">
                <a:solidFill>
                  <a:srgbClr val="231F20"/>
                </a:solidFill>
                <a:latin typeface="Arial" panose="020B0604020202020204" pitchFamily="34" charset="0"/>
                <a:cs typeface="Arial" panose="020B0604020202020204" pitchFamily="34" charset="0"/>
              </a:rPr>
              <a:t>B</a:t>
            </a:r>
            <a:r>
              <a:rPr sz="500">
                <a:solidFill>
                  <a:srgbClr val="231F20"/>
                </a:solidFill>
                <a:latin typeface="Arial" panose="020B0604020202020204" pitchFamily="34" charset="0"/>
                <a:cs typeface="Arial" panose="020B0604020202020204" pitchFamily="34" charset="0"/>
              </a:rPr>
              <a:t>M</a:t>
            </a:r>
            <a:r>
              <a:rPr sz="500" spc="-15">
                <a:solidFill>
                  <a:srgbClr val="231F20"/>
                </a:solidFill>
                <a:latin typeface="Arial" panose="020B0604020202020204" pitchFamily="34" charset="0"/>
                <a:cs typeface="Arial" panose="020B0604020202020204" pitchFamily="34" charset="0"/>
              </a:rPr>
              <a:t>SY</a:t>
            </a:r>
            <a:endParaRPr sz="500">
              <a:latin typeface="Arial" panose="020B0604020202020204" pitchFamily="34" charset="0"/>
              <a:cs typeface="Arial" panose="020B0604020202020204" pitchFamily="34" charset="0"/>
            </a:endParaRPr>
          </a:p>
        </p:txBody>
      </p:sp>
      <p:sp>
        <p:nvSpPr>
          <p:cNvPr id="107" name="object 52">
            <a:extLst>
              <a:ext uri="{FF2B5EF4-FFF2-40B4-BE49-F238E27FC236}">
                <a16:creationId xmlns:a16="http://schemas.microsoft.com/office/drawing/2014/main" id="{2FFA0327-4291-254E-9988-20EED3760EE9}"/>
              </a:ext>
            </a:extLst>
          </p:cNvPr>
          <p:cNvSpPr/>
          <p:nvPr/>
        </p:nvSpPr>
        <p:spPr>
          <a:xfrm>
            <a:off x="2772302" y="6266988"/>
            <a:ext cx="0" cy="350874"/>
          </a:xfrm>
          <a:custGeom>
            <a:avLst/>
            <a:gdLst/>
            <a:ahLst/>
            <a:cxnLst/>
            <a:rect l="l" t="t" r="r" b="b"/>
            <a:pathLst>
              <a:path h="304164">
                <a:moveTo>
                  <a:pt x="0" y="0"/>
                </a:moveTo>
                <a:lnTo>
                  <a:pt x="0" y="303885"/>
                </a:lnTo>
              </a:path>
            </a:pathLst>
          </a:custGeom>
          <a:ln w="31140">
            <a:solidFill>
              <a:srgbClr val="F9DB7A"/>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11" name="object 53">
            <a:extLst>
              <a:ext uri="{FF2B5EF4-FFF2-40B4-BE49-F238E27FC236}">
                <a16:creationId xmlns:a16="http://schemas.microsoft.com/office/drawing/2014/main" id="{278CF3D9-1D86-6A4D-8BFC-105EAFF0A8A3}"/>
              </a:ext>
            </a:extLst>
          </p:cNvPr>
          <p:cNvSpPr/>
          <p:nvPr/>
        </p:nvSpPr>
        <p:spPr>
          <a:xfrm>
            <a:off x="2772302" y="6326394"/>
            <a:ext cx="0" cy="562570"/>
          </a:xfrm>
          <a:custGeom>
            <a:avLst/>
            <a:gdLst/>
            <a:ahLst/>
            <a:cxnLst/>
            <a:rect l="l" t="t" r="r" b="b"/>
            <a:pathLst>
              <a:path h="487679">
                <a:moveTo>
                  <a:pt x="0" y="0"/>
                </a:moveTo>
                <a:lnTo>
                  <a:pt x="0" y="487400"/>
                </a:lnTo>
              </a:path>
            </a:pathLst>
          </a:custGeom>
          <a:ln w="31140">
            <a:solidFill>
              <a:srgbClr val="69C28C"/>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12" name="object 54">
            <a:extLst>
              <a:ext uri="{FF2B5EF4-FFF2-40B4-BE49-F238E27FC236}">
                <a16:creationId xmlns:a16="http://schemas.microsoft.com/office/drawing/2014/main" id="{7157A48E-3BA2-104A-8946-E3559F4DF113}"/>
              </a:ext>
            </a:extLst>
          </p:cNvPr>
          <p:cNvSpPr/>
          <p:nvPr/>
        </p:nvSpPr>
        <p:spPr>
          <a:xfrm>
            <a:off x="2718419" y="6266973"/>
            <a:ext cx="36626" cy="141375"/>
          </a:xfrm>
          <a:custGeom>
            <a:avLst/>
            <a:gdLst/>
            <a:ahLst/>
            <a:cxnLst/>
            <a:rect l="l" t="t" r="r" b="b"/>
            <a:pathLst>
              <a:path w="31750" h="122555">
                <a:moveTo>
                  <a:pt x="0" y="122161"/>
                </a:moveTo>
                <a:lnTo>
                  <a:pt x="31127" y="122161"/>
                </a:lnTo>
                <a:lnTo>
                  <a:pt x="31127" y="0"/>
                </a:lnTo>
                <a:lnTo>
                  <a:pt x="0" y="0"/>
                </a:lnTo>
                <a:lnTo>
                  <a:pt x="0" y="122161"/>
                </a:lnTo>
                <a:close/>
              </a:path>
            </a:pathLst>
          </a:custGeom>
          <a:solidFill>
            <a:srgbClr val="F9DB7A">
              <a:alpha val="38998"/>
            </a:srgbClr>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13" name="object 55">
            <a:extLst>
              <a:ext uri="{FF2B5EF4-FFF2-40B4-BE49-F238E27FC236}">
                <a16:creationId xmlns:a16="http://schemas.microsoft.com/office/drawing/2014/main" id="{8A41F689-4B68-5649-B0FF-8330F26568E0}"/>
              </a:ext>
            </a:extLst>
          </p:cNvPr>
          <p:cNvSpPr/>
          <p:nvPr/>
        </p:nvSpPr>
        <p:spPr>
          <a:xfrm>
            <a:off x="2718419" y="6407893"/>
            <a:ext cx="36626" cy="481261"/>
          </a:xfrm>
          <a:custGeom>
            <a:avLst/>
            <a:gdLst/>
            <a:ahLst/>
            <a:cxnLst/>
            <a:rect l="l" t="t" r="r" b="b"/>
            <a:pathLst>
              <a:path w="31750" h="417195">
                <a:moveTo>
                  <a:pt x="0" y="416750"/>
                </a:moveTo>
                <a:lnTo>
                  <a:pt x="31127" y="416750"/>
                </a:lnTo>
                <a:lnTo>
                  <a:pt x="31127" y="0"/>
                </a:lnTo>
                <a:lnTo>
                  <a:pt x="0" y="0"/>
                </a:lnTo>
                <a:lnTo>
                  <a:pt x="0" y="416750"/>
                </a:lnTo>
                <a:close/>
              </a:path>
            </a:pathLst>
          </a:custGeom>
          <a:solidFill>
            <a:srgbClr val="69C28C">
              <a:alpha val="38998"/>
            </a:srgbClr>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14" name="object 56">
            <a:extLst>
              <a:ext uri="{FF2B5EF4-FFF2-40B4-BE49-F238E27FC236}">
                <a16:creationId xmlns:a16="http://schemas.microsoft.com/office/drawing/2014/main" id="{0DF56B4E-4A00-5044-A65F-FB3F51BC4AFB}"/>
              </a:ext>
            </a:extLst>
          </p:cNvPr>
          <p:cNvSpPr/>
          <p:nvPr/>
        </p:nvSpPr>
        <p:spPr>
          <a:xfrm>
            <a:off x="2682496" y="6266973"/>
            <a:ext cx="36626" cy="141375"/>
          </a:xfrm>
          <a:custGeom>
            <a:avLst/>
            <a:gdLst/>
            <a:ahLst/>
            <a:cxnLst/>
            <a:rect l="l" t="t" r="r" b="b"/>
            <a:pathLst>
              <a:path w="31750" h="122555">
                <a:moveTo>
                  <a:pt x="0" y="122161"/>
                </a:moveTo>
                <a:lnTo>
                  <a:pt x="31140" y="122161"/>
                </a:lnTo>
                <a:lnTo>
                  <a:pt x="31140" y="0"/>
                </a:lnTo>
                <a:lnTo>
                  <a:pt x="0" y="0"/>
                </a:lnTo>
                <a:lnTo>
                  <a:pt x="0" y="122161"/>
                </a:lnTo>
                <a:close/>
              </a:path>
            </a:pathLst>
          </a:custGeom>
          <a:solidFill>
            <a:srgbClr val="F9DB7A">
              <a:alpha val="38998"/>
            </a:srgbClr>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15" name="object 57">
            <a:extLst>
              <a:ext uri="{FF2B5EF4-FFF2-40B4-BE49-F238E27FC236}">
                <a16:creationId xmlns:a16="http://schemas.microsoft.com/office/drawing/2014/main" id="{9645A794-5755-CE4D-B575-C94D326D2C29}"/>
              </a:ext>
            </a:extLst>
          </p:cNvPr>
          <p:cNvSpPr/>
          <p:nvPr/>
        </p:nvSpPr>
        <p:spPr>
          <a:xfrm>
            <a:off x="2682496" y="6407893"/>
            <a:ext cx="36626" cy="481261"/>
          </a:xfrm>
          <a:custGeom>
            <a:avLst/>
            <a:gdLst/>
            <a:ahLst/>
            <a:cxnLst/>
            <a:rect l="l" t="t" r="r" b="b"/>
            <a:pathLst>
              <a:path w="31750" h="417195">
                <a:moveTo>
                  <a:pt x="0" y="416750"/>
                </a:moveTo>
                <a:lnTo>
                  <a:pt x="31140" y="416750"/>
                </a:lnTo>
                <a:lnTo>
                  <a:pt x="31140" y="0"/>
                </a:lnTo>
                <a:lnTo>
                  <a:pt x="0" y="0"/>
                </a:lnTo>
                <a:lnTo>
                  <a:pt x="0" y="416750"/>
                </a:lnTo>
                <a:close/>
              </a:path>
            </a:pathLst>
          </a:custGeom>
          <a:solidFill>
            <a:srgbClr val="69C28C">
              <a:alpha val="38998"/>
            </a:srgbClr>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16" name="object 58">
            <a:extLst>
              <a:ext uri="{FF2B5EF4-FFF2-40B4-BE49-F238E27FC236}">
                <a16:creationId xmlns:a16="http://schemas.microsoft.com/office/drawing/2014/main" id="{09C3B468-BDB8-C140-8050-9BCB51FF8B35}"/>
              </a:ext>
            </a:extLst>
          </p:cNvPr>
          <p:cNvSpPr/>
          <p:nvPr/>
        </p:nvSpPr>
        <p:spPr>
          <a:xfrm>
            <a:off x="2646574" y="6266973"/>
            <a:ext cx="36626" cy="396290"/>
          </a:xfrm>
          <a:custGeom>
            <a:avLst/>
            <a:gdLst/>
            <a:ahLst/>
            <a:cxnLst/>
            <a:rect l="l" t="t" r="r" b="b"/>
            <a:pathLst>
              <a:path w="31750" h="343535">
                <a:moveTo>
                  <a:pt x="0" y="343408"/>
                </a:moveTo>
                <a:lnTo>
                  <a:pt x="31140" y="343408"/>
                </a:lnTo>
                <a:lnTo>
                  <a:pt x="31140" y="0"/>
                </a:lnTo>
                <a:lnTo>
                  <a:pt x="0" y="0"/>
                </a:lnTo>
                <a:lnTo>
                  <a:pt x="0" y="343408"/>
                </a:lnTo>
                <a:close/>
              </a:path>
            </a:pathLst>
          </a:custGeom>
          <a:solidFill>
            <a:srgbClr val="F9DB7A">
              <a:alpha val="38998"/>
            </a:srgbClr>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17" name="object 59">
            <a:extLst>
              <a:ext uri="{FF2B5EF4-FFF2-40B4-BE49-F238E27FC236}">
                <a16:creationId xmlns:a16="http://schemas.microsoft.com/office/drawing/2014/main" id="{F431DFBE-EF94-D64E-A243-D687FFFF0BAC}"/>
              </a:ext>
            </a:extLst>
          </p:cNvPr>
          <p:cNvSpPr/>
          <p:nvPr/>
        </p:nvSpPr>
        <p:spPr>
          <a:xfrm>
            <a:off x="2646574" y="6660699"/>
            <a:ext cx="36626" cy="228544"/>
          </a:xfrm>
          <a:custGeom>
            <a:avLst/>
            <a:gdLst/>
            <a:ahLst/>
            <a:cxnLst/>
            <a:rect l="l" t="t" r="r" b="b"/>
            <a:pathLst>
              <a:path w="31750" h="198120">
                <a:moveTo>
                  <a:pt x="0" y="197599"/>
                </a:moveTo>
                <a:lnTo>
                  <a:pt x="31140" y="197599"/>
                </a:lnTo>
                <a:lnTo>
                  <a:pt x="31140" y="0"/>
                </a:lnTo>
                <a:lnTo>
                  <a:pt x="0" y="0"/>
                </a:lnTo>
                <a:lnTo>
                  <a:pt x="0" y="197599"/>
                </a:lnTo>
                <a:close/>
              </a:path>
            </a:pathLst>
          </a:custGeom>
          <a:solidFill>
            <a:srgbClr val="69C28C">
              <a:alpha val="39999"/>
            </a:srgbClr>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19" name="object 60">
            <a:extLst>
              <a:ext uri="{FF2B5EF4-FFF2-40B4-BE49-F238E27FC236}">
                <a16:creationId xmlns:a16="http://schemas.microsoft.com/office/drawing/2014/main" id="{AD9F56F5-0B07-6B4C-8F91-762D8D4B879F}"/>
              </a:ext>
            </a:extLst>
          </p:cNvPr>
          <p:cNvSpPr/>
          <p:nvPr/>
        </p:nvSpPr>
        <p:spPr>
          <a:xfrm>
            <a:off x="2610667" y="6266973"/>
            <a:ext cx="36626" cy="396290"/>
          </a:xfrm>
          <a:custGeom>
            <a:avLst/>
            <a:gdLst/>
            <a:ahLst/>
            <a:cxnLst/>
            <a:rect l="l" t="t" r="r" b="b"/>
            <a:pathLst>
              <a:path w="31750" h="343535">
                <a:moveTo>
                  <a:pt x="0" y="343408"/>
                </a:moveTo>
                <a:lnTo>
                  <a:pt x="31127" y="343408"/>
                </a:lnTo>
                <a:lnTo>
                  <a:pt x="31127" y="0"/>
                </a:lnTo>
                <a:lnTo>
                  <a:pt x="0" y="0"/>
                </a:lnTo>
                <a:lnTo>
                  <a:pt x="0" y="343408"/>
                </a:lnTo>
                <a:close/>
              </a:path>
            </a:pathLst>
          </a:custGeom>
          <a:solidFill>
            <a:srgbClr val="F9DB7A">
              <a:alpha val="38998"/>
            </a:srgbClr>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36" name="object 61">
            <a:extLst>
              <a:ext uri="{FF2B5EF4-FFF2-40B4-BE49-F238E27FC236}">
                <a16:creationId xmlns:a16="http://schemas.microsoft.com/office/drawing/2014/main" id="{AFF125AF-DE43-A342-870A-1378DFB47AAC}"/>
              </a:ext>
            </a:extLst>
          </p:cNvPr>
          <p:cNvSpPr/>
          <p:nvPr/>
        </p:nvSpPr>
        <p:spPr>
          <a:xfrm>
            <a:off x="2610667" y="6660699"/>
            <a:ext cx="36626" cy="228544"/>
          </a:xfrm>
          <a:custGeom>
            <a:avLst/>
            <a:gdLst/>
            <a:ahLst/>
            <a:cxnLst/>
            <a:rect l="l" t="t" r="r" b="b"/>
            <a:pathLst>
              <a:path w="31750" h="198120">
                <a:moveTo>
                  <a:pt x="0" y="197599"/>
                </a:moveTo>
                <a:lnTo>
                  <a:pt x="31127" y="197599"/>
                </a:lnTo>
                <a:lnTo>
                  <a:pt x="31127" y="0"/>
                </a:lnTo>
                <a:lnTo>
                  <a:pt x="0" y="0"/>
                </a:lnTo>
                <a:lnTo>
                  <a:pt x="0" y="197599"/>
                </a:lnTo>
                <a:close/>
              </a:path>
            </a:pathLst>
          </a:custGeom>
          <a:solidFill>
            <a:srgbClr val="69C28C">
              <a:alpha val="39999"/>
            </a:srgbClr>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37" name="object 62">
            <a:extLst>
              <a:ext uri="{FF2B5EF4-FFF2-40B4-BE49-F238E27FC236}">
                <a16:creationId xmlns:a16="http://schemas.microsoft.com/office/drawing/2014/main" id="{10795E71-356C-C142-BADB-55DA6917DE1D}"/>
              </a:ext>
            </a:extLst>
          </p:cNvPr>
          <p:cNvSpPr/>
          <p:nvPr/>
        </p:nvSpPr>
        <p:spPr>
          <a:xfrm>
            <a:off x="2592705" y="6266973"/>
            <a:ext cx="0" cy="141375"/>
          </a:xfrm>
          <a:custGeom>
            <a:avLst/>
            <a:gdLst/>
            <a:ahLst/>
            <a:cxnLst/>
            <a:rect l="l" t="t" r="r" b="b"/>
            <a:pathLst>
              <a:path h="122555">
                <a:moveTo>
                  <a:pt x="0" y="0"/>
                </a:moveTo>
                <a:lnTo>
                  <a:pt x="0" y="122161"/>
                </a:lnTo>
              </a:path>
            </a:pathLst>
          </a:custGeom>
          <a:ln w="31140">
            <a:solidFill>
              <a:srgbClr val="F9DB7A"/>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38" name="object 63">
            <a:extLst>
              <a:ext uri="{FF2B5EF4-FFF2-40B4-BE49-F238E27FC236}">
                <a16:creationId xmlns:a16="http://schemas.microsoft.com/office/drawing/2014/main" id="{4A4CCCEC-7FC3-1048-A66D-1C643BAA6E21}"/>
              </a:ext>
            </a:extLst>
          </p:cNvPr>
          <p:cNvSpPr/>
          <p:nvPr/>
        </p:nvSpPr>
        <p:spPr>
          <a:xfrm>
            <a:off x="2592705" y="6407893"/>
            <a:ext cx="0" cy="481261"/>
          </a:xfrm>
          <a:custGeom>
            <a:avLst/>
            <a:gdLst/>
            <a:ahLst/>
            <a:cxnLst/>
            <a:rect l="l" t="t" r="r" b="b"/>
            <a:pathLst>
              <a:path h="417195">
                <a:moveTo>
                  <a:pt x="0" y="0"/>
                </a:moveTo>
                <a:lnTo>
                  <a:pt x="0" y="416750"/>
                </a:lnTo>
              </a:path>
            </a:pathLst>
          </a:custGeom>
          <a:ln w="31140">
            <a:solidFill>
              <a:srgbClr val="69C28C"/>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39" name="object 64">
            <a:extLst>
              <a:ext uri="{FF2B5EF4-FFF2-40B4-BE49-F238E27FC236}">
                <a16:creationId xmlns:a16="http://schemas.microsoft.com/office/drawing/2014/main" id="{C29F97BA-C5F3-E04F-8666-0617A6901FB4}"/>
              </a:ext>
            </a:extLst>
          </p:cNvPr>
          <p:cNvSpPr/>
          <p:nvPr/>
        </p:nvSpPr>
        <p:spPr>
          <a:xfrm>
            <a:off x="2556790" y="6266973"/>
            <a:ext cx="0" cy="338421"/>
          </a:xfrm>
          <a:custGeom>
            <a:avLst/>
            <a:gdLst/>
            <a:ahLst/>
            <a:cxnLst/>
            <a:rect l="l" t="t" r="r" b="b"/>
            <a:pathLst>
              <a:path h="293369">
                <a:moveTo>
                  <a:pt x="0" y="0"/>
                </a:moveTo>
                <a:lnTo>
                  <a:pt x="0" y="292811"/>
                </a:lnTo>
              </a:path>
            </a:pathLst>
          </a:custGeom>
          <a:ln w="31127">
            <a:solidFill>
              <a:srgbClr val="F9DB7A"/>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40" name="object 65">
            <a:extLst>
              <a:ext uri="{FF2B5EF4-FFF2-40B4-BE49-F238E27FC236}">
                <a16:creationId xmlns:a16="http://schemas.microsoft.com/office/drawing/2014/main" id="{2DD0F28A-72AA-8248-9653-7DA6DECB21CE}"/>
              </a:ext>
            </a:extLst>
          </p:cNvPr>
          <p:cNvSpPr/>
          <p:nvPr/>
        </p:nvSpPr>
        <p:spPr>
          <a:xfrm>
            <a:off x="2556790" y="6604749"/>
            <a:ext cx="0" cy="284214"/>
          </a:xfrm>
          <a:custGeom>
            <a:avLst/>
            <a:gdLst/>
            <a:ahLst/>
            <a:cxnLst/>
            <a:rect l="l" t="t" r="r" b="b"/>
            <a:pathLst>
              <a:path h="246379">
                <a:moveTo>
                  <a:pt x="0" y="0"/>
                </a:moveTo>
                <a:lnTo>
                  <a:pt x="0" y="246100"/>
                </a:lnTo>
              </a:path>
            </a:pathLst>
          </a:custGeom>
          <a:ln w="31127">
            <a:solidFill>
              <a:srgbClr val="69C28C"/>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41" name="object 66">
            <a:extLst>
              <a:ext uri="{FF2B5EF4-FFF2-40B4-BE49-F238E27FC236}">
                <a16:creationId xmlns:a16="http://schemas.microsoft.com/office/drawing/2014/main" id="{D1EF57FD-8749-3B4D-88FD-F07958880C74}"/>
              </a:ext>
            </a:extLst>
          </p:cNvPr>
          <p:cNvSpPr/>
          <p:nvPr/>
        </p:nvSpPr>
        <p:spPr>
          <a:xfrm>
            <a:off x="2520875" y="6266973"/>
            <a:ext cx="0" cy="223417"/>
          </a:xfrm>
          <a:custGeom>
            <a:avLst/>
            <a:gdLst/>
            <a:ahLst/>
            <a:cxnLst/>
            <a:rect l="l" t="t" r="r" b="b"/>
            <a:pathLst>
              <a:path h="193675">
                <a:moveTo>
                  <a:pt x="0" y="0"/>
                </a:moveTo>
                <a:lnTo>
                  <a:pt x="0" y="193116"/>
                </a:lnTo>
              </a:path>
            </a:pathLst>
          </a:custGeom>
          <a:ln w="31140">
            <a:solidFill>
              <a:srgbClr val="F9DB7A"/>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42" name="object 67">
            <a:extLst>
              <a:ext uri="{FF2B5EF4-FFF2-40B4-BE49-F238E27FC236}">
                <a16:creationId xmlns:a16="http://schemas.microsoft.com/office/drawing/2014/main" id="{2F15A47C-16FD-4742-A723-1421CB63B364}"/>
              </a:ext>
            </a:extLst>
          </p:cNvPr>
          <p:cNvSpPr/>
          <p:nvPr/>
        </p:nvSpPr>
        <p:spPr>
          <a:xfrm>
            <a:off x="2520875" y="6489745"/>
            <a:ext cx="0" cy="399220"/>
          </a:xfrm>
          <a:custGeom>
            <a:avLst/>
            <a:gdLst/>
            <a:ahLst/>
            <a:cxnLst/>
            <a:rect l="l" t="t" r="r" b="b"/>
            <a:pathLst>
              <a:path h="346075">
                <a:moveTo>
                  <a:pt x="0" y="0"/>
                </a:moveTo>
                <a:lnTo>
                  <a:pt x="0" y="345795"/>
                </a:lnTo>
              </a:path>
            </a:pathLst>
          </a:custGeom>
          <a:ln w="31140">
            <a:solidFill>
              <a:srgbClr val="69C28C"/>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43" name="object 68">
            <a:extLst>
              <a:ext uri="{FF2B5EF4-FFF2-40B4-BE49-F238E27FC236}">
                <a16:creationId xmlns:a16="http://schemas.microsoft.com/office/drawing/2014/main" id="{1E5C4A4A-0CBB-E549-BF0C-1687C7F8A8A2}"/>
              </a:ext>
            </a:extLst>
          </p:cNvPr>
          <p:cNvSpPr/>
          <p:nvPr/>
        </p:nvSpPr>
        <p:spPr>
          <a:xfrm>
            <a:off x="2700109" y="6290457"/>
            <a:ext cx="33694" cy="84239"/>
          </a:xfrm>
          <a:custGeom>
            <a:avLst/>
            <a:gdLst/>
            <a:ahLst/>
            <a:cxnLst/>
            <a:rect l="l" t="t" r="r" b="b"/>
            <a:pathLst>
              <a:path w="29209" h="73025">
                <a:moveTo>
                  <a:pt x="28676" y="72758"/>
                </a:moveTo>
                <a:lnTo>
                  <a:pt x="0" y="72758"/>
                </a:lnTo>
                <a:lnTo>
                  <a:pt x="0" y="0"/>
                </a:lnTo>
                <a:lnTo>
                  <a:pt x="28676" y="0"/>
                </a:lnTo>
              </a:path>
            </a:pathLst>
          </a:custGeom>
          <a:ln w="6349">
            <a:solidFill>
              <a:srgbClr val="231F20"/>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44" name="object 447">
            <a:extLst>
              <a:ext uri="{FF2B5EF4-FFF2-40B4-BE49-F238E27FC236}">
                <a16:creationId xmlns:a16="http://schemas.microsoft.com/office/drawing/2014/main" id="{62CD4AC8-4597-FE44-BD6B-EE9482F2DDBE}"/>
              </a:ext>
            </a:extLst>
          </p:cNvPr>
          <p:cNvSpPr/>
          <p:nvPr/>
        </p:nvSpPr>
        <p:spPr>
          <a:xfrm>
            <a:off x="2023894" y="6581514"/>
            <a:ext cx="311318" cy="311318"/>
          </a:xfrm>
          <a:custGeom>
            <a:avLst/>
            <a:gdLst/>
            <a:ahLst/>
            <a:cxnLst/>
            <a:rect l="l" t="t" r="r" b="b"/>
            <a:pathLst>
              <a:path w="269875" h="269875">
                <a:moveTo>
                  <a:pt x="0" y="0"/>
                </a:moveTo>
                <a:lnTo>
                  <a:pt x="269659" y="0"/>
                </a:lnTo>
                <a:lnTo>
                  <a:pt x="269659" y="269671"/>
                </a:lnTo>
                <a:lnTo>
                  <a:pt x="0" y="269671"/>
                </a:lnTo>
                <a:lnTo>
                  <a:pt x="0" y="0"/>
                </a:lnTo>
                <a:close/>
              </a:path>
            </a:pathLst>
          </a:custGeom>
          <a:solidFill>
            <a:srgbClr val="69C28C"/>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45" name="object 448">
            <a:extLst>
              <a:ext uri="{FF2B5EF4-FFF2-40B4-BE49-F238E27FC236}">
                <a16:creationId xmlns:a16="http://schemas.microsoft.com/office/drawing/2014/main" id="{C30F156E-B2B0-DF4A-9CEA-06526BEDF8F3}"/>
              </a:ext>
            </a:extLst>
          </p:cNvPr>
          <p:cNvSpPr/>
          <p:nvPr/>
        </p:nvSpPr>
        <p:spPr>
          <a:xfrm>
            <a:off x="1712811" y="6581514"/>
            <a:ext cx="311318" cy="311318"/>
          </a:xfrm>
          <a:custGeom>
            <a:avLst/>
            <a:gdLst/>
            <a:ahLst/>
            <a:cxnLst/>
            <a:rect l="l" t="t" r="r" b="b"/>
            <a:pathLst>
              <a:path w="269875" h="269875">
                <a:moveTo>
                  <a:pt x="0" y="0"/>
                </a:moveTo>
                <a:lnTo>
                  <a:pt x="269671" y="0"/>
                </a:lnTo>
                <a:lnTo>
                  <a:pt x="269671" y="269671"/>
                </a:lnTo>
                <a:lnTo>
                  <a:pt x="0" y="269671"/>
                </a:lnTo>
                <a:lnTo>
                  <a:pt x="0" y="0"/>
                </a:lnTo>
                <a:close/>
              </a:path>
            </a:pathLst>
          </a:custGeom>
          <a:solidFill>
            <a:srgbClr val="FDBD5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46" name="object 449">
            <a:extLst>
              <a:ext uri="{FF2B5EF4-FFF2-40B4-BE49-F238E27FC236}">
                <a16:creationId xmlns:a16="http://schemas.microsoft.com/office/drawing/2014/main" id="{56F89C32-BD41-A443-BD66-53928AF96E83}"/>
              </a:ext>
            </a:extLst>
          </p:cNvPr>
          <p:cNvSpPr/>
          <p:nvPr/>
        </p:nvSpPr>
        <p:spPr>
          <a:xfrm>
            <a:off x="1712811" y="6270416"/>
            <a:ext cx="311318" cy="311318"/>
          </a:xfrm>
          <a:custGeom>
            <a:avLst/>
            <a:gdLst/>
            <a:ahLst/>
            <a:cxnLst/>
            <a:rect l="l" t="t" r="r" b="b"/>
            <a:pathLst>
              <a:path w="269875" h="269875">
                <a:moveTo>
                  <a:pt x="0" y="0"/>
                </a:moveTo>
                <a:lnTo>
                  <a:pt x="269671" y="0"/>
                </a:lnTo>
                <a:lnTo>
                  <a:pt x="269671" y="269671"/>
                </a:lnTo>
                <a:lnTo>
                  <a:pt x="0" y="269671"/>
                </a:lnTo>
                <a:lnTo>
                  <a:pt x="0" y="0"/>
                </a:lnTo>
                <a:close/>
              </a:path>
            </a:pathLst>
          </a:custGeom>
          <a:solidFill>
            <a:srgbClr val="D8785D"/>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47" name="object 450">
            <a:extLst>
              <a:ext uri="{FF2B5EF4-FFF2-40B4-BE49-F238E27FC236}">
                <a16:creationId xmlns:a16="http://schemas.microsoft.com/office/drawing/2014/main" id="{C03357F6-E6CF-8544-9A03-BD71C319653E}"/>
              </a:ext>
            </a:extLst>
          </p:cNvPr>
          <p:cNvSpPr/>
          <p:nvPr/>
        </p:nvSpPr>
        <p:spPr>
          <a:xfrm>
            <a:off x="2023894" y="6270416"/>
            <a:ext cx="311318" cy="311318"/>
          </a:xfrm>
          <a:custGeom>
            <a:avLst/>
            <a:gdLst/>
            <a:ahLst/>
            <a:cxnLst/>
            <a:rect l="l" t="t" r="r" b="b"/>
            <a:pathLst>
              <a:path w="269875" h="269875">
                <a:moveTo>
                  <a:pt x="0" y="0"/>
                </a:moveTo>
                <a:lnTo>
                  <a:pt x="269659" y="0"/>
                </a:lnTo>
                <a:lnTo>
                  <a:pt x="269659" y="269671"/>
                </a:lnTo>
                <a:lnTo>
                  <a:pt x="0" y="269671"/>
                </a:lnTo>
                <a:lnTo>
                  <a:pt x="0" y="0"/>
                </a:lnTo>
                <a:close/>
              </a:path>
            </a:pathLst>
          </a:custGeom>
          <a:solidFill>
            <a:srgbClr val="F9DB7A"/>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48" name="object 451">
            <a:extLst>
              <a:ext uri="{FF2B5EF4-FFF2-40B4-BE49-F238E27FC236}">
                <a16:creationId xmlns:a16="http://schemas.microsoft.com/office/drawing/2014/main" id="{191A50C8-7EE5-C546-8D8F-F40951203917}"/>
              </a:ext>
            </a:extLst>
          </p:cNvPr>
          <p:cNvSpPr/>
          <p:nvPr/>
        </p:nvSpPr>
        <p:spPr>
          <a:xfrm>
            <a:off x="2209027" y="6781110"/>
            <a:ext cx="57136" cy="57136"/>
          </a:xfrm>
          <a:custGeom>
            <a:avLst/>
            <a:gdLst/>
            <a:ahLst/>
            <a:cxnLst/>
            <a:rect l="l" t="t" r="r" b="b"/>
            <a:pathLst>
              <a:path w="49529" h="49529">
                <a:moveTo>
                  <a:pt x="24676" y="0"/>
                </a:moveTo>
                <a:lnTo>
                  <a:pt x="15071" y="1939"/>
                </a:lnTo>
                <a:lnTo>
                  <a:pt x="7227" y="7229"/>
                </a:lnTo>
                <a:lnTo>
                  <a:pt x="1939" y="15076"/>
                </a:lnTo>
                <a:lnTo>
                  <a:pt x="0" y="24688"/>
                </a:lnTo>
                <a:lnTo>
                  <a:pt x="1939" y="34295"/>
                </a:lnTo>
                <a:lnTo>
                  <a:pt x="7227" y="42143"/>
                </a:lnTo>
                <a:lnTo>
                  <a:pt x="15071" y="47436"/>
                </a:lnTo>
                <a:lnTo>
                  <a:pt x="24676" y="49377"/>
                </a:lnTo>
                <a:lnTo>
                  <a:pt x="34288" y="47436"/>
                </a:lnTo>
                <a:lnTo>
                  <a:pt x="42135" y="42143"/>
                </a:lnTo>
                <a:lnTo>
                  <a:pt x="47425" y="34295"/>
                </a:lnTo>
                <a:lnTo>
                  <a:pt x="49364" y="24688"/>
                </a:lnTo>
                <a:lnTo>
                  <a:pt x="47425" y="15076"/>
                </a:lnTo>
                <a:lnTo>
                  <a:pt x="42135" y="7229"/>
                </a:lnTo>
                <a:lnTo>
                  <a:pt x="34288" y="1939"/>
                </a:lnTo>
                <a:lnTo>
                  <a:pt x="24676" y="0"/>
                </a:lnTo>
                <a:close/>
              </a:path>
            </a:pathLst>
          </a:custGeom>
          <a:solidFill>
            <a:srgbClr val="FFFFFF"/>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49" name="object 452">
            <a:extLst>
              <a:ext uri="{FF2B5EF4-FFF2-40B4-BE49-F238E27FC236}">
                <a16:creationId xmlns:a16="http://schemas.microsoft.com/office/drawing/2014/main" id="{DC5563E5-7DB7-9C46-9D08-76FE36A0DEEB}"/>
              </a:ext>
            </a:extLst>
          </p:cNvPr>
          <p:cNvSpPr/>
          <p:nvPr/>
        </p:nvSpPr>
        <p:spPr>
          <a:xfrm>
            <a:off x="2157951" y="6719065"/>
            <a:ext cx="37357" cy="37357"/>
          </a:xfrm>
          <a:custGeom>
            <a:avLst/>
            <a:gdLst/>
            <a:ahLst/>
            <a:cxnLst/>
            <a:rect l="l" t="t" r="r" b="b"/>
            <a:pathLst>
              <a:path w="32384" h="32385">
                <a:moveTo>
                  <a:pt x="24917" y="0"/>
                </a:moveTo>
                <a:lnTo>
                  <a:pt x="7188" y="0"/>
                </a:lnTo>
                <a:lnTo>
                  <a:pt x="0" y="7175"/>
                </a:lnTo>
                <a:lnTo>
                  <a:pt x="0" y="24904"/>
                </a:lnTo>
                <a:lnTo>
                  <a:pt x="7188" y="32092"/>
                </a:lnTo>
                <a:lnTo>
                  <a:pt x="24917" y="32092"/>
                </a:lnTo>
                <a:lnTo>
                  <a:pt x="32092" y="24904"/>
                </a:lnTo>
                <a:lnTo>
                  <a:pt x="32092" y="7175"/>
                </a:lnTo>
                <a:lnTo>
                  <a:pt x="24917" y="0"/>
                </a:lnTo>
                <a:close/>
              </a:path>
            </a:pathLst>
          </a:custGeom>
          <a:solidFill>
            <a:srgbClr val="FFFFFF">
              <a:alpha val="29998"/>
            </a:srgbClr>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50" name="object 453">
            <a:extLst>
              <a:ext uri="{FF2B5EF4-FFF2-40B4-BE49-F238E27FC236}">
                <a16:creationId xmlns:a16="http://schemas.microsoft.com/office/drawing/2014/main" id="{7CEF5DF9-1720-2E4D-873E-BBA7DB07E62A}"/>
              </a:ext>
            </a:extLst>
          </p:cNvPr>
          <p:cNvSpPr/>
          <p:nvPr/>
        </p:nvSpPr>
        <p:spPr>
          <a:xfrm>
            <a:off x="2106690" y="6655579"/>
            <a:ext cx="37357" cy="37357"/>
          </a:xfrm>
          <a:custGeom>
            <a:avLst/>
            <a:gdLst/>
            <a:ahLst/>
            <a:cxnLst/>
            <a:rect l="l" t="t" r="r" b="b"/>
            <a:pathLst>
              <a:path w="32384" h="32385">
                <a:moveTo>
                  <a:pt x="24904" y="0"/>
                </a:moveTo>
                <a:lnTo>
                  <a:pt x="7175" y="0"/>
                </a:lnTo>
                <a:lnTo>
                  <a:pt x="0" y="7188"/>
                </a:lnTo>
                <a:lnTo>
                  <a:pt x="0" y="24917"/>
                </a:lnTo>
                <a:lnTo>
                  <a:pt x="7175" y="32092"/>
                </a:lnTo>
                <a:lnTo>
                  <a:pt x="24904" y="32092"/>
                </a:lnTo>
                <a:lnTo>
                  <a:pt x="32080" y="24917"/>
                </a:lnTo>
                <a:lnTo>
                  <a:pt x="32080" y="7188"/>
                </a:lnTo>
                <a:lnTo>
                  <a:pt x="24904" y="0"/>
                </a:lnTo>
                <a:close/>
              </a:path>
            </a:pathLst>
          </a:custGeom>
          <a:solidFill>
            <a:srgbClr val="FFFFFF">
              <a:alpha val="29998"/>
            </a:srgbClr>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51" name="object 454">
            <a:extLst>
              <a:ext uri="{FF2B5EF4-FFF2-40B4-BE49-F238E27FC236}">
                <a16:creationId xmlns:a16="http://schemas.microsoft.com/office/drawing/2014/main" id="{C0891A48-B0E1-D949-9FE9-044080AD2033}"/>
              </a:ext>
            </a:extLst>
          </p:cNvPr>
          <p:cNvSpPr/>
          <p:nvPr/>
        </p:nvSpPr>
        <p:spPr>
          <a:xfrm>
            <a:off x="2050534" y="6601871"/>
            <a:ext cx="37357" cy="37357"/>
          </a:xfrm>
          <a:custGeom>
            <a:avLst/>
            <a:gdLst/>
            <a:ahLst/>
            <a:cxnLst/>
            <a:rect l="l" t="t" r="r" b="b"/>
            <a:pathLst>
              <a:path w="32384" h="32385">
                <a:moveTo>
                  <a:pt x="24904" y="0"/>
                </a:moveTo>
                <a:lnTo>
                  <a:pt x="7175" y="0"/>
                </a:lnTo>
                <a:lnTo>
                  <a:pt x="0" y="7188"/>
                </a:lnTo>
                <a:lnTo>
                  <a:pt x="0" y="24917"/>
                </a:lnTo>
                <a:lnTo>
                  <a:pt x="7175" y="32092"/>
                </a:lnTo>
                <a:lnTo>
                  <a:pt x="24904" y="32092"/>
                </a:lnTo>
                <a:lnTo>
                  <a:pt x="32092" y="24917"/>
                </a:lnTo>
                <a:lnTo>
                  <a:pt x="32092" y="7188"/>
                </a:lnTo>
                <a:lnTo>
                  <a:pt x="24904" y="0"/>
                </a:lnTo>
                <a:close/>
              </a:path>
            </a:pathLst>
          </a:custGeom>
          <a:solidFill>
            <a:srgbClr val="FFFFFF">
              <a:alpha val="29998"/>
            </a:srgbClr>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52" name="object 455">
            <a:extLst>
              <a:ext uri="{FF2B5EF4-FFF2-40B4-BE49-F238E27FC236}">
                <a16:creationId xmlns:a16="http://schemas.microsoft.com/office/drawing/2014/main" id="{F0166A33-C0FD-BF4B-B229-638DDC930F46}"/>
              </a:ext>
            </a:extLst>
          </p:cNvPr>
          <p:cNvSpPr/>
          <p:nvPr/>
        </p:nvSpPr>
        <p:spPr>
          <a:xfrm>
            <a:off x="1949227" y="6493232"/>
            <a:ext cx="37357" cy="37357"/>
          </a:xfrm>
          <a:custGeom>
            <a:avLst/>
            <a:gdLst/>
            <a:ahLst/>
            <a:cxnLst/>
            <a:rect l="l" t="t" r="r" b="b"/>
            <a:pathLst>
              <a:path w="32384" h="32385">
                <a:moveTo>
                  <a:pt x="24904" y="0"/>
                </a:moveTo>
                <a:lnTo>
                  <a:pt x="7175" y="0"/>
                </a:lnTo>
                <a:lnTo>
                  <a:pt x="0" y="7188"/>
                </a:lnTo>
                <a:lnTo>
                  <a:pt x="0" y="24917"/>
                </a:lnTo>
                <a:lnTo>
                  <a:pt x="7175" y="32092"/>
                </a:lnTo>
                <a:lnTo>
                  <a:pt x="24904" y="32092"/>
                </a:lnTo>
                <a:lnTo>
                  <a:pt x="32080" y="24917"/>
                </a:lnTo>
                <a:lnTo>
                  <a:pt x="32080" y="7188"/>
                </a:lnTo>
                <a:lnTo>
                  <a:pt x="24904" y="0"/>
                </a:lnTo>
                <a:close/>
              </a:path>
            </a:pathLst>
          </a:custGeom>
          <a:solidFill>
            <a:srgbClr val="FFFFFF">
              <a:alpha val="29998"/>
            </a:srgbClr>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53" name="object 456">
            <a:extLst>
              <a:ext uri="{FF2B5EF4-FFF2-40B4-BE49-F238E27FC236}">
                <a16:creationId xmlns:a16="http://schemas.microsoft.com/office/drawing/2014/main" id="{A79A5460-488F-3447-80D2-B5FC05A35570}"/>
              </a:ext>
            </a:extLst>
          </p:cNvPr>
          <p:cNvSpPr/>
          <p:nvPr/>
        </p:nvSpPr>
        <p:spPr>
          <a:xfrm>
            <a:off x="1888194" y="6432199"/>
            <a:ext cx="37357" cy="37357"/>
          </a:xfrm>
          <a:custGeom>
            <a:avLst/>
            <a:gdLst/>
            <a:ahLst/>
            <a:cxnLst/>
            <a:rect l="l" t="t" r="r" b="b"/>
            <a:pathLst>
              <a:path w="32384" h="32385">
                <a:moveTo>
                  <a:pt x="24904" y="0"/>
                </a:moveTo>
                <a:lnTo>
                  <a:pt x="7175" y="0"/>
                </a:lnTo>
                <a:lnTo>
                  <a:pt x="0" y="7188"/>
                </a:lnTo>
                <a:lnTo>
                  <a:pt x="0" y="24917"/>
                </a:lnTo>
                <a:lnTo>
                  <a:pt x="7175" y="32092"/>
                </a:lnTo>
                <a:lnTo>
                  <a:pt x="24904" y="32092"/>
                </a:lnTo>
                <a:lnTo>
                  <a:pt x="32080" y="24917"/>
                </a:lnTo>
                <a:lnTo>
                  <a:pt x="32080" y="7188"/>
                </a:lnTo>
                <a:lnTo>
                  <a:pt x="24904" y="0"/>
                </a:lnTo>
                <a:close/>
              </a:path>
            </a:pathLst>
          </a:custGeom>
          <a:solidFill>
            <a:srgbClr val="FFFFFF">
              <a:alpha val="29998"/>
            </a:srgbClr>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54" name="object 457">
            <a:extLst>
              <a:ext uri="{FF2B5EF4-FFF2-40B4-BE49-F238E27FC236}">
                <a16:creationId xmlns:a16="http://schemas.microsoft.com/office/drawing/2014/main" id="{FD30DA5A-A8AC-7E44-A926-2935404D98E8}"/>
              </a:ext>
            </a:extLst>
          </p:cNvPr>
          <p:cNvSpPr/>
          <p:nvPr/>
        </p:nvSpPr>
        <p:spPr>
          <a:xfrm>
            <a:off x="2126419" y="6812031"/>
            <a:ext cx="202906" cy="0"/>
          </a:xfrm>
          <a:custGeom>
            <a:avLst/>
            <a:gdLst/>
            <a:ahLst/>
            <a:cxnLst/>
            <a:rect l="l" t="t" r="r" b="b"/>
            <a:pathLst>
              <a:path w="175895">
                <a:moveTo>
                  <a:pt x="175653" y="0"/>
                </a:moveTo>
                <a:lnTo>
                  <a:pt x="0" y="0"/>
                </a:lnTo>
              </a:path>
            </a:pathLst>
          </a:custGeom>
          <a:ln w="12700">
            <a:solidFill>
              <a:srgbClr val="FFFFFF"/>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55" name="object 458">
            <a:extLst>
              <a:ext uri="{FF2B5EF4-FFF2-40B4-BE49-F238E27FC236}">
                <a16:creationId xmlns:a16="http://schemas.microsoft.com/office/drawing/2014/main" id="{F67D9DD8-2597-B841-BB37-8C0754E619EC}"/>
              </a:ext>
            </a:extLst>
          </p:cNvPr>
          <p:cNvSpPr/>
          <p:nvPr/>
        </p:nvSpPr>
        <p:spPr>
          <a:xfrm>
            <a:off x="2237498" y="6543476"/>
            <a:ext cx="0" cy="344281"/>
          </a:xfrm>
          <a:custGeom>
            <a:avLst/>
            <a:gdLst/>
            <a:ahLst/>
            <a:cxnLst/>
            <a:rect l="l" t="t" r="r" b="b"/>
            <a:pathLst>
              <a:path h="298450">
                <a:moveTo>
                  <a:pt x="0" y="298411"/>
                </a:moveTo>
                <a:lnTo>
                  <a:pt x="0" y="0"/>
                </a:lnTo>
              </a:path>
            </a:pathLst>
          </a:custGeom>
          <a:ln w="12700">
            <a:solidFill>
              <a:srgbClr val="FFFFFF"/>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56" name="object 459">
            <a:extLst>
              <a:ext uri="{FF2B5EF4-FFF2-40B4-BE49-F238E27FC236}">
                <a16:creationId xmlns:a16="http://schemas.microsoft.com/office/drawing/2014/main" id="{6F8F6C25-139B-7846-A043-11379B3A95F5}"/>
              </a:ext>
            </a:extLst>
          </p:cNvPr>
          <p:cNvSpPr/>
          <p:nvPr/>
        </p:nvSpPr>
        <p:spPr>
          <a:xfrm>
            <a:off x="2168567" y="6741989"/>
            <a:ext cx="134431" cy="134416"/>
          </a:xfrm>
          <a:prstGeom prst="rect">
            <a:avLst/>
          </a:prstGeom>
          <a:blipFill>
            <a:blip r:embed="rId3" cstate="print"/>
            <a:stretch>
              <a:fillRect/>
            </a:stretch>
          </a:blip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57" name="object 460">
            <a:extLst>
              <a:ext uri="{FF2B5EF4-FFF2-40B4-BE49-F238E27FC236}">
                <a16:creationId xmlns:a16="http://schemas.microsoft.com/office/drawing/2014/main" id="{64F1CCB5-91B1-0E48-832D-AC363A4981F1}"/>
              </a:ext>
            </a:extLst>
          </p:cNvPr>
          <p:cNvSpPr/>
          <p:nvPr/>
        </p:nvSpPr>
        <p:spPr>
          <a:xfrm>
            <a:off x="2207538" y="6559855"/>
            <a:ext cx="63727" cy="63728"/>
          </a:xfrm>
          <a:custGeom>
            <a:avLst/>
            <a:gdLst/>
            <a:ahLst/>
            <a:cxnLst/>
            <a:rect l="l" t="t" r="r" b="b"/>
            <a:pathLst>
              <a:path w="55245" h="55244">
                <a:moveTo>
                  <a:pt x="0" y="27546"/>
                </a:moveTo>
                <a:lnTo>
                  <a:pt x="2164" y="16823"/>
                </a:lnTo>
                <a:lnTo>
                  <a:pt x="8067" y="8067"/>
                </a:lnTo>
                <a:lnTo>
                  <a:pt x="16823" y="2164"/>
                </a:lnTo>
                <a:lnTo>
                  <a:pt x="27546" y="0"/>
                </a:lnTo>
                <a:lnTo>
                  <a:pt x="38261" y="2164"/>
                </a:lnTo>
                <a:lnTo>
                  <a:pt x="47013" y="8067"/>
                </a:lnTo>
                <a:lnTo>
                  <a:pt x="52915" y="16823"/>
                </a:lnTo>
                <a:lnTo>
                  <a:pt x="55079" y="27546"/>
                </a:lnTo>
                <a:lnTo>
                  <a:pt x="52915" y="38267"/>
                </a:lnTo>
                <a:lnTo>
                  <a:pt x="47013" y="47018"/>
                </a:lnTo>
                <a:lnTo>
                  <a:pt x="38261" y="52917"/>
                </a:lnTo>
                <a:lnTo>
                  <a:pt x="27546" y="55079"/>
                </a:lnTo>
                <a:lnTo>
                  <a:pt x="16823" y="52917"/>
                </a:lnTo>
                <a:lnTo>
                  <a:pt x="8067" y="47018"/>
                </a:lnTo>
                <a:lnTo>
                  <a:pt x="2164" y="38267"/>
                </a:lnTo>
                <a:lnTo>
                  <a:pt x="0" y="27546"/>
                </a:lnTo>
                <a:close/>
              </a:path>
            </a:pathLst>
          </a:custGeom>
          <a:ln w="6350">
            <a:solidFill>
              <a:srgbClr val="231F20"/>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58" name="object 462">
            <a:extLst>
              <a:ext uri="{FF2B5EF4-FFF2-40B4-BE49-F238E27FC236}">
                <a16:creationId xmlns:a16="http://schemas.microsoft.com/office/drawing/2014/main" id="{FA33E3B8-76A7-4447-8E12-557721CE086C}"/>
              </a:ext>
            </a:extLst>
          </p:cNvPr>
          <p:cNvSpPr txBox="1"/>
          <p:nvPr/>
        </p:nvSpPr>
        <p:spPr>
          <a:xfrm>
            <a:off x="1101580" y="6737279"/>
            <a:ext cx="412405" cy="120546"/>
          </a:xfrm>
          <a:prstGeom prst="rect">
            <a:avLst/>
          </a:prstGeom>
        </p:spPr>
        <p:style>
          <a:lnRef idx="0">
            <a:scrgbClr r="0" g="0" b="0"/>
          </a:lnRef>
          <a:fillRef idx="0">
            <a:scrgbClr r="0" g="0" b="0"/>
          </a:fillRef>
          <a:effectRef idx="0">
            <a:scrgbClr r="0" g="0" b="0"/>
          </a:effectRef>
          <a:fontRef idx="major"/>
        </p:style>
        <p:txBody>
          <a:bodyPr vert="horz" wrap="square" lIns="0" tIns="1270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algn="r">
              <a:spcBef>
                <a:spcPts val="100"/>
              </a:spcBef>
            </a:pPr>
            <a:r>
              <a:rPr sz="700">
                <a:solidFill>
                  <a:schemeClr val="tx1">
                    <a:lumMod val="50000"/>
                    <a:lumOff val="50000"/>
                  </a:schemeClr>
                </a:solidFill>
                <a:latin typeface="Arial" panose="020B0604020202020204" pitchFamily="34" charset="0"/>
                <a:cs typeface="Arial" panose="020B0604020202020204" pitchFamily="34" charset="0"/>
              </a:rPr>
              <a:t>THIS</a:t>
            </a:r>
            <a:r>
              <a:rPr sz="700" spc="-65">
                <a:solidFill>
                  <a:schemeClr val="tx1">
                    <a:lumMod val="50000"/>
                    <a:lumOff val="50000"/>
                  </a:schemeClr>
                </a:solidFill>
                <a:latin typeface="Arial" panose="020B0604020202020204" pitchFamily="34" charset="0"/>
                <a:cs typeface="Arial" panose="020B0604020202020204" pitchFamily="34" charset="0"/>
              </a:rPr>
              <a:t> </a:t>
            </a:r>
            <a:r>
              <a:rPr sz="700">
                <a:solidFill>
                  <a:schemeClr val="tx1">
                    <a:lumMod val="50000"/>
                    <a:lumOff val="50000"/>
                  </a:schemeClr>
                </a:solidFill>
                <a:latin typeface="Arial" panose="020B0604020202020204" pitchFamily="34" charset="0"/>
                <a:cs typeface="Arial" panose="020B0604020202020204" pitchFamily="34" charset="0"/>
              </a:rPr>
              <a:t>MP</a:t>
            </a:r>
          </a:p>
        </p:txBody>
      </p:sp>
      <p:sp>
        <p:nvSpPr>
          <p:cNvPr id="159" name="object 463">
            <a:extLst>
              <a:ext uri="{FF2B5EF4-FFF2-40B4-BE49-F238E27FC236}">
                <a16:creationId xmlns:a16="http://schemas.microsoft.com/office/drawing/2014/main" id="{79116B09-83E6-4247-8235-B3FB6C7035EE}"/>
              </a:ext>
            </a:extLst>
          </p:cNvPr>
          <p:cNvSpPr txBox="1"/>
          <p:nvPr/>
        </p:nvSpPr>
        <p:spPr>
          <a:xfrm>
            <a:off x="948485" y="6235800"/>
            <a:ext cx="565500" cy="225703"/>
          </a:xfrm>
          <a:prstGeom prst="rect">
            <a:avLst/>
          </a:prstGeom>
        </p:spPr>
        <p:style>
          <a:lnRef idx="0">
            <a:scrgbClr r="0" g="0" b="0"/>
          </a:lnRef>
          <a:fillRef idx="0">
            <a:scrgbClr r="0" g="0" b="0"/>
          </a:fillRef>
          <a:effectRef idx="0">
            <a:scrgbClr r="0" g="0" b="0"/>
          </a:effectRef>
          <a:fontRef idx="major"/>
        </p:style>
        <p:txBody>
          <a:bodyPr vert="horz" wrap="square" lIns="0" tIns="2032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9685" marR="5080" indent="-7620" algn="r">
              <a:lnSpc>
                <a:spcPts val="800"/>
              </a:lnSpc>
              <a:spcBef>
                <a:spcPts val="160"/>
              </a:spcBef>
            </a:pPr>
            <a:r>
              <a:rPr sz="700">
                <a:solidFill>
                  <a:schemeClr val="tx1">
                    <a:lumMod val="50000"/>
                    <a:lumOff val="50000"/>
                  </a:schemeClr>
                </a:solidFill>
                <a:latin typeface="Arial" panose="020B0604020202020204" pitchFamily="34" charset="0"/>
                <a:cs typeface="Arial" panose="020B0604020202020204" pitchFamily="34" charset="0"/>
              </a:rPr>
              <a:t>MEDIAN</a:t>
            </a:r>
            <a:r>
              <a:rPr sz="700" spc="-90">
                <a:solidFill>
                  <a:schemeClr val="tx1">
                    <a:lumMod val="50000"/>
                    <a:lumOff val="50000"/>
                  </a:schemeClr>
                </a:solidFill>
                <a:latin typeface="Arial" panose="020B0604020202020204" pitchFamily="34" charset="0"/>
                <a:cs typeface="Arial" panose="020B0604020202020204" pitchFamily="34" charset="0"/>
              </a:rPr>
              <a:t> </a:t>
            </a:r>
            <a:r>
              <a:rPr sz="700">
                <a:solidFill>
                  <a:schemeClr val="tx1">
                    <a:lumMod val="50000"/>
                    <a:lumOff val="50000"/>
                  </a:schemeClr>
                </a:solidFill>
                <a:latin typeface="Arial" panose="020B0604020202020204" pitchFamily="34" charset="0"/>
                <a:cs typeface="Arial" panose="020B0604020202020204" pitchFamily="34" charset="0"/>
              </a:rPr>
              <a:t>OF  </a:t>
            </a:r>
            <a:r>
              <a:rPr sz="700" spc="-10">
                <a:solidFill>
                  <a:schemeClr val="tx1">
                    <a:lumMod val="50000"/>
                    <a:lumOff val="50000"/>
                  </a:schemeClr>
                </a:solidFill>
                <a:latin typeface="Arial" panose="020B0604020202020204" pitchFamily="34" charset="0"/>
                <a:cs typeface="Arial" panose="020B0604020202020204" pitchFamily="34" charset="0"/>
              </a:rPr>
              <a:t>OTHER</a:t>
            </a:r>
            <a:r>
              <a:rPr sz="700" spc="-80">
                <a:solidFill>
                  <a:schemeClr val="tx1">
                    <a:lumMod val="50000"/>
                    <a:lumOff val="50000"/>
                  </a:schemeClr>
                </a:solidFill>
                <a:latin typeface="Arial" panose="020B0604020202020204" pitchFamily="34" charset="0"/>
                <a:cs typeface="Arial" panose="020B0604020202020204" pitchFamily="34" charset="0"/>
              </a:rPr>
              <a:t> </a:t>
            </a:r>
            <a:r>
              <a:rPr sz="700" spc="-5">
                <a:solidFill>
                  <a:schemeClr val="tx1">
                    <a:lumMod val="50000"/>
                    <a:lumOff val="50000"/>
                  </a:schemeClr>
                </a:solidFill>
                <a:latin typeface="Arial" panose="020B0604020202020204" pitchFamily="34" charset="0"/>
                <a:cs typeface="Arial" panose="020B0604020202020204" pitchFamily="34" charset="0"/>
              </a:rPr>
              <a:t>MPs</a:t>
            </a:r>
            <a:endParaRPr sz="700">
              <a:solidFill>
                <a:schemeClr val="tx1">
                  <a:lumMod val="50000"/>
                  <a:lumOff val="50000"/>
                </a:schemeClr>
              </a:solidFill>
              <a:latin typeface="Arial" panose="020B0604020202020204" pitchFamily="34" charset="0"/>
              <a:cs typeface="Arial" panose="020B0604020202020204" pitchFamily="34" charset="0"/>
            </a:endParaRPr>
          </a:p>
        </p:txBody>
      </p:sp>
      <p:sp>
        <p:nvSpPr>
          <p:cNvPr id="160" name="object 464">
            <a:extLst>
              <a:ext uri="{FF2B5EF4-FFF2-40B4-BE49-F238E27FC236}">
                <a16:creationId xmlns:a16="http://schemas.microsoft.com/office/drawing/2014/main" id="{DBCCB44B-27F4-494D-8A9D-0E4F12B8E2B1}"/>
              </a:ext>
            </a:extLst>
          </p:cNvPr>
          <p:cNvSpPr txBox="1"/>
          <p:nvPr/>
        </p:nvSpPr>
        <p:spPr>
          <a:xfrm>
            <a:off x="2116074" y="6067667"/>
            <a:ext cx="690760" cy="107722"/>
          </a:xfrm>
          <a:prstGeom prst="rect">
            <a:avLst/>
          </a:prstGeom>
        </p:spPr>
        <p:style>
          <a:lnRef idx="0">
            <a:scrgbClr r="0" g="0" b="0"/>
          </a:lnRef>
          <a:fillRef idx="0">
            <a:scrgbClr r="0" g="0" b="0"/>
          </a:fillRef>
          <a:effectRef idx="0">
            <a:scrgbClr r="0" g="0" b="0"/>
          </a:effectRef>
          <a:fontRef idx="major"/>
        </p:style>
        <p:txBody>
          <a:bodyPr vert="horz"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a:spcBef>
                <a:spcPts val="100"/>
              </a:spcBef>
            </a:pPr>
            <a:r>
              <a:rPr sz="700">
                <a:solidFill>
                  <a:schemeClr val="tx1">
                    <a:lumMod val="50000"/>
                    <a:lumOff val="50000"/>
                  </a:schemeClr>
                </a:solidFill>
                <a:latin typeface="Arial" panose="020B0604020202020204" pitchFamily="34" charset="0"/>
                <a:cs typeface="Arial" panose="020B0604020202020204" pitchFamily="34" charset="0"/>
              </a:rPr>
              <a:t>UNCE</a:t>
            </a:r>
            <a:r>
              <a:rPr sz="700" spc="-15">
                <a:solidFill>
                  <a:schemeClr val="tx1">
                    <a:lumMod val="50000"/>
                    <a:lumOff val="50000"/>
                  </a:schemeClr>
                </a:solidFill>
                <a:latin typeface="Arial" panose="020B0604020202020204" pitchFamily="34" charset="0"/>
                <a:cs typeface="Arial" panose="020B0604020202020204" pitchFamily="34" charset="0"/>
              </a:rPr>
              <a:t>R</a:t>
            </a:r>
            <a:r>
              <a:rPr sz="700" spc="-65">
                <a:solidFill>
                  <a:schemeClr val="tx1">
                    <a:lumMod val="50000"/>
                    <a:lumOff val="50000"/>
                  </a:schemeClr>
                </a:solidFill>
                <a:latin typeface="Arial" panose="020B0604020202020204" pitchFamily="34" charset="0"/>
                <a:cs typeface="Arial" panose="020B0604020202020204" pitchFamily="34" charset="0"/>
              </a:rPr>
              <a:t>T</a:t>
            </a:r>
            <a:r>
              <a:rPr sz="700">
                <a:solidFill>
                  <a:schemeClr val="tx1">
                    <a:lumMod val="50000"/>
                    <a:lumOff val="50000"/>
                  </a:schemeClr>
                </a:solidFill>
                <a:latin typeface="Arial" panose="020B0604020202020204" pitchFamily="34" charset="0"/>
                <a:cs typeface="Arial" panose="020B0604020202020204" pitchFamily="34" charset="0"/>
              </a:rPr>
              <a:t>AINTY</a:t>
            </a:r>
          </a:p>
        </p:txBody>
      </p:sp>
      <p:sp>
        <p:nvSpPr>
          <p:cNvPr id="161" name="object 467">
            <a:extLst>
              <a:ext uri="{FF2B5EF4-FFF2-40B4-BE49-F238E27FC236}">
                <a16:creationId xmlns:a16="http://schemas.microsoft.com/office/drawing/2014/main" id="{116693F5-6694-AD4A-8080-B0050CBDE800}"/>
              </a:ext>
            </a:extLst>
          </p:cNvPr>
          <p:cNvSpPr/>
          <p:nvPr/>
        </p:nvSpPr>
        <p:spPr>
          <a:xfrm>
            <a:off x="2423501" y="6873455"/>
            <a:ext cx="0" cy="106214"/>
          </a:xfrm>
          <a:custGeom>
            <a:avLst/>
            <a:gdLst/>
            <a:ahLst/>
            <a:cxnLst/>
            <a:rect l="l" t="t" r="r" b="b"/>
            <a:pathLst>
              <a:path h="92075">
                <a:moveTo>
                  <a:pt x="0" y="0"/>
                </a:moveTo>
                <a:lnTo>
                  <a:pt x="0" y="91617"/>
                </a:lnTo>
              </a:path>
            </a:pathLst>
          </a:custGeom>
          <a:ln w="9525">
            <a:solidFill>
              <a:srgbClr val="808285"/>
            </a:solidFill>
            <a:prstDash val="sysDot"/>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62" name="object 468">
            <a:extLst>
              <a:ext uri="{FF2B5EF4-FFF2-40B4-BE49-F238E27FC236}">
                <a16:creationId xmlns:a16="http://schemas.microsoft.com/office/drawing/2014/main" id="{690D6CC6-4FD6-364E-A9ED-EF1707128D09}"/>
              </a:ext>
            </a:extLst>
          </p:cNvPr>
          <p:cNvSpPr/>
          <p:nvPr/>
        </p:nvSpPr>
        <p:spPr>
          <a:xfrm>
            <a:off x="2296343" y="6813152"/>
            <a:ext cx="452693" cy="0"/>
          </a:xfrm>
          <a:custGeom>
            <a:avLst/>
            <a:gdLst/>
            <a:ahLst/>
            <a:cxnLst/>
            <a:rect l="l" t="t" r="r" b="b"/>
            <a:pathLst>
              <a:path w="392429">
                <a:moveTo>
                  <a:pt x="0" y="0"/>
                </a:moveTo>
                <a:lnTo>
                  <a:pt x="392239" y="0"/>
                </a:lnTo>
              </a:path>
            </a:pathLst>
          </a:custGeom>
          <a:ln w="6350">
            <a:solidFill>
              <a:srgbClr val="231F20"/>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63" name="object 469">
            <a:extLst>
              <a:ext uri="{FF2B5EF4-FFF2-40B4-BE49-F238E27FC236}">
                <a16:creationId xmlns:a16="http://schemas.microsoft.com/office/drawing/2014/main" id="{AF162E29-B114-6A46-A263-826CE8804173}"/>
              </a:ext>
            </a:extLst>
          </p:cNvPr>
          <p:cNvSpPr/>
          <p:nvPr/>
        </p:nvSpPr>
        <p:spPr>
          <a:xfrm>
            <a:off x="2269401" y="6333778"/>
            <a:ext cx="432915" cy="260042"/>
          </a:xfrm>
          <a:custGeom>
            <a:avLst/>
            <a:gdLst/>
            <a:ahLst/>
            <a:cxnLst/>
            <a:rect l="l" t="t" r="r" b="b"/>
            <a:pathLst>
              <a:path w="375284" h="225425">
                <a:moveTo>
                  <a:pt x="0" y="225145"/>
                </a:moveTo>
                <a:lnTo>
                  <a:pt x="324764" y="225145"/>
                </a:lnTo>
                <a:lnTo>
                  <a:pt x="323570" y="0"/>
                </a:lnTo>
                <a:lnTo>
                  <a:pt x="374777" y="0"/>
                </a:lnTo>
              </a:path>
            </a:pathLst>
          </a:custGeom>
          <a:ln w="6350">
            <a:solidFill>
              <a:srgbClr val="231F20"/>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64" name="object 470">
            <a:extLst>
              <a:ext uri="{FF2B5EF4-FFF2-40B4-BE49-F238E27FC236}">
                <a16:creationId xmlns:a16="http://schemas.microsoft.com/office/drawing/2014/main" id="{A61B8195-C601-004A-819D-6C3FFB211327}"/>
              </a:ext>
            </a:extLst>
          </p:cNvPr>
          <p:cNvSpPr/>
          <p:nvPr/>
        </p:nvSpPr>
        <p:spPr>
          <a:xfrm flipH="1">
            <a:off x="2373461" y="6185609"/>
            <a:ext cx="45719" cy="382675"/>
          </a:xfrm>
          <a:custGeom>
            <a:avLst/>
            <a:gdLst/>
            <a:ahLst/>
            <a:cxnLst/>
            <a:rect l="l" t="t" r="r" b="b"/>
            <a:pathLst>
              <a:path h="285750">
                <a:moveTo>
                  <a:pt x="0" y="0"/>
                </a:moveTo>
                <a:lnTo>
                  <a:pt x="0" y="285635"/>
                </a:lnTo>
              </a:path>
            </a:pathLst>
          </a:custGeom>
          <a:ln w="9525">
            <a:solidFill>
              <a:srgbClr val="808285"/>
            </a:solidFill>
            <a:prstDash val="sysDot"/>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65" name="object 471">
            <a:extLst>
              <a:ext uri="{FF2B5EF4-FFF2-40B4-BE49-F238E27FC236}">
                <a16:creationId xmlns:a16="http://schemas.microsoft.com/office/drawing/2014/main" id="{236C62DF-1E48-5348-AE12-FFBD06CEE079}"/>
              </a:ext>
            </a:extLst>
          </p:cNvPr>
          <p:cNvSpPr/>
          <p:nvPr/>
        </p:nvSpPr>
        <p:spPr>
          <a:xfrm>
            <a:off x="2754327" y="6266973"/>
            <a:ext cx="36626" cy="621904"/>
          </a:xfrm>
          <a:custGeom>
            <a:avLst/>
            <a:gdLst/>
            <a:ahLst/>
            <a:cxnLst/>
            <a:rect l="l" t="t" r="r" b="b"/>
            <a:pathLst>
              <a:path w="31750" h="539114">
                <a:moveTo>
                  <a:pt x="0" y="538911"/>
                </a:moveTo>
                <a:lnTo>
                  <a:pt x="31140" y="538911"/>
                </a:lnTo>
                <a:lnTo>
                  <a:pt x="31140" y="0"/>
                </a:lnTo>
                <a:lnTo>
                  <a:pt x="0" y="0"/>
                </a:lnTo>
                <a:lnTo>
                  <a:pt x="0" y="538911"/>
                </a:lnTo>
                <a:close/>
              </a:path>
            </a:pathLst>
          </a:custGeom>
          <a:ln w="6349">
            <a:solidFill>
              <a:srgbClr val="231F20"/>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66" name="object 477">
            <a:extLst>
              <a:ext uri="{FF2B5EF4-FFF2-40B4-BE49-F238E27FC236}">
                <a16:creationId xmlns:a16="http://schemas.microsoft.com/office/drawing/2014/main" id="{E9485E02-7B68-FA4B-AB6C-AEC177F23740}"/>
              </a:ext>
            </a:extLst>
          </p:cNvPr>
          <p:cNvSpPr/>
          <p:nvPr/>
        </p:nvSpPr>
        <p:spPr>
          <a:xfrm>
            <a:off x="1540658" y="6454116"/>
            <a:ext cx="332033" cy="52740"/>
          </a:xfrm>
          <a:custGeom>
            <a:avLst/>
            <a:gdLst/>
            <a:ahLst/>
            <a:cxnLst/>
            <a:rect l="l" t="t" r="r" b="b"/>
            <a:pathLst>
              <a:path w="241300">
                <a:moveTo>
                  <a:pt x="240715" y="0"/>
                </a:moveTo>
                <a:lnTo>
                  <a:pt x="0" y="0"/>
                </a:lnTo>
              </a:path>
            </a:pathLst>
          </a:custGeom>
          <a:ln w="9525">
            <a:solidFill>
              <a:srgbClr val="808285"/>
            </a:solidFill>
            <a:prstDash val="sysDot"/>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67" name="object 478">
            <a:extLst>
              <a:ext uri="{FF2B5EF4-FFF2-40B4-BE49-F238E27FC236}">
                <a16:creationId xmlns:a16="http://schemas.microsoft.com/office/drawing/2014/main" id="{F9DE1535-42C0-5143-8742-2FE62F134CBE}"/>
              </a:ext>
            </a:extLst>
          </p:cNvPr>
          <p:cNvSpPr/>
          <p:nvPr/>
        </p:nvSpPr>
        <p:spPr>
          <a:xfrm flipV="1">
            <a:off x="1529161" y="6783966"/>
            <a:ext cx="636509" cy="52740"/>
          </a:xfrm>
          <a:custGeom>
            <a:avLst/>
            <a:gdLst/>
            <a:ahLst/>
            <a:cxnLst/>
            <a:rect l="l" t="t" r="r" b="b"/>
            <a:pathLst>
              <a:path w="571500">
                <a:moveTo>
                  <a:pt x="571423" y="0"/>
                </a:moveTo>
                <a:lnTo>
                  <a:pt x="0" y="0"/>
                </a:lnTo>
              </a:path>
            </a:pathLst>
          </a:custGeom>
          <a:ln w="9525">
            <a:solidFill>
              <a:srgbClr val="808285"/>
            </a:solidFill>
            <a:prstDash val="sysDot"/>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68" name="object 462">
            <a:extLst>
              <a:ext uri="{FF2B5EF4-FFF2-40B4-BE49-F238E27FC236}">
                <a16:creationId xmlns:a16="http://schemas.microsoft.com/office/drawing/2014/main" id="{C58C3655-7AF7-0542-96C0-4BE2BE4123AB}"/>
              </a:ext>
            </a:extLst>
          </p:cNvPr>
          <p:cNvSpPr txBox="1"/>
          <p:nvPr/>
        </p:nvSpPr>
        <p:spPr>
          <a:xfrm>
            <a:off x="1693877" y="7004518"/>
            <a:ext cx="1305799" cy="107722"/>
          </a:xfrm>
          <a:prstGeom prst="rect">
            <a:avLst/>
          </a:prstGeom>
        </p:spPr>
        <p:style>
          <a:lnRef idx="0">
            <a:scrgbClr r="0" g="0" b="0"/>
          </a:lnRef>
          <a:fillRef idx="0">
            <a:scrgbClr r="0" g="0" b="0"/>
          </a:fillRef>
          <a:effectRef idx="0">
            <a:scrgbClr r="0" g="0" b="0"/>
          </a:effectRef>
          <a:fontRef idx="major"/>
        </p:style>
        <p:txBody>
          <a:bodyPr vert="horz"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a:spcBef>
                <a:spcPts val="100"/>
              </a:spcBef>
            </a:pPr>
            <a:r>
              <a:rPr lang="en-US" sz="700">
                <a:solidFill>
                  <a:schemeClr val="tx1">
                    <a:lumMod val="50000"/>
                    <a:lumOff val="50000"/>
                  </a:schemeClr>
                </a:solidFill>
                <a:latin typeface="Arial" panose="020B0604020202020204" pitchFamily="34" charset="0"/>
                <a:cs typeface="Arial" panose="020B0604020202020204" pitchFamily="34" charset="0"/>
              </a:rPr>
              <a:t>LAST PROJECTION YEAR</a:t>
            </a:r>
            <a:endParaRPr sz="700">
              <a:solidFill>
                <a:schemeClr val="tx1">
                  <a:lumMod val="50000"/>
                  <a:lumOff val="50000"/>
                </a:schemeClr>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1F6B9670-64CF-954E-A89C-D8D3562B56FF}"/>
              </a:ext>
            </a:extLst>
          </p:cNvPr>
          <p:cNvSpPr/>
          <p:nvPr/>
        </p:nvSpPr>
        <p:spPr>
          <a:xfrm>
            <a:off x="6188590" y="1675725"/>
            <a:ext cx="1807205" cy="2274237"/>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70152A7D-1799-C241-9241-68427A9F5B45}"/>
              </a:ext>
            </a:extLst>
          </p:cNvPr>
          <p:cNvSpPr/>
          <p:nvPr/>
        </p:nvSpPr>
        <p:spPr>
          <a:xfrm>
            <a:off x="10220167" y="1675725"/>
            <a:ext cx="1807205" cy="2274237"/>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B5F41D58-DC11-984E-81B2-0324D8623EF7}"/>
              </a:ext>
            </a:extLst>
          </p:cNvPr>
          <p:cNvSpPr/>
          <p:nvPr/>
        </p:nvSpPr>
        <p:spPr>
          <a:xfrm>
            <a:off x="6188590" y="4820875"/>
            <a:ext cx="1807205" cy="2274237"/>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7010308C-C66A-FA48-88C5-33479070630D}"/>
              </a:ext>
            </a:extLst>
          </p:cNvPr>
          <p:cNvSpPr/>
          <p:nvPr/>
        </p:nvSpPr>
        <p:spPr>
          <a:xfrm>
            <a:off x="8191854" y="4820875"/>
            <a:ext cx="1807205" cy="2274237"/>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3303A306-2714-4441-8AA1-400B5072F212}"/>
              </a:ext>
            </a:extLst>
          </p:cNvPr>
          <p:cNvSpPr/>
          <p:nvPr/>
        </p:nvSpPr>
        <p:spPr>
          <a:xfrm>
            <a:off x="10220167" y="4820875"/>
            <a:ext cx="1807205" cy="2274237"/>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Picture Placeholder 7">
            <a:extLst>
              <a:ext uri="{FF2B5EF4-FFF2-40B4-BE49-F238E27FC236}">
                <a16:creationId xmlns:a16="http://schemas.microsoft.com/office/drawing/2014/main" id="{5AE25C15-E8D5-F64F-B41B-895ED1119E16}"/>
              </a:ext>
            </a:extLst>
          </p:cNvPr>
          <p:cNvSpPr txBox="1">
            <a:spLocks/>
          </p:cNvSpPr>
          <p:nvPr/>
        </p:nvSpPr>
        <p:spPr>
          <a:xfrm>
            <a:off x="10218146" y="1688293"/>
            <a:ext cx="1798159" cy="2261669"/>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22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endParaRPr lang="en-US" kern="0"/>
          </a:p>
        </p:txBody>
      </p:sp>
      <p:sp>
        <p:nvSpPr>
          <p:cNvPr id="178" name="object 407">
            <a:extLst>
              <a:ext uri="{FF2B5EF4-FFF2-40B4-BE49-F238E27FC236}">
                <a16:creationId xmlns:a16="http://schemas.microsoft.com/office/drawing/2014/main" id="{1C50106F-0EF8-9E41-B28A-81E81133DB3F}"/>
              </a:ext>
            </a:extLst>
          </p:cNvPr>
          <p:cNvSpPr/>
          <p:nvPr/>
        </p:nvSpPr>
        <p:spPr>
          <a:xfrm>
            <a:off x="9752341" y="1280867"/>
            <a:ext cx="244391" cy="244391"/>
          </a:xfrm>
          <a:custGeom>
            <a:avLst/>
            <a:gdLst/>
            <a:ahLst/>
            <a:cxnLst/>
            <a:rect l="l" t="t" r="r" b="b"/>
            <a:pathLst>
              <a:path w="267970" h="267970">
                <a:moveTo>
                  <a:pt x="0" y="0"/>
                </a:moveTo>
                <a:lnTo>
                  <a:pt x="267881" y="0"/>
                </a:lnTo>
                <a:lnTo>
                  <a:pt x="267881" y="267868"/>
                </a:lnTo>
                <a:lnTo>
                  <a:pt x="0" y="267868"/>
                </a:lnTo>
                <a:lnTo>
                  <a:pt x="0" y="0"/>
                </a:lnTo>
                <a:close/>
              </a:path>
            </a:pathLst>
          </a:custGeom>
          <a:solidFill>
            <a:srgbClr val="69C28C"/>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79" name="object 408">
            <a:extLst>
              <a:ext uri="{FF2B5EF4-FFF2-40B4-BE49-F238E27FC236}">
                <a16:creationId xmlns:a16="http://schemas.microsoft.com/office/drawing/2014/main" id="{62C480BF-E4F5-714D-92F0-0B9F0D194329}"/>
              </a:ext>
            </a:extLst>
          </p:cNvPr>
          <p:cNvSpPr/>
          <p:nvPr/>
        </p:nvSpPr>
        <p:spPr>
          <a:xfrm>
            <a:off x="9508031" y="1280867"/>
            <a:ext cx="244391" cy="244391"/>
          </a:xfrm>
          <a:custGeom>
            <a:avLst/>
            <a:gdLst/>
            <a:ahLst/>
            <a:cxnLst/>
            <a:rect l="l" t="t" r="r" b="b"/>
            <a:pathLst>
              <a:path w="267970" h="267970">
                <a:moveTo>
                  <a:pt x="0" y="0"/>
                </a:moveTo>
                <a:lnTo>
                  <a:pt x="267881" y="0"/>
                </a:lnTo>
                <a:lnTo>
                  <a:pt x="267881" y="267868"/>
                </a:lnTo>
                <a:lnTo>
                  <a:pt x="0" y="267868"/>
                </a:lnTo>
                <a:lnTo>
                  <a:pt x="0" y="0"/>
                </a:lnTo>
                <a:close/>
              </a:path>
            </a:pathLst>
          </a:custGeom>
          <a:solidFill>
            <a:srgbClr val="FDBD56"/>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80" name="object 409">
            <a:extLst>
              <a:ext uri="{FF2B5EF4-FFF2-40B4-BE49-F238E27FC236}">
                <a16:creationId xmlns:a16="http://schemas.microsoft.com/office/drawing/2014/main" id="{7752211C-9920-0E48-84F5-827FD171866A}"/>
              </a:ext>
            </a:extLst>
          </p:cNvPr>
          <p:cNvSpPr/>
          <p:nvPr/>
        </p:nvSpPr>
        <p:spPr>
          <a:xfrm>
            <a:off x="9508031" y="1036568"/>
            <a:ext cx="244391" cy="244391"/>
          </a:xfrm>
          <a:custGeom>
            <a:avLst/>
            <a:gdLst/>
            <a:ahLst/>
            <a:cxnLst/>
            <a:rect l="l" t="t" r="r" b="b"/>
            <a:pathLst>
              <a:path w="267970" h="267970">
                <a:moveTo>
                  <a:pt x="0" y="0"/>
                </a:moveTo>
                <a:lnTo>
                  <a:pt x="267881" y="0"/>
                </a:lnTo>
                <a:lnTo>
                  <a:pt x="267881" y="267881"/>
                </a:lnTo>
                <a:lnTo>
                  <a:pt x="0" y="267881"/>
                </a:lnTo>
                <a:lnTo>
                  <a:pt x="0" y="0"/>
                </a:lnTo>
                <a:close/>
              </a:path>
            </a:pathLst>
          </a:custGeom>
          <a:solidFill>
            <a:srgbClr val="D8785D"/>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81" name="object 410">
            <a:extLst>
              <a:ext uri="{FF2B5EF4-FFF2-40B4-BE49-F238E27FC236}">
                <a16:creationId xmlns:a16="http://schemas.microsoft.com/office/drawing/2014/main" id="{E01DA2B6-69F5-074A-B9B2-129F019499BC}"/>
              </a:ext>
            </a:extLst>
          </p:cNvPr>
          <p:cNvSpPr/>
          <p:nvPr/>
        </p:nvSpPr>
        <p:spPr>
          <a:xfrm>
            <a:off x="9752341" y="1036568"/>
            <a:ext cx="244391" cy="244391"/>
          </a:xfrm>
          <a:custGeom>
            <a:avLst/>
            <a:gdLst/>
            <a:ahLst/>
            <a:cxnLst/>
            <a:rect l="l" t="t" r="r" b="b"/>
            <a:pathLst>
              <a:path w="267970" h="267970">
                <a:moveTo>
                  <a:pt x="0" y="0"/>
                </a:moveTo>
                <a:lnTo>
                  <a:pt x="267881" y="0"/>
                </a:lnTo>
                <a:lnTo>
                  <a:pt x="267881" y="267881"/>
                </a:lnTo>
                <a:lnTo>
                  <a:pt x="0" y="267881"/>
                </a:lnTo>
                <a:lnTo>
                  <a:pt x="0" y="0"/>
                </a:lnTo>
                <a:close/>
              </a:path>
            </a:pathLst>
          </a:custGeom>
          <a:solidFill>
            <a:srgbClr val="F9DB7A"/>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58" name="object 190">
            <a:extLst>
              <a:ext uri="{FF2B5EF4-FFF2-40B4-BE49-F238E27FC236}">
                <a16:creationId xmlns:a16="http://schemas.microsoft.com/office/drawing/2014/main" id="{FD2EAAFE-D946-BB4E-8BA1-A76F35D7FF30}"/>
              </a:ext>
            </a:extLst>
          </p:cNvPr>
          <p:cNvSpPr/>
          <p:nvPr/>
        </p:nvSpPr>
        <p:spPr>
          <a:xfrm>
            <a:off x="7905803" y="1675735"/>
            <a:ext cx="84645" cy="2274227"/>
          </a:xfrm>
          <a:custGeom>
            <a:avLst/>
            <a:gdLst/>
            <a:ahLst/>
            <a:cxnLst/>
            <a:rect l="l" t="t" r="r" b="b"/>
            <a:pathLst>
              <a:path w="60960" h="2493645">
                <a:moveTo>
                  <a:pt x="60591" y="2493505"/>
                </a:moveTo>
                <a:lnTo>
                  <a:pt x="0" y="2493505"/>
                </a:lnTo>
                <a:lnTo>
                  <a:pt x="0" y="0"/>
                </a:lnTo>
                <a:lnTo>
                  <a:pt x="60591" y="0"/>
                </a:lnTo>
                <a:lnTo>
                  <a:pt x="60591" y="2493505"/>
                </a:lnTo>
                <a:close/>
              </a:path>
            </a:pathLst>
          </a:custGeom>
          <a:ln w="6350">
            <a:solidFill>
              <a:schemeClr val="tx1"/>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62" name="object 473">
            <a:extLst>
              <a:ext uri="{FF2B5EF4-FFF2-40B4-BE49-F238E27FC236}">
                <a16:creationId xmlns:a16="http://schemas.microsoft.com/office/drawing/2014/main" id="{B814E43F-1489-324F-87DC-B77BDDB187D4}"/>
              </a:ext>
            </a:extLst>
          </p:cNvPr>
          <p:cNvSpPr/>
          <p:nvPr/>
        </p:nvSpPr>
        <p:spPr>
          <a:xfrm flipV="1">
            <a:off x="7826799" y="1826091"/>
            <a:ext cx="79004" cy="45719"/>
          </a:xfrm>
          <a:custGeom>
            <a:avLst/>
            <a:gdLst/>
            <a:ahLst/>
            <a:cxnLst/>
            <a:rect l="l" t="t" r="r" b="b"/>
            <a:pathLst>
              <a:path w="70485">
                <a:moveTo>
                  <a:pt x="0" y="0"/>
                </a:moveTo>
                <a:lnTo>
                  <a:pt x="70434" y="0"/>
                </a:lnTo>
              </a:path>
            </a:pathLst>
          </a:custGeom>
          <a:ln w="6350">
            <a:solidFill>
              <a:schemeClr val="tx1"/>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64" name="object 475">
            <a:extLst>
              <a:ext uri="{FF2B5EF4-FFF2-40B4-BE49-F238E27FC236}">
                <a16:creationId xmlns:a16="http://schemas.microsoft.com/office/drawing/2014/main" id="{5658F94D-000D-2F44-8826-69404DCBA7B5}"/>
              </a:ext>
            </a:extLst>
          </p:cNvPr>
          <p:cNvSpPr/>
          <p:nvPr/>
        </p:nvSpPr>
        <p:spPr>
          <a:xfrm>
            <a:off x="7826799" y="3125650"/>
            <a:ext cx="79004" cy="45719"/>
          </a:xfrm>
          <a:custGeom>
            <a:avLst/>
            <a:gdLst/>
            <a:ahLst/>
            <a:cxnLst/>
            <a:rect l="l" t="t" r="r" b="b"/>
            <a:pathLst>
              <a:path w="70485">
                <a:moveTo>
                  <a:pt x="0" y="0"/>
                </a:moveTo>
                <a:lnTo>
                  <a:pt x="70434" y="0"/>
                </a:lnTo>
              </a:path>
            </a:pathLst>
          </a:custGeom>
          <a:ln w="6350">
            <a:solidFill>
              <a:schemeClr val="tx1"/>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71" name="object 14">
            <a:extLst>
              <a:ext uri="{FF2B5EF4-FFF2-40B4-BE49-F238E27FC236}">
                <a16:creationId xmlns:a16="http://schemas.microsoft.com/office/drawing/2014/main" id="{E6FA7A77-E74C-D847-8C9A-552FE6247D08}"/>
              </a:ext>
            </a:extLst>
          </p:cNvPr>
          <p:cNvSpPr txBox="1"/>
          <p:nvPr/>
        </p:nvSpPr>
        <p:spPr>
          <a:xfrm>
            <a:off x="7353855" y="1789558"/>
            <a:ext cx="453378" cy="143629"/>
          </a:xfrm>
          <a:prstGeom prst="rect">
            <a:avLst/>
          </a:prstGeom>
        </p:spPr>
        <p:txBody>
          <a:bodyPr vert="horz" wrap="square" lIns="0" tIns="12700" rIns="0" bIns="0" rtlCol="0">
            <a:spAutoFit/>
          </a:bodyPr>
          <a:lstStyle/>
          <a:p>
            <a:pPr marL="12700" algn="r">
              <a:spcBef>
                <a:spcPts val="100"/>
              </a:spcBef>
            </a:pPr>
            <a:r>
              <a:rPr sz="850" b="1">
                <a:solidFill>
                  <a:srgbClr val="221E1F"/>
                </a:solidFill>
                <a:latin typeface="Arial" panose="020B0604020202020204" pitchFamily="34" charset="0"/>
                <a:cs typeface="Arial" panose="020B0604020202020204" pitchFamily="34" charset="0"/>
              </a:rPr>
              <a:t>12.5%</a:t>
            </a:r>
            <a:endParaRPr sz="850">
              <a:latin typeface="Arial" panose="020B0604020202020204" pitchFamily="34" charset="0"/>
              <a:cs typeface="Arial" panose="020B0604020202020204" pitchFamily="34" charset="0"/>
            </a:endParaRPr>
          </a:p>
        </p:txBody>
      </p:sp>
      <p:sp>
        <p:nvSpPr>
          <p:cNvPr id="72" name="object 15">
            <a:extLst>
              <a:ext uri="{FF2B5EF4-FFF2-40B4-BE49-F238E27FC236}">
                <a16:creationId xmlns:a16="http://schemas.microsoft.com/office/drawing/2014/main" id="{B1B9531F-5B65-474B-BA6B-46244D6DC5A5}"/>
              </a:ext>
            </a:extLst>
          </p:cNvPr>
          <p:cNvSpPr txBox="1"/>
          <p:nvPr/>
        </p:nvSpPr>
        <p:spPr>
          <a:xfrm>
            <a:off x="7393733" y="3044953"/>
            <a:ext cx="413500" cy="143629"/>
          </a:xfrm>
          <a:prstGeom prst="rect">
            <a:avLst/>
          </a:prstGeom>
        </p:spPr>
        <p:txBody>
          <a:bodyPr vert="horz" wrap="square" lIns="0" tIns="12700" rIns="0" bIns="0" rtlCol="0">
            <a:spAutoFit/>
          </a:bodyPr>
          <a:lstStyle/>
          <a:p>
            <a:pPr marL="12700" algn="r">
              <a:spcBef>
                <a:spcPts val="100"/>
              </a:spcBef>
            </a:pPr>
            <a:r>
              <a:rPr sz="850" b="1">
                <a:solidFill>
                  <a:srgbClr val="221E1F"/>
                </a:solidFill>
                <a:latin typeface="Arial" panose="020B0604020202020204" pitchFamily="34" charset="0"/>
                <a:cs typeface="Arial" panose="020B0604020202020204" pitchFamily="34" charset="0"/>
              </a:rPr>
              <a:t>8</a:t>
            </a:r>
            <a:r>
              <a:rPr sz="850" b="1" spc="-50">
                <a:solidFill>
                  <a:srgbClr val="221E1F"/>
                </a:solidFill>
                <a:latin typeface="Arial" panose="020B0604020202020204" pitchFamily="34" charset="0"/>
                <a:cs typeface="Arial" panose="020B0604020202020204" pitchFamily="34" charset="0"/>
              </a:rPr>
              <a:t>7</a:t>
            </a:r>
            <a:r>
              <a:rPr sz="850" b="1">
                <a:solidFill>
                  <a:srgbClr val="221E1F"/>
                </a:solidFill>
                <a:latin typeface="Arial" panose="020B0604020202020204" pitchFamily="34" charset="0"/>
                <a:cs typeface="Arial" panose="020B0604020202020204" pitchFamily="34" charset="0"/>
              </a:rPr>
              <a:t>.5%</a:t>
            </a:r>
            <a:endParaRPr sz="8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6817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F84E195D-568D-6A40-A628-01E90CA02D94}"/>
              </a:ext>
            </a:extLst>
          </p:cNvPr>
          <p:cNvSpPr/>
          <p:nvPr/>
        </p:nvSpPr>
        <p:spPr>
          <a:xfrm>
            <a:off x="1001713" y="3956574"/>
            <a:ext cx="4388008" cy="3127869"/>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55B4E5F8-52FE-794E-9639-07F8C00DFF82}"/>
              </a:ext>
            </a:extLst>
          </p:cNvPr>
          <p:cNvSpPr/>
          <p:nvPr/>
        </p:nvSpPr>
        <p:spPr>
          <a:xfrm>
            <a:off x="12017133" y="3963674"/>
            <a:ext cx="1109587" cy="3127869"/>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2E76CBE3-B779-F643-A414-EBE2229E48DC}"/>
              </a:ext>
            </a:extLst>
          </p:cNvPr>
          <p:cNvSpPr/>
          <p:nvPr/>
        </p:nvSpPr>
        <p:spPr>
          <a:xfrm>
            <a:off x="10751626" y="3961402"/>
            <a:ext cx="1109587" cy="3127869"/>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2343366D-77EC-094E-98B6-391707EDF46B}"/>
              </a:ext>
            </a:extLst>
          </p:cNvPr>
          <p:cNvSpPr/>
          <p:nvPr/>
        </p:nvSpPr>
        <p:spPr>
          <a:xfrm>
            <a:off x="9486120" y="3961402"/>
            <a:ext cx="1109587" cy="3127869"/>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8A67CCAB-B3A4-A94A-9BB4-2623836845FD}"/>
              </a:ext>
            </a:extLst>
          </p:cNvPr>
          <p:cNvSpPr/>
          <p:nvPr/>
        </p:nvSpPr>
        <p:spPr>
          <a:xfrm>
            <a:off x="8220614" y="3961402"/>
            <a:ext cx="1109587" cy="3127869"/>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2E761E54-DCF8-D346-89A6-3126A68F128D}"/>
              </a:ext>
            </a:extLst>
          </p:cNvPr>
          <p:cNvSpPr/>
          <p:nvPr/>
        </p:nvSpPr>
        <p:spPr>
          <a:xfrm>
            <a:off x="6955108" y="3961402"/>
            <a:ext cx="1109587" cy="3127869"/>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3DA68A78-834A-2546-993E-A4963CC8425D}"/>
              </a:ext>
            </a:extLst>
          </p:cNvPr>
          <p:cNvSpPr/>
          <p:nvPr/>
        </p:nvSpPr>
        <p:spPr>
          <a:xfrm>
            <a:off x="5689602" y="3961402"/>
            <a:ext cx="1109587" cy="3127869"/>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a:extLst>
              <a:ext uri="{FF2B5EF4-FFF2-40B4-BE49-F238E27FC236}">
                <a16:creationId xmlns:a16="http://schemas.microsoft.com/office/drawing/2014/main" id="{773826D7-59B7-CC43-BFF6-8E9D3DF29444}"/>
              </a:ext>
            </a:extLst>
          </p:cNvPr>
          <p:cNvSpPr>
            <a:spLocks noChangeAspect="1"/>
          </p:cNvSpPr>
          <p:nvPr/>
        </p:nvSpPr>
        <p:spPr>
          <a:xfrm>
            <a:off x="3813089" y="1028699"/>
            <a:ext cx="889477" cy="889477"/>
          </a:xfrm>
          <a:prstGeom prst="roundRect">
            <a:avLst/>
          </a:prstGeom>
          <a:solidFill>
            <a:srgbClr val="D75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4214AC4A-0AFD-F746-A9D2-B0E05C2D8D24}"/>
              </a:ext>
            </a:extLst>
          </p:cNvPr>
          <p:cNvSpPr>
            <a:spLocks noGrp="1"/>
          </p:cNvSpPr>
          <p:nvPr>
            <p:ph type="ftr" sz="quarter" idx="10"/>
          </p:nvPr>
        </p:nvSpPr>
        <p:spPr/>
        <p:txBody>
          <a:bodyPr/>
          <a:lstStyle/>
          <a:p>
            <a:r>
              <a:rPr lang="en-US"/>
              <a:t>Footer</a:t>
            </a:r>
          </a:p>
        </p:txBody>
      </p:sp>
      <p:sp>
        <p:nvSpPr>
          <p:cNvPr id="5" name="Date Placeholder 4">
            <a:extLst>
              <a:ext uri="{FF2B5EF4-FFF2-40B4-BE49-F238E27FC236}">
                <a16:creationId xmlns:a16="http://schemas.microsoft.com/office/drawing/2014/main" id="{E1CCB9AA-16D0-304F-BF22-A0AD98741610}"/>
              </a:ext>
            </a:extLst>
          </p:cNvPr>
          <p:cNvSpPr>
            <a:spLocks noGrp="1"/>
          </p:cNvSpPr>
          <p:nvPr>
            <p:ph type="dt" sz="half" idx="12"/>
          </p:nvPr>
        </p:nvSpPr>
        <p:spPr/>
        <p:txBody>
          <a:bodyPr/>
          <a:lstStyle/>
          <a:p>
            <a:fld id="{B48DDA94-0BCE-3945-9FFA-E08A709F4F1D}" type="datetime1">
              <a:rPr lang="en-US" smtClean="0"/>
              <a:t>3/23/21</a:t>
            </a:fld>
            <a:endParaRPr lang="en-US"/>
          </a:p>
        </p:txBody>
      </p:sp>
      <p:sp>
        <p:nvSpPr>
          <p:cNvPr id="7" name="Rectangle 6">
            <a:extLst>
              <a:ext uri="{FF2B5EF4-FFF2-40B4-BE49-F238E27FC236}">
                <a16:creationId xmlns:a16="http://schemas.microsoft.com/office/drawing/2014/main" id="{F0FF8028-9B83-2D4C-8903-A564DCA23F2F}"/>
              </a:ext>
            </a:extLst>
          </p:cNvPr>
          <p:cNvSpPr/>
          <p:nvPr/>
        </p:nvSpPr>
        <p:spPr>
          <a:xfrm>
            <a:off x="5680291" y="1033806"/>
            <a:ext cx="4207988" cy="1783863"/>
          </a:xfrm>
          <a:prstGeom prst="rect">
            <a:avLst/>
          </a:prstGeom>
          <a:solidFill>
            <a:srgbClr val="E1E8F1">
              <a:alpha val="85098"/>
            </a:srgbClr>
          </a:solidFill>
          <a:ln w="9525">
            <a:solidFill>
              <a:srgbClr val="FBB9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48BFD0E2-01B7-744C-A7E8-E8309B2B8D10}"/>
              </a:ext>
            </a:extLst>
          </p:cNvPr>
          <p:cNvSpPr txBox="1">
            <a:spLocks noGrp="1"/>
          </p:cNvSpPr>
          <p:nvPr>
            <p:ph type="title"/>
          </p:nvPr>
        </p:nvSpPr>
        <p:spPr>
          <a:xfrm>
            <a:off x="1001714" y="1028699"/>
            <a:ext cx="1948814" cy="1408078"/>
          </a:xfrm>
          <a:prstGeom prst="rect">
            <a:avLst/>
          </a:prstGeom>
        </p:spPr>
        <p:txBody>
          <a:bodyPr vert="horz" wrap="square" lIns="0" tIns="12700" rIns="0" bIns="0" rtlCol="0">
            <a:spAutoFit/>
          </a:bodyPr>
          <a:lstStyle/>
          <a:p>
            <a:pPr>
              <a:lnSpc>
                <a:spcPts val="2500"/>
              </a:lnSpc>
            </a:pPr>
            <a:r>
              <a:rPr lang="en-US" sz="2600">
                <a:solidFill>
                  <a:srgbClr val="D65227"/>
                </a:solidFill>
                <a:latin typeface="Arial" panose="020B0604020202020204" pitchFamily="34" charset="0"/>
                <a:cs typeface="Arial" panose="020B0604020202020204" pitchFamily="34" charset="0"/>
              </a:rPr>
              <a:t>Stock size projection</a:t>
            </a:r>
            <a:endParaRPr sz="2600">
              <a:solidFill>
                <a:srgbClr val="D65227"/>
              </a:solidFill>
              <a:latin typeface="Arial" panose="020B0604020202020204" pitchFamily="34" charset="0"/>
              <a:cs typeface="Arial" panose="020B0604020202020204" pitchFamily="34" charset="0"/>
            </a:endParaRPr>
          </a:p>
          <a:p>
            <a:pPr rtl="0">
              <a:spcBef>
                <a:spcPts val="600"/>
              </a:spcBef>
            </a:pPr>
            <a:r>
              <a:rPr lang="en-US" sz="1100" b="0">
                <a:solidFill>
                  <a:srgbClr val="D65227"/>
                </a:solidFill>
              </a:rPr>
              <a:t>Historical data (1950-2016) and projections for MP1-MP5, plus Zero-Catch (2017-2040). Index (1950=100%).</a:t>
            </a:r>
            <a:endParaRPr sz="1100">
              <a:solidFill>
                <a:srgbClr val="D65227"/>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92340E9-EF3D-7D40-AC87-46C217255726}"/>
              </a:ext>
            </a:extLst>
          </p:cNvPr>
          <p:cNvSpPr txBox="1"/>
          <p:nvPr/>
        </p:nvSpPr>
        <p:spPr>
          <a:xfrm>
            <a:off x="3819487" y="1138069"/>
            <a:ext cx="878495" cy="130805"/>
          </a:xfrm>
          <a:prstGeom prst="rect">
            <a:avLst/>
          </a:prstGeom>
          <a:noFill/>
        </p:spPr>
        <p:txBody>
          <a:bodyPr wrap="square" lIns="0" tIns="0" rIns="0" bIns="0" rtlCol="0">
            <a:spAutoFit/>
          </a:bodyPr>
          <a:lstStyle/>
          <a:p>
            <a:pPr algn="ctr"/>
            <a:r>
              <a:rPr lang="en-US" sz="850" b="1">
                <a:solidFill>
                  <a:srgbClr val="FFC89E"/>
                </a:solidFill>
                <a:latin typeface="Arial" panose="020B0604020202020204" pitchFamily="34" charset="0"/>
                <a:cs typeface="Arial" panose="020B0604020202020204" pitchFamily="34" charset="0"/>
              </a:rPr>
              <a:t>Best scores</a:t>
            </a:r>
          </a:p>
        </p:txBody>
      </p:sp>
      <p:sp>
        <p:nvSpPr>
          <p:cNvPr id="11" name="TextBox 10">
            <a:extLst>
              <a:ext uri="{FF2B5EF4-FFF2-40B4-BE49-F238E27FC236}">
                <a16:creationId xmlns:a16="http://schemas.microsoft.com/office/drawing/2014/main" id="{67566521-32AD-914A-A464-BDFB481488CE}"/>
              </a:ext>
            </a:extLst>
          </p:cNvPr>
          <p:cNvSpPr txBox="1"/>
          <p:nvPr/>
        </p:nvSpPr>
        <p:spPr>
          <a:xfrm>
            <a:off x="3860362" y="1311400"/>
            <a:ext cx="809015" cy="276999"/>
          </a:xfrm>
          <a:prstGeom prst="rect">
            <a:avLst/>
          </a:prstGeom>
          <a:noFill/>
        </p:spPr>
        <p:txBody>
          <a:bodyPr wrap="square" lIns="0" tIns="0" rIns="0" bIns="0" rtlCol="0">
            <a:spAutoFit/>
          </a:bodyPr>
          <a:lstStyle/>
          <a:p>
            <a:pPr algn="ctr"/>
            <a:r>
              <a:rPr lang="en-US" b="1">
                <a:solidFill>
                  <a:schemeClr val="bg1"/>
                </a:solidFill>
                <a:latin typeface="Arial Black" panose="020B0604020202020204" pitchFamily="34" charset="0"/>
                <a:cs typeface="Arial Black" panose="020B0604020202020204" pitchFamily="34" charset="0"/>
              </a:rPr>
              <a:t>MP2</a:t>
            </a:r>
          </a:p>
        </p:txBody>
      </p:sp>
      <p:sp>
        <p:nvSpPr>
          <p:cNvPr id="12" name="TextBox 11">
            <a:extLst>
              <a:ext uri="{FF2B5EF4-FFF2-40B4-BE49-F238E27FC236}">
                <a16:creationId xmlns:a16="http://schemas.microsoft.com/office/drawing/2014/main" id="{068691AA-B4F3-9B41-8C61-468FF3587294}"/>
              </a:ext>
            </a:extLst>
          </p:cNvPr>
          <p:cNvSpPr txBox="1"/>
          <p:nvPr/>
        </p:nvSpPr>
        <p:spPr>
          <a:xfrm>
            <a:off x="3824038" y="1642482"/>
            <a:ext cx="484356" cy="138499"/>
          </a:xfrm>
          <a:prstGeom prst="rect">
            <a:avLst/>
          </a:prstGeom>
          <a:noFill/>
        </p:spPr>
        <p:txBody>
          <a:bodyPr wrap="square" lIns="0" tIns="0" rIns="0" bIns="0" rtlCol="0">
            <a:spAutoFit/>
          </a:bodyPr>
          <a:lstStyle/>
          <a:p>
            <a:pPr algn="ctr"/>
            <a:r>
              <a:rPr lang="en-US" sz="900" b="1">
                <a:solidFill>
                  <a:schemeClr val="bg1"/>
                </a:solidFill>
                <a:latin typeface="Arial Black" panose="020B0604020202020204" pitchFamily="34" charset="0"/>
                <a:cs typeface="Arial Black" panose="020B0604020202020204" pitchFamily="34" charset="0"/>
              </a:rPr>
              <a:t>MP3</a:t>
            </a:r>
          </a:p>
        </p:txBody>
      </p:sp>
      <p:sp>
        <p:nvSpPr>
          <p:cNvPr id="13" name="TextBox 12">
            <a:extLst>
              <a:ext uri="{FF2B5EF4-FFF2-40B4-BE49-F238E27FC236}">
                <a16:creationId xmlns:a16="http://schemas.microsoft.com/office/drawing/2014/main" id="{39B58DC5-46E2-9E48-ABC1-A80D047511E8}"/>
              </a:ext>
            </a:extLst>
          </p:cNvPr>
          <p:cNvSpPr txBox="1"/>
          <p:nvPr/>
        </p:nvSpPr>
        <p:spPr>
          <a:xfrm>
            <a:off x="4190098" y="1642482"/>
            <a:ext cx="484356" cy="138499"/>
          </a:xfrm>
          <a:prstGeom prst="rect">
            <a:avLst/>
          </a:prstGeom>
          <a:noFill/>
        </p:spPr>
        <p:txBody>
          <a:bodyPr wrap="square" lIns="0" tIns="0" rIns="0" bIns="0" rtlCol="0">
            <a:spAutoFit/>
          </a:bodyPr>
          <a:lstStyle/>
          <a:p>
            <a:pPr algn="ctr"/>
            <a:r>
              <a:rPr lang="en-US" sz="900" b="1">
                <a:solidFill>
                  <a:schemeClr val="bg1"/>
                </a:solidFill>
                <a:latin typeface="Arial Black" panose="020B0604020202020204" pitchFamily="34" charset="0"/>
                <a:cs typeface="Arial Black" panose="020B0604020202020204" pitchFamily="34" charset="0"/>
              </a:rPr>
              <a:t>MP4</a:t>
            </a:r>
          </a:p>
        </p:txBody>
      </p:sp>
      <p:sp>
        <p:nvSpPr>
          <p:cNvPr id="18" name="object 21">
            <a:extLst>
              <a:ext uri="{FF2B5EF4-FFF2-40B4-BE49-F238E27FC236}">
                <a16:creationId xmlns:a16="http://schemas.microsoft.com/office/drawing/2014/main" id="{7DE2955A-6E82-474E-BFD6-EE7B409D12DB}"/>
              </a:ext>
            </a:extLst>
          </p:cNvPr>
          <p:cNvSpPr txBox="1"/>
          <p:nvPr/>
        </p:nvSpPr>
        <p:spPr>
          <a:xfrm>
            <a:off x="9650011" y="7278172"/>
            <a:ext cx="3490598" cy="120546"/>
          </a:xfrm>
          <a:prstGeom prst="rect">
            <a:avLst/>
          </a:prstGeom>
        </p:spPr>
        <p:txBody>
          <a:bodyPr vert="horz" wrap="square" lIns="0" tIns="12700" rIns="0" bIns="0" rtlCol="0">
            <a:spAutoFit/>
          </a:bodyPr>
          <a:lstStyle/>
          <a:p>
            <a:pPr marL="12700">
              <a:spcBef>
                <a:spcPts val="100"/>
              </a:spcBef>
            </a:pPr>
            <a:r>
              <a:rPr lang="en-US" sz="700">
                <a:solidFill>
                  <a:srgbClr val="5C6062"/>
                </a:solidFill>
                <a:latin typeface="Arial" panose="020B0604020202020204" pitchFamily="34" charset="0"/>
                <a:cs typeface="Arial" panose="020B0604020202020204" pitchFamily="34" charset="0"/>
              </a:rPr>
              <a:t>*This chart type can also be used to show results averaged across all operating models.</a:t>
            </a:r>
            <a:endParaRPr sz="700">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8CC6FB88-ED43-F645-BB6F-B4C43BAA8A5F}"/>
              </a:ext>
            </a:extLst>
          </p:cNvPr>
          <p:cNvCxnSpPr>
            <a:cxnSpLocks/>
          </p:cNvCxnSpPr>
          <p:nvPr/>
        </p:nvCxnSpPr>
        <p:spPr>
          <a:xfrm>
            <a:off x="5191428" y="1058900"/>
            <a:ext cx="0" cy="1760500"/>
          </a:xfrm>
          <a:prstGeom prst="line">
            <a:avLst/>
          </a:prstGeom>
          <a:ln w="9525">
            <a:solidFill>
              <a:srgbClr val="FBB995"/>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6B374AED-D2FA-F941-B960-80BC15C91A3C}"/>
              </a:ext>
            </a:extLst>
          </p:cNvPr>
          <p:cNvSpPr txBox="1"/>
          <p:nvPr/>
        </p:nvSpPr>
        <p:spPr>
          <a:xfrm>
            <a:off x="5806641" y="1140459"/>
            <a:ext cx="3928364" cy="1524969"/>
          </a:xfrm>
          <a:prstGeom prst="rect">
            <a:avLst/>
          </a:prstGeom>
          <a:noFill/>
        </p:spPr>
        <p:txBody>
          <a:bodyPr wrap="square" lIns="0" tIns="0" rIns="0" bIns="0" rtlCol="0">
            <a:spAutoFit/>
          </a:bodyPr>
          <a:lstStyle/>
          <a:p>
            <a:pPr>
              <a:lnSpc>
                <a:spcPts val="1250"/>
              </a:lnSpc>
              <a:spcAft>
                <a:spcPts val="300"/>
              </a:spcAft>
            </a:pPr>
            <a:r>
              <a:rPr lang="en-US" sz="900" b="1" dirty="0">
                <a:solidFill>
                  <a:srgbClr val="D65227"/>
                </a:solidFill>
                <a:latin typeface="Arial" panose="020B0604020202020204" pitchFamily="34" charset="0"/>
                <a:cs typeface="Arial" panose="020B0604020202020204" pitchFamily="34" charset="0"/>
              </a:rPr>
              <a:t>SUMMARY OF RESULTS</a:t>
            </a:r>
          </a:p>
          <a:p>
            <a:pPr>
              <a:lnSpc>
                <a:spcPts val="1250"/>
              </a:lnSpc>
            </a:pPr>
            <a:r>
              <a:rPr lang="en-US" sz="950" b="1" dirty="0">
                <a:solidFill>
                  <a:schemeClr val="tx1">
                    <a:lumMod val="65000"/>
                    <a:lumOff val="35000"/>
                  </a:schemeClr>
                </a:solidFill>
                <a:latin typeface="Arial" panose="020B0604020202020204" pitchFamily="34" charset="0"/>
                <a:cs typeface="Arial" panose="020B0604020202020204" pitchFamily="34" charset="0"/>
              </a:rPr>
              <a:t>Management procedure 2 (MP2) performs best, maintaining biomass around the target reference point and well above the limit reference point over the 20-year projection period. MP3 also performs well, with projected biomass remaining well above both the target and limit reference points over the 20-year projection period, but it is ranked lower than MP2 since it is unnecessarily higher than the target. MP1, MP4, and MP5 are not suitable options as biomass is projected to be consistently below the target reference point.</a:t>
            </a:r>
          </a:p>
        </p:txBody>
      </p:sp>
      <p:sp>
        <p:nvSpPr>
          <p:cNvPr id="15" name="object 4">
            <a:extLst>
              <a:ext uri="{FF2B5EF4-FFF2-40B4-BE49-F238E27FC236}">
                <a16:creationId xmlns:a16="http://schemas.microsoft.com/office/drawing/2014/main" id="{D7020C00-4643-8F4A-9D33-421A8628BB96}"/>
              </a:ext>
            </a:extLst>
          </p:cNvPr>
          <p:cNvSpPr txBox="1"/>
          <p:nvPr/>
        </p:nvSpPr>
        <p:spPr>
          <a:xfrm>
            <a:off x="10171744" y="1138069"/>
            <a:ext cx="2438470" cy="720710"/>
          </a:xfrm>
          <a:prstGeom prst="rect">
            <a:avLst/>
          </a:prstGeom>
        </p:spPr>
        <p:txBody>
          <a:bodyPr vert="horz" wrap="square" lIns="0" tIns="12700" rIns="0" bIns="0" rtlCol="0">
            <a:spAutoFit/>
          </a:bodyPr>
          <a:lstStyle/>
          <a:p>
            <a:pPr>
              <a:spcBef>
                <a:spcPts val="600"/>
              </a:spcBef>
            </a:pPr>
            <a:r>
              <a:rPr sz="900" b="1" spc="-5">
                <a:solidFill>
                  <a:srgbClr val="D65227"/>
                </a:solidFill>
                <a:latin typeface="Arial" panose="020B0604020202020204" pitchFamily="34" charset="0"/>
                <a:cs typeface="Arial" panose="020B0604020202020204" pitchFamily="34" charset="0"/>
              </a:rPr>
              <a:t>READING THIS CHART</a:t>
            </a:r>
          </a:p>
          <a:p>
            <a:pPr marR="243840">
              <a:spcBef>
                <a:spcPts val="600"/>
              </a:spcBef>
            </a:pPr>
            <a:r>
              <a:rPr lang="en-US" sz="800" spc="-5">
                <a:solidFill>
                  <a:srgbClr val="8A8C8E"/>
                </a:solidFill>
                <a:latin typeface="Arial" panose="020B0604020202020204" pitchFamily="34" charset="0"/>
                <a:cs typeface="Arial" panose="020B0604020202020204" pitchFamily="34" charset="0"/>
              </a:rPr>
              <a:t>The chart compares </a:t>
            </a:r>
            <a:r>
              <a:rPr lang="en-US" sz="800" b="1" spc="-5">
                <a:solidFill>
                  <a:srgbClr val="8A8C8E"/>
                </a:solidFill>
                <a:latin typeface="Arial" panose="020B0604020202020204" pitchFamily="34" charset="0"/>
                <a:cs typeface="Arial" panose="020B0604020202020204" pitchFamily="34" charset="0"/>
              </a:rPr>
              <a:t>projected stock size over time for six management procedures</a:t>
            </a:r>
            <a:r>
              <a:rPr lang="en-US" sz="800" spc="-5">
                <a:solidFill>
                  <a:srgbClr val="8A8C8E"/>
                </a:solidFill>
                <a:latin typeface="Arial" panose="020B0604020202020204" pitchFamily="34" charset="0"/>
                <a:cs typeface="Arial" panose="020B0604020202020204" pitchFamily="34" charset="0"/>
              </a:rPr>
              <a:t>, and level of </a:t>
            </a:r>
            <a:r>
              <a:rPr lang="en-US" sz="800" b="1" spc="-5">
                <a:solidFill>
                  <a:srgbClr val="8A8C8E"/>
                </a:solidFill>
                <a:latin typeface="Arial" panose="020B0604020202020204" pitchFamily="34" charset="0"/>
                <a:cs typeface="Arial" panose="020B0604020202020204" pitchFamily="34" charset="0"/>
              </a:rPr>
              <a:t>uncertainty</a:t>
            </a:r>
            <a:r>
              <a:rPr lang="en-US" sz="800" spc="-5">
                <a:solidFill>
                  <a:srgbClr val="8A8C8E"/>
                </a:solidFill>
                <a:latin typeface="Arial" panose="020B0604020202020204" pitchFamily="34" charset="0"/>
                <a:cs typeface="Arial" panose="020B0604020202020204" pitchFamily="34" charset="0"/>
              </a:rPr>
              <a:t> across different simulation runs of a particular operating model.* </a:t>
            </a:r>
            <a:endParaRPr lang="en-US" sz="800">
              <a:latin typeface="Arial" panose="020B0604020202020204" pitchFamily="34" charset="0"/>
              <a:cs typeface="Arial" panose="020B0604020202020204" pitchFamily="34" charset="0"/>
            </a:endParaRPr>
          </a:p>
        </p:txBody>
      </p:sp>
      <p:sp>
        <p:nvSpPr>
          <p:cNvPr id="25" name="object 11">
            <a:extLst>
              <a:ext uri="{FF2B5EF4-FFF2-40B4-BE49-F238E27FC236}">
                <a16:creationId xmlns:a16="http://schemas.microsoft.com/office/drawing/2014/main" id="{00645FB5-101D-A241-9837-3FAE054B4DC3}"/>
              </a:ext>
            </a:extLst>
          </p:cNvPr>
          <p:cNvSpPr/>
          <p:nvPr/>
        </p:nvSpPr>
        <p:spPr>
          <a:xfrm>
            <a:off x="10841490" y="2214286"/>
            <a:ext cx="25582" cy="0"/>
          </a:xfrm>
          <a:custGeom>
            <a:avLst/>
            <a:gdLst/>
            <a:ahLst/>
            <a:cxnLst/>
            <a:rect l="l" t="t" r="r" b="b"/>
            <a:pathLst>
              <a:path w="21590">
                <a:moveTo>
                  <a:pt x="0" y="0"/>
                </a:moveTo>
                <a:lnTo>
                  <a:pt x="21361" y="0"/>
                </a:lnTo>
              </a:path>
            </a:pathLst>
          </a:custGeom>
          <a:solidFill>
            <a:srgbClr val="CF3E27"/>
          </a:solidFill>
        </p:spPr>
        <p:txBody>
          <a:bodyPr wrap="square" lIns="0" tIns="0" rIns="0" bIns="0" rtlCol="0"/>
          <a:lstStyle/>
          <a:p>
            <a:endParaRPr/>
          </a:p>
        </p:txBody>
      </p:sp>
      <p:cxnSp>
        <p:nvCxnSpPr>
          <p:cNvPr id="108" name="Straight Connector 107">
            <a:extLst>
              <a:ext uri="{FF2B5EF4-FFF2-40B4-BE49-F238E27FC236}">
                <a16:creationId xmlns:a16="http://schemas.microsoft.com/office/drawing/2014/main" id="{891B9013-9738-C04E-8F01-98204AD16826}"/>
              </a:ext>
            </a:extLst>
          </p:cNvPr>
          <p:cNvCxnSpPr>
            <a:cxnSpLocks/>
          </p:cNvCxnSpPr>
          <p:nvPr/>
        </p:nvCxnSpPr>
        <p:spPr>
          <a:xfrm>
            <a:off x="11131031" y="2029404"/>
            <a:ext cx="99636"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89A6315-F381-C542-97FF-75C2FD6CF3F8}"/>
              </a:ext>
            </a:extLst>
          </p:cNvPr>
          <p:cNvCxnSpPr>
            <a:cxnSpLocks/>
          </p:cNvCxnSpPr>
          <p:nvPr/>
        </p:nvCxnSpPr>
        <p:spPr>
          <a:xfrm>
            <a:off x="11131031" y="2139010"/>
            <a:ext cx="99636"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A96B9DA-859E-BF4C-90DF-439F4CE701FC}"/>
              </a:ext>
            </a:extLst>
          </p:cNvPr>
          <p:cNvCxnSpPr>
            <a:cxnSpLocks/>
          </p:cNvCxnSpPr>
          <p:nvPr/>
        </p:nvCxnSpPr>
        <p:spPr>
          <a:xfrm>
            <a:off x="11131031" y="2463823"/>
            <a:ext cx="99636"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273210A-4E15-B94C-A5CF-8B4685E42C14}"/>
              </a:ext>
            </a:extLst>
          </p:cNvPr>
          <p:cNvCxnSpPr>
            <a:cxnSpLocks/>
          </p:cNvCxnSpPr>
          <p:nvPr/>
        </p:nvCxnSpPr>
        <p:spPr>
          <a:xfrm>
            <a:off x="11131031" y="2594023"/>
            <a:ext cx="99636"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367B2FC-CC5F-7B4E-B112-004633CA2FA4}"/>
              </a:ext>
            </a:extLst>
          </p:cNvPr>
          <p:cNvCxnSpPr>
            <a:cxnSpLocks/>
          </p:cNvCxnSpPr>
          <p:nvPr/>
        </p:nvCxnSpPr>
        <p:spPr>
          <a:xfrm>
            <a:off x="11131031" y="2327034"/>
            <a:ext cx="99636"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5" name="object 3">
            <a:extLst>
              <a:ext uri="{FF2B5EF4-FFF2-40B4-BE49-F238E27FC236}">
                <a16:creationId xmlns:a16="http://schemas.microsoft.com/office/drawing/2014/main" id="{27114AD8-8478-9349-A092-318037146353}"/>
              </a:ext>
            </a:extLst>
          </p:cNvPr>
          <p:cNvSpPr txBox="1"/>
          <p:nvPr/>
        </p:nvSpPr>
        <p:spPr>
          <a:xfrm>
            <a:off x="995054" y="3074094"/>
            <a:ext cx="1727915" cy="151323"/>
          </a:xfrm>
          <a:prstGeom prst="rect">
            <a:avLst/>
          </a:prstGeom>
        </p:spPr>
        <p:txBody>
          <a:bodyPr vert="horz" wrap="square" lIns="0" tIns="12700" rIns="0" bIns="0" rtlCol="0">
            <a:spAutoFit/>
          </a:bodyPr>
          <a:lstStyle/>
          <a:p>
            <a:pPr marL="12700">
              <a:spcBef>
                <a:spcPts val="100"/>
              </a:spcBef>
            </a:pPr>
            <a:r>
              <a:rPr sz="900" b="1" spc="-7">
                <a:solidFill>
                  <a:srgbClr val="221E1F"/>
                </a:solidFill>
                <a:latin typeface="Arial" panose="020B0604020202020204" pitchFamily="34" charset="0"/>
                <a:cs typeface="Arial" panose="020B0604020202020204" pitchFamily="34" charset="0"/>
              </a:rPr>
              <a:t>HISTORICAL: 1950-2016</a:t>
            </a:r>
          </a:p>
        </p:txBody>
      </p:sp>
      <p:sp>
        <p:nvSpPr>
          <p:cNvPr id="116" name="object 4">
            <a:extLst>
              <a:ext uri="{FF2B5EF4-FFF2-40B4-BE49-F238E27FC236}">
                <a16:creationId xmlns:a16="http://schemas.microsoft.com/office/drawing/2014/main" id="{ED30FB4E-A396-4F48-B039-5C8C933FA0BE}"/>
              </a:ext>
            </a:extLst>
          </p:cNvPr>
          <p:cNvSpPr txBox="1"/>
          <p:nvPr/>
        </p:nvSpPr>
        <p:spPr>
          <a:xfrm>
            <a:off x="4385063" y="3074094"/>
            <a:ext cx="1850929" cy="151323"/>
          </a:xfrm>
          <a:prstGeom prst="rect">
            <a:avLst/>
          </a:prstGeom>
        </p:spPr>
        <p:txBody>
          <a:bodyPr vert="horz" wrap="square" lIns="0" tIns="12700" rIns="0" bIns="0" rtlCol="0">
            <a:spAutoFit/>
          </a:bodyPr>
          <a:lstStyle/>
          <a:p>
            <a:pPr marL="12700">
              <a:spcBef>
                <a:spcPts val="100"/>
              </a:spcBef>
            </a:pPr>
            <a:r>
              <a:rPr sz="900" b="1" spc="-7">
                <a:solidFill>
                  <a:srgbClr val="221E1F"/>
                </a:solidFill>
                <a:latin typeface="Arial" panose="020B0604020202020204" pitchFamily="34" charset="0"/>
                <a:cs typeface="Arial" panose="020B0604020202020204" pitchFamily="34" charset="0"/>
              </a:rPr>
              <a:t>PROJECTION: 2017-2040</a:t>
            </a:r>
          </a:p>
        </p:txBody>
      </p:sp>
      <p:sp>
        <p:nvSpPr>
          <p:cNvPr id="117" name="object 5">
            <a:extLst>
              <a:ext uri="{FF2B5EF4-FFF2-40B4-BE49-F238E27FC236}">
                <a16:creationId xmlns:a16="http://schemas.microsoft.com/office/drawing/2014/main" id="{5D0D0D82-E201-2142-843D-47EEDE329298}"/>
              </a:ext>
            </a:extLst>
          </p:cNvPr>
          <p:cNvSpPr txBox="1"/>
          <p:nvPr/>
        </p:nvSpPr>
        <p:spPr>
          <a:xfrm>
            <a:off x="4385063" y="3277499"/>
            <a:ext cx="1762596" cy="151323"/>
          </a:xfrm>
          <a:prstGeom prst="rect">
            <a:avLst/>
          </a:prstGeom>
        </p:spPr>
        <p:txBody>
          <a:bodyPr vert="horz" wrap="square" lIns="0" tIns="12700" rIns="0" bIns="0" rtlCol="0">
            <a:spAutoFit/>
          </a:bodyPr>
          <a:lstStyle/>
          <a:p>
            <a:pPr marL="12700" marR="5080">
              <a:spcBef>
                <a:spcPts val="100"/>
              </a:spcBef>
            </a:pPr>
            <a:r>
              <a:rPr sz="900" b="1">
                <a:solidFill>
                  <a:srgbClr val="6D6E71"/>
                </a:solidFill>
                <a:latin typeface="Arial" panose="020B0604020202020204" pitchFamily="34" charset="0"/>
                <a:cs typeface="Arial" panose="020B0604020202020204" pitchFamily="34" charset="0"/>
              </a:rPr>
              <a:t>Management procedures</a:t>
            </a:r>
            <a:r>
              <a:rPr sz="900" b="1" spc="-95">
                <a:solidFill>
                  <a:srgbClr val="6D6E71"/>
                </a:solidFill>
                <a:latin typeface="Arial" panose="020B0604020202020204" pitchFamily="34" charset="0"/>
                <a:cs typeface="Arial" panose="020B0604020202020204" pitchFamily="34" charset="0"/>
              </a:rPr>
              <a:t> </a:t>
            </a:r>
            <a:r>
              <a:rPr sz="900" b="1">
                <a:solidFill>
                  <a:srgbClr val="6D6E71"/>
                </a:solidFill>
                <a:latin typeface="Arial" panose="020B0604020202020204" pitchFamily="34" charset="0"/>
                <a:cs typeface="Arial" panose="020B0604020202020204" pitchFamily="34" charset="0"/>
              </a:rPr>
              <a:t>(MP)</a:t>
            </a:r>
            <a:endParaRPr sz="900">
              <a:latin typeface="Arial" panose="020B0604020202020204" pitchFamily="34" charset="0"/>
              <a:cs typeface="Arial" panose="020B0604020202020204" pitchFamily="34" charset="0"/>
            </a:endParaRPr>
          </a:p>
        </p:txBody>
      </p:sp>
      <p:sp>
        <p:nvSpPr>
          <p:cNvPr id="118" name="object 10">
            <a:extLst>
              <a:ext uri="{FF2B5EF4-FFF2-40B4-BE49-F238E27FC236}">
                <a16:creationId xmlns:a16="http://schemas.microsoft.com/office/drawing/2014/main" id="{FF01EECC-334C-FC44-816B-BF34CF0EC524}"/>
              </a:ext>
            </a:extLst>
          </p:cNvPr>
          <p:cNvSpPr txBox="1"/>
          <p:nvPr/>
        </p:nvSpPr>
        <p:spPr>
          <a:xfrm>
            <a:off x="4339360" y="3661269"/>
            <a:ext cx="699915" cy="146450"/>
          </a:xfrm>
          <a:prstGeom prst="rect">
            <a:avLst/>
          </a:prstGeom>
        </p:spPr>
        <p:txBody>
          <a:bodyPr vert="horz" wrap="square" lIns="0" tIns="12700" rIns="0" bIns="0" rtlCol="0">
            <a:spAutoFit/>
          </a:bodyPr>
          <a:lstStyle/>
          <a:p>
            <a:pPr marL="12700" marR="5080" indent="101600" algn="ctr">
              <a:lnSpc>
                <a:spcPct val="136200"/>
              </a:lnSpc>
              <a:spcBef>
                <a:spcPts val="100"/>
              </a:spcBef>
            </a:pPr>
            <a:r>
              <a:rPr sz="700">
                <a:solidFill>
                  <a:srgbClr val="221E1F"/>
                </a:solidFill>
                <a:latin typeface="Arial" panose="020B0604020202020204" pitchFamily="34" charset="0"/>
                <a:cs typeface="Arial" panose="020B0604020202020204" pitchFamily="34" charset="0"/>
              </a:rPr>
              <a:t>ONE </a:t>
            </a:r>
            <a:r>
              <a:rPr sz="700" spc="-10">
                <a:solidFill>
                  <a:srgbClr val="221E1F"/>
                </a:solidFill>
                <a:latin typeface="Arial" panose="020B0604020202020204" pitchFamily="34" charset="0"/>
                <a:cs typeface="Arial" panose="020B0604020202020204" pitchFamily="34" charset="0"/>
              </a:rPr>
              <a:t>BY </a:t>
            </a:r>
            <a:r>
              <a:rPr sz="700">
                <a:solidFill>
                  <a:srgbClr val="221E1F"/>
                </a:solidFill>
                <a:latin typeface="Arial" panose="020B0604020202020204" pitchFamily="34" charset="0"/>
                <a:cs typeface="Arial" panose="020B0604020202020204" pitchFamily="34" charset="0"/>
              </a:rPr>
              <a:t>ONE</a:t>
            </a:r>
            <a:endParaRPr sz="700">
              <a:latin typeface="Arial" panose="020B0604020202020204" pitchFamily="34" charset="0"/>
              <a:cs typeface="Arial" panose="020B0604020202020204" pitchFamily="34" charset="0"/>
            </a:endParaRPr>
          </a:p>
        </p:txBody>
      </p:sp>
      <p:sp>
        <p:nvSpPr>
          <p:cNvPr id="119" name="object 12">
            <a:extLst>
              <a:ext uri="{FF2B5EF4-FFF2-40B4-BE49-F238E27FC236}">
                <a16:creationId xmlns:a16="http://schemas.microsoft.com/office/drawing/2014/main" id="{AC4FE240-5586-9D42-B2E8-4750C1B9FCBD}"/>
              </a:ext>
            </a:extLst>
          </p:cNvPr>
          <p:cNvSpPr txBox="1"/>
          <p:nvPr/>
        </p:nvSpPr>
        <p:spPr>
          <a:xfrm>
            <a:off x="6958249" y="3664504"/>
            <a:ext cx="255868" cy="151323"/>
          </a:xfrm>
          <a:prstGeom prst="rect">
            <a:avLst/>
          </a:prstGeom>
        </p:spPr>
        <p:txBody>
          <a:bodyPr vert="horz" wrap="square" lIns="0" tIns="12700" rIns="0" bIns="0" rtlCol="0">
            <a:spAutoFit/>
          </a:bodyPr>
          <a:lstStyle/>
          <a:p>
            <a:pPr marL="12700">
              <a:spcBef>
                <a:spcPts val="100"/>
              </a:spcBef>
            </a:pPr>
            <a:r>
              <a:rPr sz="900" b="1">
                <a:solidFill>
                  <a:srgbClr val="00773D"/>
                </a:solidFill>
                <a:latin typeface="Arial" panose="020B0604020202020204" pitchFamily="34" charset="0"/>
                <a:cs typeface="Arial" panose="020B0604020202020204" pitchFamily="34" charset="0"/>
              </a:rPr>
              <a:t>MP3</a:t>
            </a:r>
            <a:endParaRPr sz="900">
              <a:latin typeface="Arial" panose="020B0604020202020204" pitchFamily="34" charset="0"/>
              <a:cs typeface="Arial" panose="020B0604020202020204" pitchFamily="34" charset="0"/>
            </a:endParaRPr>
          </a:p>
        </p:txBody>
      </p:sp>
      <p:sp>
        <p:nvSpPr>
          <p:cNvPr id="120" name="object 13">
            <a:extLst>
              <a:ext uri="{FF2B5EF4-FFF2-40B4-BE49-F238E27FC236}">
                <a16:creationId xmlns:a16="http://schemas.microsoft.com/office/drawing/2014/main" id="{DFE735E5-09EB-444F-8355-84DF2080073B}"/>
              </a:ext>
            </a:extLst>
          </p:cNvPr>
          <p:cNvSpPr txBox="1"/>
          <p:nvPr/>
        </p:nvSpPr>
        <p:spPr>
          <a:xfrm>
            <a:off x="5651786" y="3664504"/>
            <a:ext cx="889476" cy="166712"/>
          </a:xfrm>
          <a:prstGeom prst="rect">
            <a:avLst/>
          </a:prstGeom>
        </p:spPr>
        <p:txBody>
          <a:bodyPr vert="horz" wrap="square" lIns="0" tIns="38100" rIns="0" bIns="0" rtlCol="0">
            <a:spAutoFit/>
          </a:bodyPr>
          <a:lstStyle/>
          <a:p>
            <a:pPr marL="12700" marR="5080" indent="24130">
              <a:lnSpc>
                <a:spcPts val="1000"/>
              </a:lnSpc>
              <a:spcBef>
                <a:spcPts val="300"/>
              </a:spcBef>
            </a:pPr>
            <a:r>
              <a:rPr sz="900" b="1">
                <a:solidFill>
                  <a:srgbClr val="93B7D9"/>
                </a:solidFill>
                <a:latin typeface="Arial" panose="020B0604020202020204" pitchFamily="34" charset="0"/>
                <a:cs typeface="Arial" panose="020B0604020202020204" pitchFamily="34" charset="0"/>
              </a:rPr>
              <a:t>Zero Catch</a:t>
            </a:r>
            <a:endParaRPr sz="900">
              <a:latin typeface="Arial" panose="020B0604020202020204" pitchFamily="34" charset="0"/>
              <a:cs typeface="Arial" panose="020B0604020202020204" pitchFamily="34" charset="0"/>
            </a:endParaRPr>
          </a:p>
        </p:txBody>
      </p:sp>
      <p:sp>
        <p:nvSpPr>
          <p:cNvPr id="121" name="object 14">
            <a:extLst>
              <a:ext uri="{FF2B5EF4-FFF2-40B4-BE49-F238E27FC236}">
                <a16:creationId xmlns:a16="http://schemas.microsoft.com/office/drawing/2014/main" id="{73634B54-1429-DE48-AE55-365FE437D2A7}"/>
              </a:ext>
            </a:extLst>
          </p:cNvPr>
          <p:cNvSpPr txBox="1"/>
          <p:nvPr/>
        </p:nvSpPr>
        <p:spPr>
          <a:xfrm>
            <a:off x="8224139" y="3664504"/>
            <a:ext cx="257519" cy="151323"/>
          </a:xfrm>
          <a:prstGeom prst="rect">
            <a:avLst/>
          </a:prstGeom>
        </p:spPr>
        <p:txBody>
          <a:bodyPr vert="horz" wrap="square" lIns="0" tIns="12700" rIns="0" bIns="0" rtlCol="0">
            <a:spAutoFit/>
          </a:bodyPr>
          <a:lstStyle/>
          <a:p>
            <a:pPr marL="12700">
              <a:spcBef>
                <a:spcPts val="100"/>
              </a:spcBef>
            </a:pPr>
            <a:r>
              <a:rPr sz="900" b="1">
                <a:solidFill>
                  <a:srgbClr val="90BC3E"/>
                </a:solidFill>
                <a:latin typeface="Arial" panose="020B0604020202020204" pitchFamily="34" charset="0"/>
                <a:cs typeface="Arial" panose="020B0604020202020204" pitchFamily="34" charset="0"/>
              </a:rPr>
              <a:t>MP2</a:t>
            </a:r>
            <a:endParaRPr sz="900">
              <a:latin typeface="Arial" panose="020B0604020202020204" pitchFamily="34" charset="0"/>
              <a:cs typeface="Arial" panose="020B0604020202020204" pitchFamily="34" charset="0"/>
            </a:endParaRPr>
          </a:p>
        </p:txBody>
      </p:sp>
      <p:sp>
        <p:nvSpPr>
          <p:cNvPr id="122" name="object 15">
            <a:extLst>
              <a:ext uri="{FF2B5EF4-FFF2-40B4-BE49-F238E27FC236}">
                <a16:creationId xmlns:a16="http://schemas.microsoft.com/office/drawing/2014/main" id="{F77FD4BA-64ED-BD4E-956A-67D6F34AF79D}"/>
              </a:ext>
            </a:extLst>
          </p:cNvPr>
          <p:cNvSpPr txBox="1"/>
          <p:nvPr/>
        </p:nvSpPr>
        <p:spPr>
          <a:xfrm>
            <a:off x="9484907" y="3664504"/>
            <a:ext cx="262471" cy="151323"/>
          </a:xfrm>
          <a:prstGeom prst="rect">
            <a:avLst/>
          </a:prstGeom>
        </p:spPr>
        <p:txBody>
          <a:bodyPr vert="horz" wrap="square" lIns="0" tIns="12700" rIns="0" bIns="0" rtlCol="0">
            <a:spAutoFit/>
          </a:bodyPr>
          <a:lstStyle/>
          <a:p>
            <a:pPr marL="12700">
              <a:spcBef>
                <a:spcPts val="100"/>
              </a:spcBef>
            </a:pPr>
            <a:r>
              <a:rPr sz="900" b="1">
                <a:solidFill>
                  <a:srgbClr val="AAB296"/>
                </a:solidFill>
                <a:latin typeface="Arial" panose="020B0604020202020204" pitchFamily="34" charset="0"/>
                <a:cs typeface="Arial" panose="020B0604020202020204" pitchFamily="34" charset="0"/>
              </a:rPr>
              <a:t>MP4</a:t>
            </a:r>
            <a:endParaRPr sz="900">
              <a:latin typeface="Arial" panose="020B0604020202020204" pitchFamily="34" charset="0"/>
              <a:cs typeface="Arial" panose="020B0604020202020204" pitchFamily="34" charset="0"/>
            </a:endParaRPr>
          </a:p>
        </p:txBody>
      </p:sp>
      <p:sp>
        <p:nvSpPr>
          <p:cNvPr id="123" name="object 16">
            <a:extLst>
              <a:ext uri="{FF2B5EF4-FFF2-40B4-BE49-F238E27FC236}">
                <a16:creationId xmlns:a16="http://schemas.microsoft.com/office/drawing/2014/main" id="{BD537F1C-E026-CA43-837D-A8C3B1FAB7A3}"/>
              </a:ext>
            </a:extLst>
          </p:cNvPr>
          <p:cNvSpPr txBox="1"/>
          <p:nvPr/>
        </p:nvSpPr>
        <p:spPr>
          <a:xfrm>
            <a:off x="10739138" y="3664504"/>
            <a:ext cx="255868" cy="151323"/>
          </a:xfrm>
          <a:prstGeom prst="rect">
            <a:avLst/>
          </a:prstGeom>
        </p:spPr>
        <p:txBody>
          <a:bodyPr vert="horz" wrap="square" lIns="0" tIns="12700" rIns="0" bIns="0" rtlCol="0">
            <a:spAutoFit/>
          </a:bodyPr>
          <a:lstStyle/>
          <a:p>
            <a:pPr marL="12700">
              <a:spcBef>
                <a:spcPts val="100"/>
              </a:spcBef>
            </a:pPr>
            <a:r>
              <a:rPr sz="900" b="1">
                <a:solidFill>
                  <a:srgbClr val="E6B522"/>
                </a:solidFill>
                <a:latin typeface="Arial" panose="020B0604020202020204" pitchFamily="34" charset="0"/>
                <a:cs typeface="Arial" panose="020B0604020202020204" pitchFamily="34" charset="0"/>
              </a:rPr>
              <a:t>MP5</a:t>
            </a:r>
            <a:endParaRPr sz="900">
              <a:latin typeface="Arial" panose="020B0604020202020204" pitchFamily="34" charset="0"/>
              <a:cs typeface="Arial" panose="020B0604020202020204" pitchFamily="34" charset="0"/>
            </a:endParaRPr>
          </a:p>
        </p:txBody>
      </p:sp>
      <p:sp>
        <p:nvSpPr>
          <p:cNvPr id="124" name="object 17">
            <a:extLst>
              <a:ext uri="{FF2B5EF4-FFF2-40B4-BE49-F238E27FC236}">
                <a16:creationId xmlns:a16="http://schemas.microsoft.com/office/drawing/2014/main" id="{1342B53E-D6C3-DB4E-AD8E-1A035A24FBC4}"/>
              </a:ext>
            </a:extLst>
          </p:cNvPr>
          <p:cNvSpPr txBox="1"/>
          <p:nvPr/>
        </p:nvSpPr>
        <p:spPr>
          <a:xfrm>
            <a:off x="12008884" y="3664504"/>
            <a:ext cx="252567" cy="151323"/>
          </a:xfrm>
          <a:prstGeom prst="rect">
            <a:avLst/>
          </a:prstGeom>
        </p:spPr>
        <p:txBody>
          <a:bodyPr vert="horz" wrap="square" lIns="0" tIns="12700" rIns="0" bIns="0" rtlCol="0">
            <a:spAutoFit/>
          </a:bodyPr>
          <a:lstStyle/>
          <a:p>
            <a:pPr marL="12700">
              <a:spcBef>
                <a:spcPts val="100"/>
              </a:spcBef>
            </a:pPr>
            <a:r>
              <a:rPr sz="900" b="1">
                <a:solidFill>
                  <a:srgbClr val="E18926"/>
                </a:solidFill>
                <a:latin typeface="Arial" panose="020B0604020202020204" pitchFamily="34" charset="0"/>
                <a:cs typeface="Arial" panose="020B0604020202020204" pitchFamily="34" charset="0"/>
              </a:rPr>
              <a:t>MP1</a:t>
            </a:r>
            <a:endParaRPr sz="900">
              <a:latin typeface="Arial" panose="020B0604020202020204" pitchFamily="34" charset="0"/>
              <a:cs typeface="Arial" panose="020B0604020202020204" pitchFamily="34" charset="0"/>
            </a:endParaRPr>
          </a:p>
        </p:txBody>
      </p:sp>
      <p:cxnSp>
        <p:nvCxnSpPr>
          <p:cNvPr id="125" name="Straight Connector 124">
            <a:extLst>
              <a:ext uri="{FF2B5EF4-FFF2-40B4-BE49-F238E27FC236}">
                <a16:creationId xmlns:a16="http://schemas.microsoft.com/office/drawing/2014/main" id="{C8AD969F-ABB6-F44C-B6A1-52385489D060}"/>
              </a:ext>
            </a:extLst>
          </p:cNvPr>
          <p:cNvCxnSpPr>
            <a:cxnSpLocks/>
          </p:cNvCxnSpPr>
          <p:nvPr/>
        </p:nvCxnSpPr>
        <p:spPr>
          <a:xfrm>
            <a:off x="4249603" y="3115834"/>
            <a:ext cx="0" cy="3975709"/>
          </a:xfrm>
          <a:prstGeom prst="line">
            <a:avLst/>
          </a:prstGeom>
          <a:ln w="9525">
            <a:solidFill>
              <a:srgbClr val="FBB995"/>
            </a:solidFill>
          </a:ln>
        </p:spPr>
        <p:style>
          <a:lnRef idx="1">
            <a:schemeClr val="accent1"/>
          </a:lnRef>
          <a:fillRef idx="0">
            <a:schemeClr val="accent1"/>
          </a:fillRef>
          <a:effectRef idx="0">
            <a:schemeClr val="accent1"/>
          </a:effectRef>
          <a:fontRef idx="minor">
            <a:schemeClr val="tx1"/>
          </a:fontRef>
        </p:style>
      </p:cxnSp>
      <p:sp>
        <p:nvSpPr>
          <p:cNvPr id="126" name="object 10">
            <a:extLst>
              <a:ext uri="{FF2B5EF4-FFF2-40B4-BE49-F238E27FC236}">
                <a16:creationId xmlns:a16="http://schemas.microsoft.com/office/drawing/2014/main" id="{D30CD42B-41A2-2747-A564-8A294B6588CE}"/>
              </a:ext>
            </a:extLst>
          </p:cNvPr>
          <p:cNvSpPr txBox="1"/>
          <p:nvPr/>
        </p:nvSpPr>
        <p:spPr>
          <a:xfrm>
            <a:off x="4167875" y="3802310"/>
            <a:ext cx="1042885" cy="143116"/>
          </a:xfrm>
          <a:prstGeom prst="rect">
            <a:avLst/>
          </a:prstGeom>
        </p:spPr>
        <p:txBody>
          <a:bodyPr vert="horz" wrap="square" lIns="0" tIns="12700" rIns="0" bIns="0" rtlCol="0">
            <a:spAutoFit/>
          </a:bodyPr>
          <a:lstStyle/>
          <a:p>
            <a:pPr marL="12700" marR="5080" indent="101600" algn="ctr">
              <a:lnSpc>
                <a:spcPct val="136200"/>
              </a:lnSpc>
              <a:spcBef>
                <a:spcPts val="100"/>
              </a:spcBef>
            </a:pPr>
            <a:r>
              <a:rPr lang="en-US" sz="700">
                <a:solidFill>
                  <a:srgbClr val="221E1F"/>
                </a:solidFill>
                <a:latin typeface="Arial" panose="020B0604020202020204" pitchFamily="34" charset="0"/>
                <a:cs typeface="Arial" panose="020B0604020202020204" pitchFamily="34" charset="0"/>
              </a:rPr>
              <a:t>ALL</a:t>
            </a:r>
            <a:r>
              <a:rPr lang="en-US" sz="700" spc="-90">
                <a:solidFill>
                  <a:srgbClr val="221E1F"/>
                </a:solidFill>
                <a:latin typeface="Arial" panose="020B0604020202020204" pitchFamily="34" charset="0"/>
                <a:cs typeface="Arial" panose="020B0604020202020204" pitchFamily="34" charset="0"/>
              </a:rPr>
              <a:t> </a:t>
            </a:r>
            <a:r>
              <a:rPr lang="en-US" sz="700" spc="-10">
                <a:solidFill>
                  <a:srgbClr val="221E1F"/>
                </a:solidFill>
                <a:latin typeface="Arial" panose="020B0604020202020204" pitchFamily="34" charset="0"/>
                <a:cs typeface="Arial" panose="020B0604020202020204" pitchFamily="34" charset="0"/>
              </a:rPr>
              <a:t>COMPARED</a:t>
            </a:r>
            <a:endParaRPr sz="700">
              <a:latin typeface="Arial" panose="020B0604020202020204" pitchFamily="34" charset="0"/>
              <a:cs typeface="Arial" panose="020B0604020202020204" pitchFamily="34" charset="0"/>
            </a:endParaRPr>
          </a:p>
        </p:txBody>
      </p:sp>
      <p:cxnSp>
        <p:nvCxnSpPr>
          <p:cNvPr id="127" name="Straight Connector 126">
            <a:extLst>
              <a:ext uri="{FF2B5EF4-FFF2-40B4-BE49-F238E27FC236}">
                <a16:creationId xmlns:a16="http://schemas.microsoft.com/office/drawing/2014/main" id="{BC46C88A-E29C-444A-869D-625EDED61207}"/>
              </a:ext>
            </a:extLst>
          </p:cNvPr>
          <p:cNvCxnSpPr>
            <a:cxnSpLocks/>
          </p:cNvCxnSpPr>
          <p:nvPr/>
        </p:nvCxnSpPr>
        <p:spPr>
          <a:xfrm flipV="1">
            <a:off x="5046110" y="3765834"/>
            <a:ext cx="327335" cy="329"/>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2A60AAF-C814-0442-90B2-6AC04BBE7755}"/>
              </a:ext>
            </a:extLst>
          </p:cNvPr>
          <p:cNvCxnSpPr>
            <a:cxnSpLocks/>
          </p:cNvCxnSpPr>
          <p:nvPr/>
        </p:nvCxnSpPr>
        <p:spPr>
          <a:xfrm>
            <a:off x="4737619" y="3945426"/>
            <a:ext cx="0" cy="67252"/>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2132AC7A-E42B-AD4C-B198-363CE8E40409}"/>
              </a:ext>
            </a:extLst>
          </p:cNvPr>
          <p:cNvSpPr txBox="1"/>
          <p:nvPr/>
        </p:nvSpPr>
        <p:spPr>
          <a:xfrm>
            <a:off x="8134081" y="6131336"/>
            <a:ext cx="2043609" cy="769441"/>
          </a:xfrm>
          <a:prstGeom prst="rect">
            <a:avLst/>
          </a:prstGeom>
          <a:noFill/>
        </p:spPr>
        <p:txBody>
          <a:bodyPr wrap="square" rtlCol="0">
            <a:spAutoFit/>
          </a:bodyPr>
          <a:lstStyle/>
          <a:p>
            <a:r>
              <a:rPr lang="en-US" sz="850" i="1" spc="-5">
                <a:solidFill>
                  <a:srgbClr val="0683B4"/>
                </a:solidFill>
                <a:latin typeface="Arial" panose="020B0604020202020204" pitchFamily="34" charset="0"/>
                <a:cs typeface="Arial" panose="020B0604020202020204" pitchFamily="34" charset="0"/>
              </a:rPr>
              <a:t>MP2 also performs well since it maintains biomass at or above the target, with a very low probability of breaching the limit.</a:t>
            </a:r>
          </a:p>
          <a:p>
            <a:endParaRPr lang="en-US" sz="1000"/>
          </a:p>
        </p:txBody>
      </p:sp>
      <p:sp>
        <p:nvSpPr>
          <p:cNvPr id="130" name="Arc 129">
            <a:extLst>
              <a:ext uri="{FF2B5EF4-FFF2-40B4-BE49-F238E27FC236}">
                <a16:creationId xmlns:a16="http://schemas.microsoft.com/office/drawing/2014/main" id="{3F3088A1-C43E-5D44-8008-2F95827943E1}"/>
              </a:ext>
            </a:extLst>
          </p:cNvPr>
          <p:cNvSpPr/>
          <p:nvPr/>
        </p:nvSpPr>
        <p:spPr>
          <a:xfrm flipH="1">
            <a:off x="8272421" y="5557348"/>
            <a:ext cx="531806" cy="1203836"/>
          </a:xfrm>
          <a:prstGeom prst="arc">
            <a:avLst/>
          </a:prstGeom>
          <a:ln w="6350">
            <a:solidFill>
              <a:srgbClr val="0683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object 11">
            <a:extLst>
              <a:ext uri="{FF2B5EF4-FFF2-40B4-BE49-F238E27FC236}">
                <a16:creationId xmlns:a16="http://schemas.microsoft.com/office/drawing/2014/main" id="{C7B70CD4-9911-3749-9121-2FC6C545E294}"/>
              </a:ext>
            </a:extLst>
          </p:cNvPr>
          <p:cNvSpPr txBox="1"/>
          <p:nvPr/>
        </p:nvSpPr>
        <p:spPr>
          <a:xfrm>
            <a:off x="11272320" y="1967343"/>
            <a:ext cx="1206645" cy="107722"/>
          </a:xfrm>
          <a:prstGeom prst="rect">
            <a:avLst/>
          </a:prstGeom>
        </p:spPr>
        <p:txBody>
          <a:bodyPr vert="horz" wrap="square" lIns="0" tIns="0" rIns="0" bIns="0" rtlCol="0">
            <a:spAutoFit/>
          </a:bodyPr>
          <a:lstStyle/>
          <a:p>
            <a:pPr marL="15875" marR="5080">
              <a:spcBef>
                <a:spcPts val="100"/>
              </a:spcBef>
            </a:pPr>
            <a:r>
              <a:rPr sz="700">
                <a:solidFill>
                  <a:srgbClr val="8A8C8E"/>
                </a:solidFill>
                <a:latin typeface="Arial" panose="020B0604020202020204" pitchFamily="34" charset="0"/>
                <a:cs typeface="Arial" panose="020B0604020202020204" pitchFamily="34" charset="0"/>
              </a:rPr>
              <a:t>10th-90th</a:t>
            </a:r>
            <a:r>
              <a:rPr lang="en-US" sz="700" spc="-55">
                <a:solidFill>
                  <a:srgbClr val="8A8C8E"/>
                </a:solidFill>
                <a:latin typeface="Arial" panose="020B0604020202020204" pitchFamily="34" charset="0"/>
                <a:cs typeface="Arial" panose="020B0604020202020204" pitchFamily="34" charset="0"/>
              </a:rPr>
              <a:t> </a:t>
            </a:r>
            <a:r>
              <a:rPr lang="en-US" sz="700" spc="-5">
                <a:solidFill>
                  <a:srgbClr val="8A8C8E"/>
                </a:solidFill>
                <a:latin typeface="Arial" panose="020B0604020202020204" pitchFamily="34" charset="0"/>
                <a:cs typeface="Arial" panose="020B0604020202020204" pitchFamily="34" charset="0"/>
              </a:rPr>
              <a:t>PERCENTILE</a:t>
            </a:r>
            <a:endParaRPr lang="en-US" sz="700">
              <a:latin typeface="Arial" panose="020B0604020202020204" pitchFamily="34" charset="0"/>
              <a:cs typeface="Arial" panose="020B0604020202020204" pitchFamily="34" charset="0"/>
            </a:endParaRPr>
          </a:p>
        </p:txBody>
      </p:sp>
      <p:sp>
        <p:nvSpPr>
          <p:cNvPr id="135" name="object 11">
            <a:extLst>
              <a:ext uri="{FF2B5EF4-FFF2-40B4-BE49-F238E27FC236}">
                <a16:creationId xmlns:a16="http://schemas.microsoft.com/office/drawing/2014/main" id="{F1A23AF5-C98C-8541-BAA3-BB879A2D15A2}"/>
              </a:ext>
            </a:extLst>
          </p:cNvPr>
          <p:cNvSpPr txBox="1"/>
          <p:nvPr/>
        </p:nvSpPr>
        <p:spPr>
          <a:xfrm>
            <a:off x="11272320" y="2090446"/>
            <a:ext cx="1206645" cy="107722"/>
          </a:xfrm>
          <a:prstGeom prst="rect">
            <a:avLst/>
          </a:prstGeom>
        </p:spPr>
        <p:txBody>
          <a:bodyPr vert="horz" wrap="square" lIns="0" tIns="0" rIns="0" bIns="0" rtlCol="0">
            <a:spAutoFit/>
          </a:bodyPr>
          <a:lstStyle/>
          <a:p>
            <a:pPr marL="15875" marR="5080">
              <a:spcBef>
                <a:spcPts val="100"/>
              </a:spcBef>
            </a:pPr>
            <a:r>
              <a:rPr sz="700" spc="-15">
                <a:solidFill>
                  <a:srgbClr val="00A64F"/>
                </a:solidFill>
                <a:latin typeface="Arial" panose="020B0604020202020204" pitchFamily="34" charset="0"/>
                <a:cs typeface="Arial" panose="020B0604020202020204" pitchFamily="34" charset="0"/>
              </a:rPr>
              <a:t>TARGET</a:t>
            </a:r>
            <a:endParaRPr sz="700">
              <a:latin typeface="Arial" panose="020B0604020202020204" pitchFamily="34" charset="0"/>
              <a:cs typeface="Arial" panose="020B0604020202020204" pitchFamily="34" charset="0"/>
            </a:endParaRPr>
          </a:p>
        </p:txBody>
      </p:sp>
      <p:sp>
        <p:nvSpPr>
          <p:cNvPr id="136" name="object 11">
            <a:extLst>
              <a:ext uri="{FF2B5EF4-FFF2-40B4-BE49-F238E27FC236}">
                <a16:creationId xmlns:a16="http://schemas.microsoft.com/office/drawing/2014/main" id="{C6F4E7A0-1A47-7547-9F5D-7B327D628B28}"/>
              </a:ext>
            </a:extLst>
          </p:cNvPr>
          <p:cNvSpPr txBox="1"/>
          <p:nvPr/>
        </p:nvSpPr>
        <p:spPr>
          <a:xfrm>
            <a:off x="11272320" y="2271946"/>
            <a:ext cx="1206645" cy="107722"/>
          </a:xfrm>
          <a:prstGeom prst="rect">
            <a:avLst/>
          </a:prstGeom>
        </p:spPr>
        <p:txBody>
          <a:bodyPr vert="horz" wrap="square" lIns="0" tIns="0" rIns="0" bIns="0" rtlCol="0">
            <a:spAutoFit/>
          </a:bodyPr>
          <a:lstStyle/>
          <a:p>
            <a:pPr marL="15875" marR="14604">
              <a:spcBef>
                <a:spcPts val="80"/>
              </a:spcBef>
            </a:pPr>
            <a:r>
              <a:rPr lang="en-US" sz="700" spc="-10">
                <a:solidFill>
                  <a:srgbClr val="8A8C8E"/>
                </a:solidFill>
                <a:latin typeface="Arial" panose="020B0604020202020204" pitchFamily="34" charset="0"/>
                <a:cs typeface="Arial" panose="020B0604020202020204" pitchFamily="34" charset="0"/>
              </a:rPr>
              <a:t>25th-75th</a:t>
            </a:r>
            <a:r>
              <a:rPr lang="en-US" sz="700" spc="-35">
                <a:solidFill>
                  <a:srgbClr val="8A8C8E"/>
                </a:solidFill>
                <a:latin typeface="Arial" panose="020B0604020202020204" pitchFamily="34" charset="0"/>
                <a:cs typeface="Arial" panose="020B0604020202020204" pitchFamily="34" charset="0"/>
              </a:rPr>
              <a:t> </a:t>
            </a:r>
            <a:r>
              <a:rPr lang="en-US" sz="700" spc="-5">
                <a:solidFill>
                  <a:srgbClr val="8A8C8E"/>
                </a:solidFill>
                <a:latin typeface="Arial" panose="020B0604020202020204" pitchFamily="34" charset="0"/>
                <a:cs typeface="Arial" panose="020B0604020202020204" pitchFamily="34" charset="0"/>
              </a:rPr>
              <a:t>PERCENTILE</a:t>
            </a:r>
            <a:endParaRPr sz="700">
              <a:latin typeface="Arial" panose="020B0604020202020204" pitchFamily="34" charset="0"/>
              <a:cs typeface="Arial" panose="020B0604020202020204" pitchFamily="34" charset="0"/>
            </a:endParaRPr>
          </a:p>
        </p:txBody>
      </p:sp>
      <p:sp>
        <p:nvSpPr>
          <p:cNvPr id="137" name="object 11">
            <a:extLst>
              <a:ext uri="{FF2B5EF4-FFF2-40B4-BE49-F238E27FC236}">
                <a16:creationId xmlns:a16="http://schemas.microsoft.com/office/drawing/2014/main" id="{E899CA8E-CFAF-6341-ABA5-18B2E9CCA1A9}"/>
              </a:ext>
            </a:extLst>
          </p:cNvPr>
          <p:cNvSpPr txBox="1"/>
          <p:nvPr/>
        </p:nvSpPr>
        <p:spPr>
          <a:xfrm>
            <a:off x="11272320" y="2413279"/>
            <a:ext cx="1206645" cy="107722"/>
          </a:xfrm>
          <a:prstGeom prst="rect">
            <a:avLst/>
          </a:prstGeom>
        </p:spPr>
        <p:txBody>
          <a:bodyPr vert="horz" wrap="square" lIns="0" tIns="0" rIns="0" bIns="0" rtlCol="0">
            <a:spAutoFit/>
          </a:bodyPr>
          <a:lstStyle/>
          <a:p>
            <a:pPr marL="15875" marR="5080">
              <a:spcBef>
                <a:spcPts val="100"/>
              </a:spcBef>
            </a:pPr>
            <a:r>
              <a:rPr lang="en-US" sz="700">
                <a:solidFill>
                  <a:srgbClr val="8A8C8E"/>
                </a:solidFill>
                <a:latin typeface="Arial" panose="020B0604020202020204" pitchFamily="34" charset="0"/>
                <a:cs typeface="Arial" panose="020B0604020202020204" pitchFamily="34" charset="0"/>
              </a:rPr>
              <a:t>MEDIAN</a:t>
            </a:r>
            <a:endParaRPr sz="700">
              <a:latin typeface="Arial" panose="020B0604020202020204" pitchFamily="34" charset="0"/>
              <a:cs typeface="Arial" panose="020B0604020202020204" pitchFamily="34" charset="0"/>
            </a:endParaRPr>
          </a:p>
        </p:txBody>
      </p:sp>
      <p:sp>
        <p:nvSpPr>
          <p:cNvPr id="138" name="object 11">
            <a:extLst>
              <a:ext uri="{FF2B5EF4-FFF2-40B4-BE49-F238E27FC236}">
                <a16:creationId xmlns:a16="http://schemas.microsoft.com/office/drawing/2014/main" id="{8219C989-10A8-FE43-BED2-BACD86C550AD}"/>
              </a:ext>
            </a:extLst>
          </p:cNvPr>
          <p:cNvSpPr txBox="1"/>
          <p:nvPr/>
        </p:nvSpPr>
        <p:spPr>
          <a:xfrm>
            <a:off x="11272320" y="2548252"/>
            <a:ext cx="1206645" cy="107722"/>
          </a:xfrm>
          <a:prstGeom prst="rect">
            <a:avLst/>
          </a:prstGeom>
        </p:spPr>
        <p:txBody>
          <a:bodyPr vert="horz" wrap="square" lIns="0" tIns="0" rIns="0" bIns="0" rtlCol="0">
            <a:spAutoFit/>
          </a:bodyPr>
          <a:lstStyle/>
          <a:p>
            <a:pPr marL="12700">
              <a:spcBef>
                <a:spcPts val="265"/>
              </a:spcBef>
            </a:pPr>
            <a:r>
              <a:rPr sz="700">
                <a:solidFill>
                  <a:srgbClr val="EC2027"/>
                </a:solidFill>
                <a:latin typeface="Arial" panose="020B0604020202020204" pitchFamily="34" charset="0"/>
                <a:cs typeface="Arial" panose="020B0604020202020204" pitchFamily="34" charset="0"/>
              </a:rPr>
              <a:t>LIMIT</a:t>
            </a:r>
            <a:endParaRPr sz="700">
              <a:latin typeface="Arial" panose="020B0604020202020204" pitchFamily="34" charset="0"/>
              <a:cs typeface="Arial" panose="020B0604020202020204" pitchFamily="34" charset="0"/>
            </a:endParaRPr>
          </a:p>
        </p:txBody>
      </p:sp>
      <p:sp>
        <p:nvSpPr>
          <p:cNvPr id="142" name="object 91">
            <a:extLst>
              <a:ext uri="{FF2B5EF4-FFF2-40B4-BE49-F238E27FC236}">
                <a16:creationId xmlns:a16="http://schemas.microsoft.com/office/drawing/2014/main" id="{025356AD-BF59-E344-8C63-D30801C6B9F7}"/>
              </a:ext>
            </a:extLst>
          </p:cNvPr>
          <p:cNvSpPr/>
          <p:nvPr/>
        </p:nvSpPr>
        <p:spPr>
          <a:xfrm>
            <a:off x="6960534" y="3309523"/>
            <a:ext cx="758928" cy="424971"/>
          </a:xfrm>
          <a:custGeom>
            <a:avLst/>
            <a:gdLst/>
            <a:ahLst/>
            <a:cxnLst/>
            <a:rect l="l" t="t" r="r" b="b"/>
            <a:pathLst>
              <a:path w="972820" h="225425">
                <a:moveTo>
                  <a:pt x="514959" y="170776"/>
                </a:moveTo>
                <a:lnTo>
                  <a:pt x="464654" y="170776"/>
                </a:lnTo>
                <a:lnTo>
                  <a:pt x="491007" y="225145"/>
                </a:lnTo>
                <a:lnTo>
                  <a:pt x="514959" y="170776"/>
                </a:lnTo>
                <a:close/>
              </a:path>
              <a:path w="972820" h="225425">
                <a:moveTo>
                  <a:pt x="972426" y="0"/>
                </a:moveTo>
                <a:lnTo>
                  <a:pt x="0" y="0"/>
                </a:lnTo>
                <a:lnTo>
                  <a:pt x="0" y="170776"/>
                </a:lnTo>
                <a:lnTo>
                  <a:pt x="972426" y="170776"/>
                </a:lnTo>
                <a:lnTo>
                  <a:pt x="972426" y="0"/>
                </a:lnTo>
                <a:close/>
              </a:path>
            </a:pathLst>
          </a:custGeom>
          <a:solidFill>
            <a:srgbClr val="D7511E"/>
          </a:solidFill>
        </p:spPr>
        <p:txBody>
          <a:bodyPr wrap="square" lIns="0" tIns="0" rIns="0" bIns="0" rtlCol="0"/>
          <a:lstStyle/>
          <a:p>
            <a:endParaRPr/>
          </a:p>
        </p:txBody>
      </p:sp>
      <p:sp>
        <p:nvSpPr>
          <p:cNvPr id="143" name="object 6">
            <a:extLst>
              <a:ext uri="{FF2B5EF4-FFF2-40B4-BE49-F238E27FC236}">
                <a16:creationId xmlns:a16="http://schemas.microsoft.com/office/drawing/2014/main" id="{B1E9EAD5-12AE-0D40-863D-13ECD7E7C7A0}"/>
              </a:ext>
            </a:extLst>
          </p:cNvPr>
          <p:cNvSpPr txBox="1"/>
          <p:nvPr/>
        </p:nvSpPr>
        <p:spPr>
          <a:xfrm>
            <a:off x="6986107" y="3346771"/>
            <a:ext cx="687448" cy="259045"/>
          </a:xfrm>
          <a:prstGeom prst="rect">
            <a:avLst/>
          </a:prstGeom>
        </p:spPr>
        <p:txBody>
          <a:bodyPr vert="horz" wrap="square" lIns="0" tIns="12700" rIns="0" bIns="0" rtlCol="0">
            <a:spAutoFit/>
          </a:bodyPr>
          <a:lstStyle/>
          <a:p>
            <a:pPr marL="12700" algn="ctr">
              <a:spcBef>
                <a:spcPts val="100"/>
              </a:spcBef>
            </a:pPr>
            <a:r>
              <a:rPr lang="en-US" sz="800" b="1">
                <a:solidFill>
                  <a:schemeClr val="bg1"/>
                </a:solidFill>
                <a:latin typeface="Arial" panose="020B0604020202020204" pitchFamily="34" charset="0"/>
                <a:cs typeface="Arial" panose="020B0604020202020204" pitchFamily="34" charset="0"/>
              </a:rPr>
              <a:t>HIGHEST MP SCORE</a:t>
            </a:r>
            <a:endParaRPr sz="800" b="1">
              <a:solidFill>
                <a:schemeClr val="bg1"/>
              </a:solidFill>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1308E65E-987D-824F-A53E-7347C661E2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0532" y="1967763"/>
            <a:ext cx="829544" cy="900938"/>
          </a:xfrm>
          <a:prstGeom prst="rect">
            <a:avLst/>
          </a:prstGeom>
        </p:spPr>
      </p:pic>
    </p:spTree>
    <p:extLst>
      <p:ext uri="{BB962C8B-B14F-4D97-AF65-F5344CB8AC3E}">
        <p14:creationId xmlns:p14="http://schemas.microsoft.com/office/powerpoint/2010/main" val="523971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ounded Rectangle 104">
            <a:extLst>
              <a:ext uri="{FF2B5EF4-FFF2-40B4-BE49-F238E27FC236}">
                <a16:creationId xmlns:a16="http://schemas.microsoft.com/office/drawing/2014/main" id="{773826D7-59B7-CC43-BFF6-8E9D3DF29444}"/>
              </a:ext>
            </a:extLst>
          </p:cNvPr>
          <p:cNvSpPr>
            <a:spLocks noChangeAspect="1"/>
          </p:cNvSpPr>
          <p:nvPr/>
        </p:nvSpPr>
        <p:spPr>
          <a:xfrm>
            <a:off x="3813089" y="1028699"/>
            <a:ext cx="889477" cy="889477"/>
          </a:xfrm>
          <a:prstGeom prst="roundRect">
            <a:avLst/>
          </a:prstGeom>
          <a:solidFill>
            <a:srgbClr val="D75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4214AC4A-0AFD-F746-A9D2-B0E05C2D8D24}"/>
              </a:ext>
            </a:extLst>
          </p:cNvPr>
          <p:cNvSpPr>
            <a:spLocks noGrp="1"/>
          </p:cNvSpPr>
          <p:nvPr>
            <p:ph type="ftr" sz="quarter" idx="10"/>
          </p:nvPr>
        </p:nvSpPr>
        <p:spPr/>
        <p:txBody>
          <a:bodyPr/>
          <a:lstStyle/>
          <a:p>
            <a:r>
              <a:rPr lang="en-US"/>
              <a:t>Footer</a:t>
            </a:r>
          </a:p>
        </p:txBody>
      </p:sp>
      <p:sp>
        <p:nvSpPr>
          <p:cNvPr id="4" name="Slide Number Placeholder 3">
            <a:extLst>
              <a:ext uri="{FF2B5EF4-FFF2-40B4-BE49-F238E27FC236}">
                <a16:creationId xmlns:a16="http://schemas.microsoft.com/office/drawing/2014/main" id="{CD05D7B9-B2B4-1346-865A-A34C1F660C8F}"/>
              </a:ext>
            </a:extLst>
          </p:cNvPr>
          <p:cNvSpPr>
            <a:spLocks noGrp="1"/>
          </p:cNvSpPr>
          <p:nvPr>
            <p:ph type="sldNum" sz="quarter" idx="11"/>
          </p:nvPr>
        </p:nvSpPr>
        <p:spPr/>
        <p:txBody>
          <a:bodyPr/>
          <a:lstStyle/>
          <a:p>
            <a:fld id="{B6F15528-21DE-4FAA-801E-634DDDAF4B2B}" type="slidenum">
              <a:rPr lang="en-US" smtClean="0"/>
              <a:pPr/>
              <a:t>23</a:t>
            </a:fld>
            <a:endParaRPr lang="en-US"/>
          </a:p>
        </p:txBody>
      </p:sp>
      <p:sp>
        <p:nvSpPr>
          <p:cNvPr id="5" name="Date Placeholder 4">
            <a:extLst>
              <a:ext uri="{FF2B5EF4-FFF2-40B4-BE49-F238E27FC236}">
                <a16:creationId xmlns:a16="http://schemas.microsoft.com/office/drawing/2014/main" id="{E1CCB9AA-16D0-304F-BF22-A0AD98741610}"/>
              </a:ext>
            </a:extLst>
          </p:cNvPr>
          <p:cNvSpPr>
            <a:spLocks noGrp="1"/>
          </p:cNvSpPr>
          <p:nvPr>
            <p:ph type="dt" sz="half" idx="12"/>
          </p:nvPr>
        </p:nvSpPr>
        <p:spPr/>
        <p:txBody>
          <a:bodyPr/>
          <a:lstStyle/>
          <a:p>
            <a:fld id="{B48DDA94-0BCE-3945-9FFA-E08A709F4F1D}" type="datetime1">
              <a:rPr lang="en-US" smtClean="0"/>
              <a:t>3/23/21</a:t>
            </a:fld>
            <a:endParaRPr lang="en-US"/>
          </a:p>
        </p:txBody>
      </p:sp>
      <p:sp>
        <p:nvSpPr>
          <p:cNvPr id="7" name="Rectangle 6">
            <a:extLst>
              <a:ext uri="{FF2B5EF4-FFF2-40B4-BE49-F238E27FC236}">
                <a16:creationId xmlns:a16="http://schemas.microsoft.com/office/drawing/2014/main" id="{F0FF8028-9B83-2D4C-8903-A564DCA23F2F}"/>
              </a:ext>
            </a:extLst>
          </p:cNvPr>
          <p:cNvSpPr/>
          <p:nvPr/>
        </p:nvSpPr>
        <p:spPr>
          <a:xfrm>
            <a:off x="1005290" y="2309491"/>
            <a:ext cx="3692693" cy="1416977"/>
          </a:xfrm>
          <a:prstGeom prst="rect">
            <a:avLst/>
          </a:prstGeom>
          <a:solidFill>
            <a:srgbClr val="E1E8F1">
              <a:alpha val="85098"/>
            </a:srgbClr>
          </a:solidFill>
          <a:ln w="9525">
            <a:solidFill>
              <a:srgbClr val="FBB9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48BFD0E2-01B7-744C-A7E8-E8309B2B8D10}"/>
              </a:ext>
            </a:extLst>
          </p:cNvPr>
          <p:cNvSpPr txBox="1">
            <a:spLocks noGrp="1"/>
          </p:cNvSpPr>
          <p:nvPr>
            <p:ph type="title"/>
          </p:nvPr>
        </p:nvSpPr>
        <p:spPr>
          <a:xfrm>
            <a:off x="994725" y="1010289"/>
            <a:ext cx="2785167" cy="1069524"/>
          </a:xfrm>
          <a:prstGeom prst="rect">
            <a:avLst/>
          </a:prstGeom>
        </p:spPr>
        <p:txBody>
          <a:bodyPr vert="horz" wrap="square" lIns="0" tIns="12700" rIns="0" bIns="0" rtlCol="0">
            <a:spAutoFit/>
          </a:bodyPr>
          <a:lstStyle/>
          <a:p>
            <a:pPr>
              <a:lnSpc>
                <a:spcPts val="2500"/>
              </a:lnSpc>
            </a:pPr>
            <a:r>
              <a:rPr lang="en-US" sz="2600" dirty="0">
                <a:solidFill>
                  <a:srgbClr val="D65227"/>
                </a:solidFill>
                <a:latin typeface="Arial" panose="020B0604020202020204" pitchFamily="34" charset="0"/>
                <a:cs typeface="Arial" panose="020B0604020202020204" pitchFamily="34" charset="0"/>
              </a:rPr>
              <a:t>Trade-off: catch/biomass</a:t>
            </a:r>
            <a:endParaRPr sz="2600" dirty="0">
              <a:solidFill>
                <a:srgbClr val="D65227"/>
              </a:solidFill>
              <a:latin typeface="Arial" panose="020B0604020202020204" pitchFamily="34" charset="0"/>
              <a:cs typeface="Arial" panose="020B0604020202020204" pitchFamily="34" charset="0"/>
            </a:endParaRPr>
          </a:p>
          <a:p>
            <a:pPr rtl="0">
              <a:spcBef>
                <a:spcPts val="600"/>
              </a:spcBef>
            </a:pPr>
            <a:r>
              <a:rPr lang="en-US" sz="1100" b="0" dirty="0">
                <a:solidFill>
                  <a:srgbClr val="D65227"/>
                </a:solidFill>
              </a:rPr>
              <a:t>Six management procedures (MP1-MP6). Median in final year of 2020-2040 projection.</a:t>
            </a:r>
            <a:endParaRPr sz="1100" dirty="0">
              <a:solidFill>
                <a:srgbClr val="D65227"/>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92340E9-EF3D-7D40-AC87-46C217255726}"/>
              </a:ext>
            </a:extLst>
          </p:cNvPr>
          <p:cNvSpPr txBox="1"/>
          <p:nvPr/>
        </p:nvSpPr>
        <p:spPr>
          <a:xfrm>
            <a:off x="3819487" y="1138069"/>
            <a:ext cx="878495" cy="130805"/>
          </a:xfrm>
          <a:prstGeom prst="rect">
            <a:avLst/>
          </a:prstGeom>
          <a:noFill/>
        </p:spPr>
        <p:txBody>
          <a:bodyPr wrap="square" lIns="0" tIns="0" rIns="0" bIns="0" rtlCol="0">
            <a:spAutoFit/>
          </a:bodyPr>
          <a:lstStyle/>
          <a:p>
            <a:pPr algn="ctr"/>
            <a:r>
              <a:rPr lang="en-US" sz="850" b="1">
                <a:solidFill>
                  <a:srgbClr val="FFC89E"/>
                </a:solidFill>
                <a:latin typeface="Arial" panose="020B0604020202020204" pitchFamily="34" charset="0"/>
                <a:cs typeface="Arial" panose="020B0604020202020204" pitchFamily="34" charset="0"/>
              </a:rPr>
              <a:t>Best scores</a:t>
            </a:r>
          </a:p>
        </p:txBody>
      </p:sp>
      <p:sp>
        <p:nvSpPr>
          <p:cNvPr id="11" name="TextBox 10">
            <a:extLst>
              <a:ext uri="{FF2B5EF4-FFF2-40B4-BE49-F238E27FC236}">
                <a16:creationId xmlns:a16="http://schemas.microsoft.com/office/drawing/2014/main" id="{67566521-32AD-914A-A464-BDFB481488CE}"/>
              </a:ext>
            </a:extLst>
          </p:cNvPr>
          <p:cNvSpPr txBox="1"/>
          <p:nvPr/>
        </p:nvSpPr>
        <p:spPr>
          <a:xfrm>
            <a:off x="3856262" y="1315500"/>
            <a:ext cx="809015" cy="246221"/>
          </a:xfrm>
          <a:prstGeom prst="rect">
            <a:avLst/>
          </a:prstGeom>
          <a:noFill/>
        </p:spPr>
        <p:txBody>
          <a:bodyPr wrap="square" lIns="0" tIns="0" rIns="0" bIns="0" rtlCol="0">
            <a:spAutoFit/>
          </a:bodyPr>
          <a:lstStyle/>
          <a:p>
            <a:pPr algn="ctr"/>
            <a:r>
              <a:rPr lang="en-US" sz="1600" b="1">
                <a:solidFill>
                  <a:schemeClr val="bg1"/>
                </a:solidFill>
                <a:latin typeface="Arial Black" panose="020B0604020202020204" pitchFamily="34" charset="0"/>
                <a:cs typeface="Arial Black" panose="020B0604020202020204" pitchFamily="34" charset="0"/>
              </a:rPr>
              <a:t>MP2</a:t>
            </a:r>
          </a:p>
        </p:txBody>
      </p:sp>
      <p:sp>
        <p:nvSpPr>
          <p:cNvPr id="14" name="object 3">
            <a:extLst>
              <a:ext uri="{FF2B5EF4-FFF2-40B4-BE49-F238E27FC236}">
                <a16:creationId xmlns:a16="http://schemas.microsoft.com/office/drawing/2014/main" id="{92265DC6-DE63-414B-AFA2-14924ADDA546}"/>
              </a:ext>
            </a:extLst>
          </p:cNvPr>
          <p:cNvSpPr txBox="1"/>
          <p:nvPr/>
        </p:nvSpPr>
        <p:spPr>
          <a:xfrm>
            <a:off x="997090" y="6421572"/>
            <a:ext cx="3594610" cy="684803"/>
          </a:xfrm>
          <a:prstGeom prst="rect">
            <a:avLst/>
          </a:prstGeom>
        </p:spPr>
        <p:txBody>
          <a:bodyPr vert="horz" wrap="square" lIns="0" tIns="0" rIns="0" bIns="0" rtlCol="0">
            <a:spAutoFit/>
          </a:bodyPr>
          <a:lstStyle/>
          <a:p>
            <a:pPr marL="12700">
              <a:spcBef>
                <a:spcPts val="600"/>
              </a:spcBef>
            </a:pPr>
            <a:r>
              <a:rPr lang="en-US" sz="900" b="1">
                <a:solidFill>
                  <a:srgbClr val="D65227"/>
                </a:solidFill>
                <a:latin typeface="Arial" panose="020B0604020202020204" pitchFamily="34" charset="0"/>
                <a:cs typeface="Arial" panose="020B0604020202020204" pitchFamily="34" charset="0"/>
              </a:rPr>
              <a:t>Performance metrics measured</a:t>
            </a:r>
            <a:endParaRPr sz="900" b="1">
              <a:latin typeface="Arial" panose="020B0604020202020204" pitchFamily="34" charset="0"/>
              <a:cs typeface="Arial" panose="020B0604020202020204" pitchFamily="34" charset="0"/>
            </a:endParaRPr>
          </a:p>
          <a:p>
            <a:pPr marL="14604">
              <a:spcBef>
                <a:spcPts val="600"/>
              </a:spcBef>
            </a:pPr>
            <a:r>
              <a:rPr lang="en-US" sz="850" b="1">
                <a:solidFill>
                  <a:srgbClr val="8A8C8E"/>
                </a:solidFill>
                <a:latin typeface="Arial" panose="020B0604020202020204" pitchFamily="34" charset="0"/>
                <a:cs typeface="Arial" panose="020B0604020202020204" pitchFamily="34" charset="0"/>
              </a:rPr>
              <a:t>F/F</a:t>
            </a:r>
            <a:r>
              <a:rPr lang="en-US" sz="850" b="1" baseline="-25000">
                <a:solidFill>
                  <a:srgbClr val="8A8C8E"/>
                </a:solidFill>
                <a:latin typeface="Arial" panose="020B0604020202020204" pitchFamily="34" charset="0"/>
                <a:cs typeface="Arial" panose="020B0604020202020204" pitchFamily="34" charset="0"/>
              </a:rPr>
              <a:t>MSY  </a:t>
            </a:r>
            <a:r>
              <a:rPr lang="en-US" sz="850">
                <a:solidFill>
                  <a:srgbClr val="8A8C8E"/>
                </a:solidFill>
                <a:latin typeface="Arial" panose="020B0604020202020204" pitchFamily="34" charset="0"/>
                <a:cs typeface="Arial" panose="020B0604020202020204" pitchFamily="34" charset="0"/>
              </a:rPr>
              <a:t>Fishing mortality relative to fishing at maximum sustainable yield.</a:t>
            </a:r>
          </a:p>
          <a:p>
            <a:pPr marL="14604">
              <a:spcBef>
                <a:spcPts val="600"/>
              </a:spcBef>
            </a:pPr>
            <a:r>
              <a:rPr lang="en-US" sz="850" b="1">
                <a:solidFill>
                  <a:srgbClr val="8A8C8E"/>
                </a:solidFill>
                <a:latin typeface="Arial" panose="020B0604020202020204" pitchFamily="34" charset="0"/>
                <a:cs typeface="Arial" panose="020B0604020202020204" pitchFamily="34" charset="0"/>
              </a:rPr>
              <a:t>SB/SB</a:t>
            </a:r>
            <a:r>
              <a:rPr lang="en-US" sz="850" b="1" baseline="-25000">
                <a:solidFill>
                  <a:srgbClr val="8A8C8E"/>
                </a:solidFill>
                <a:latin typeface="Arial" panose="020B0604020202020204" pitchFamily="34" charset="0"/>
                <a:cs typeface="Arial" panose="020B0604020202020204" pitchFamily="34" charset="0"/>
              </a:rPr>
              <a:t>MSY  </a:t>
            </a:r>
            <a:r>
              <a:rPr lang="en-US" sz="850">
                <a:solidFill>
                  <a:srgbClr val="8A8C8E"/>
                </a:solidFill>
                <a:latin typeface="Arial" panose="020B0604020202020204" pitchFamily="34" charset="0"/>
                <a:cs typeface="Arial" panose="020B0604020202020204" pitchFamily="34" charset="0"/>
              </a:rPr>
              <a:t>Spawning biomass relative to the spawning biomass that enables a fish stock to deliver the maximum sustainable yield.</a:t>
            </a:r>
            <a:endParaRPr sz="850">
              <a:latin typeface="Arial" panose="020B0604020202020204" pitchFamily="34" charset="0"/>
              <a:cs typeface="Arial" panose="020B0604020202020204" pitchFamily="34" charset="0"/>
            </a:endParaRPr>
          </a:p>
        </p:txBody>
      </p:sp>
      <p:sp>
        <p:nvSpPr>
          <p:cNvPr id="15" name="object 4">
            <a:extLst>
              <a:ext uri="{FF2B5EF4-FFF2-40B4-BE49-F238E27FC236}">
                <a16:creationId xmlns:a16="http://schemas.microsoft.com/office/drawing/2014/main" id="{D7020C00-4643-8F4A-9D33-421A8628BB96}"/>
              </a:ext>
            </a:extLst>
          </p:cNvPr>
          <p:cNvSpPr txBox="1"/>
          <p:nvPr/>
        </p:nvSpPr>
        <p:spPr>
          <a:xfrm>
            <a:off x="1007813" y="4848278"/>
            <a:ext cx="3503304" cy="1243930"/>
          </a:xfrm>
          <a:prstGeom prst="rect">
            <a:avLst/>
          </a:prstGeom>
        </p:spPr>
        <p:txBody>
          <a:bodyPr vert="horz" wrap="square" lIns="0" tIns="12700" rIns="0" bIns="0" rtlCol="0">
            <a:spAutoFit/>
          </a:bodyPr>
          <a:lstStyle/>
          <a:p>
            <a:pPr>
              <a:spcBef>
                <a:spcPts val="600"/>
              </a:spcBef>
            </a:pPr>
            <a:r>
              <a:rPr sz="900" b="1" spc="-5">
                <a:solidFill>
                  <a:srgbClr val="D65227"/>
                </a:solidFill>
                <a:latin typeface="Arial" panose="020B0604020202020204" pitchFamily="34" charset="0"/>
                <a:cs typeface="Arial" panose="020B0604020202020204" pitchFamily="34" charset="0"/>
              </a:rPr>
              <a:t>READING THIS CHART</a:t>
            </a:r>
          </a:p>
          <a:p>
            <a:pPr marR="243840">
              <a:spcBef>
                <a:spcPts val="600"/>
              </a:spcBef>
            </a:pPr>
            <a:r>
              <a:rPr lang="en-US" sz="800" spc="-5">
                <a:solidFill>
                  <a:srgbClr val="8A8C8E"/>
                </a:solidFill>
                <a:latin typeface="Arial" panose="020B0604020202020204" pitchFamily="34" charset="0"/>
                <a:cs typeface="Arial" panose="020B0604020202020204" pitchFamily="34" charset="0"/>
              </a:rPr>
              <a:t>The chart </a:t>
            </a:r>
            <a:r>
              <a:rPr lang="en-US" sz="800" b="1" spc="-5">
                <a:solidFill>
                  <a:srgbClr val="8A8C8E"/>
                </a:solidFill>
                <a:latin typeface="Arial" panose="020B0604020202020204" pitchFamily="34" charset="0"/>
                <a:cs typeface="Arial" panose="020B0604020202020204" pitchFamily="34" charset="0"/>
              </a:rPr>
              <a:t>compares trade-offs</a:t>
            </a:r>
            <a:r>
              <a:rPr lang="en-US" sz="800" spc="-5">
                <a:solidFill>
                  <a:srgbClr val="8A8C8E"/>
                </a:solidFill>
                <a:latin typeface="Arial" panose="020B0604020202020204" pitchFamily="34" charset="0"/>
                <a:cs typeface="Arial" panose="020B0604020202020204" pitchFamily="34" charset="0"/>
              </a:rPr>
              <a:t> in six management procedures (MPs) for X operating models by measuring two co-dependent performance metrics: </a:t>
            </a:r>
            <a:r>
              <a:rPr lang="en-US" sz="800" b="1" spc="-5">
                <a:solidFill>
                  <a:srgbClr val="8A8C8E"/>
                </a:solidFill>
                <a:latin typeface="Arial" panose="020B0604020202020204" pitchFamily="34" charset="0"/>
                <a:cs typeface="Arial" panose="020B0604020202020204" pitchFamily="34" charset="0"/>
              </a:rPr>
              <a:t>fishing mortality </a:t>
            </a:r>
            <a:r>
              <a:rPr lang="en-US" sz="800" spc="-5">
                <a:solidFill>
                  <a:srgbClr val="8A8C8E"/>
                </a:solidFill>
                <a:latin typeface="Arial" panose="020B0604020202020204" pitchFamily="34" charset="0"/>
                <a:cs typeface="Arial" panose="020B0604020202020204" pitchFamily="34" charset="0"/>
              </a:rPr>
              <a:t>(vertical axis) and </a:t>
            </a:r>
            <a:r>
              <a:rPr lang="en-US" sz="800" b="1" spc="-5">
                <a:solidFill>
                  <a:srgbClr val="8A8C8E"/>
                </a:solidFill>
                <a:latin typeface="Arial" panose="020B0604020202020204" pitchFamily="34" charset="0"/>
                <a:cs typeface="Arial" panose="020B0604020202020204" pitchFamily="34" charset="0"/>
              </a:rPr>
              <a:t>biomass</a:t>
            </a:r>
            <a:r>
              <a:rPr lang="en-US" sz="800" spc="-5">
                <a:solidFill>
                  <a:srgbClr val="8A8C8E"/>
                </a:solidFill>
                <a:latin typeface="Arial" panose="020B0604020202020204" pitchFamily="34" charset="0"/>
                <a:cs typeface="Arial" panose="020B0604020202020204" pitchFamily="34" charset="0"/>
              </a:rPr>
              <a:t> (horizontal axis).</a:t>
            </a:r>
          </a:p>
          <a:p>
            <a:pPr marR="85725">
              <a:spcBef>
                <a:spcPts val="600"/>
              </a:spcBef>
            </a:pPr>
            <a:r>
              <a:rPr lang="en-US" sz="800" spc="-5">
                <a:solidFill>
                  <a:srgbClr val="8A8C8E"/>
                </a:solidFill>
                <a:latin typeface="Arial" panose="020B0604020202020204" pitchFamily="34" charset="0"/>
                <a:cs typeface="Arial" panose="020B0604020202020204" pitchFamily="34" charset="0"/>
              </a:rPr>
              <a:t>Index (1 = target) </a:t>
            </a:r>
          </a:p>
          <a:p>
            <a:pPr marR="85725">
              <a:spcBef>
                <a:spcPts val="600"/>
              </a:spcBef>
            </a:pPr>
            <a:r>
              <a:rPr lang="en-US" sz="800" spc="-5">
                <a:solidFill>
                  <a:srgbClr val="8A8C8E"/>
                </a:solidFill>
                <a:latin typeface="Arial" panose="020B0604020202020204" pitchFamily="34" charset="0"/>
                <a:cs typeface="Arial" panose="020B0604020202020204" pitchFamily="34" charset="0"/>
              </a:rPr>
              <a:t>The </a:t>
            </a:r>
            <a:r>
              <a:rPr lang="en-US" sz="800" b="1" spc="-5">
                <a:solidFill>
                  <a:srgbClr val="8A8C8E"/>
                </a:solidFill>
                <a:latin typeface="Arial" panose="020B0604020202020204" pitchFamily="34" charset="0"/>
                <a:cs typeface="Arial" panose="020B0604020202020204" pitchFamily="34" charset="0"/>
              </a:rPr>
              <a:t>dots</a:t>
            </a:r>
            <a:r>
              <a:rPr lang="en-US" sz="800" spc="-5">
                <a:solidFill>
                  <a:srgbClr val="8A8C8E"/>
                </a:solidFill>
                <a:latin typeface="Arial" panose="020B0604020202020204" pitchFamily="34" charset="0"/>
                <a:cs typeface="Arial" panose="020B0604020202020204" pitchFamily="34" charset="0"/>
              </a:rPr>
              <a:t> represent the median value for the final year of the projected period 2020-2040. </a:t>
            </a:r>
            <a:r>
              <a:rPr lang="en-US" sz="800" b="1" spc="-5">
                <a:solidFill>
                  <a:srgbClr val="8A8C8E"/>
                </a:solidFill>
                <a:latin typeface="Arial" panose="020B0604020202020204" pitchFamily="34" charset="0"/>
                <a:cs typeface="Arial" panose="020B0604020202020204" pitchFamily="34" charset="0"/>
              </a:rPr>
              <a:t>Dotted lines </a:t>
            </a:r>
            <a:r>
              <a:rPr lang="en-US" sz="800" spc="-5">
                <a:solidFill>
                  <a:srgbClr val="8A8C8E"/>
                </a:solidFill>
                <a:latin typeface="Arial" panose="020B0604020202020204" pitchFamily="34" charset="0"/>
                <a:cs typeface="Arial" panose="020B0604020202020204" pitchFamily="34" charset="0"/>
              </a:rPr>
              <a:t>around dots are error bars representing 90th percentiles.</a:t>
            </a:r>
            <a:endParaRPr sz="800">
              <a:latin typeface="Arial" panose="020B0604020202020204" pitchFamily="34" charset="0"/>
              <a:cs typeface="Arial" panose="020B0604020202020204" pitchFamily="34" charset="0"/>
            </a:endParaRPr>
          </a:p>
        </p:txBody>
      </p:sp>
      <p:sp>
        <p:nvSpPr>
          <p:cNvPr id="25" name="object 11">
            <a:extLst>
              <a:ext uri="{FF2B5EF4-FFF2-40B4-BE49-F238E27FC236}">
                <a16:creationId xmlns:a16="http://schemas.microsoft.com/office/drawing/2014/main" id="{00645FB5-101D-A241-9837-3FAE054B4DC3}"/>
              </a:ext>
            </a:extLst>
          </p:cNvPr>
          <p:cNvSpPr/>
          <p:nvPr/>
        </p:nvSpPr>
        <p:spPr>
          <a:xfrm>
            <a:off x="11723581" y="1842377"/>
            <a:ext cx="28532" cy="0"/>
          </a:xfrm>
          <a:custGeom>
            <a:avLst/>
            <a:gdLst/>
            <a:ahLst/>
            <a:cxnLst/>
            <a:rect l="l" t="t" r="r" b="b"/>
            <a:pathLst>
              <a:path w="21590">
                <a:moveTo>
                  <a:pt x="0" y="0"/>
                </a:moveTo>
                <a:lnTo>
                  <a:pt x="21361" y="0"/>
                </a:lnTo>
              </a:path>
            </a:pathLst>
          </a:custGeom>
          <a:solidFill>
            <a:srgbClr val="CF3E27"/>
          </a:solidFill>
        </p:spPr>
        <p:txBody>
          <a:bodyPr wrap="square" lIns="0" tIns="0" rIns="0" bIns="0" rtlCol="0"/>
          <a:lstStyle/>
          <a:p>
            <a:endParaRPr/>
          </a:p>
        </p:txBody>
      </p:sp>
      <p:cxnSp>
        <p:nvCxnSpPr>
          <p:cNvPr id="33" name="Straight Connector 32">
            <a:extLst>
              <a:ext uri="{FF2B5EF4-FFF2-40B4-BE49-F238E27FC236}">
                <a16:creationId xmlns:a16="http://schemas.microsoft.com/office/drawing/2014/main" id="{8CC6FB88-ED43-F645-BB6F-B4C43BAA8A5F}"/>
              </a:ext>
            </a:extLst>
          </p:cNvPr>
          <p:cNvCxnSpPr>
            <a:cxnSpLocks/>
          </p:cNvCxnSpPr>
          <p:nvPr/>
        </p:nvCxnSpPr>
        <p:spPr>
          <a:xfrm>
            <a:off x="5191428" y="1058900"/>
            <a:ext cx="0" cy="6048282"/>
          </a:xfrm>
          <a:prstGeom prst="line">
            <a:avLst/>
          </a:prstGeom>
          <a:ln w="9525">
            <a:solidFill>
              <a:srgbClr val="FBB995"/>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6B374AED-D2FA-F941-B960-80BC15C91A3C}"/>
              </a:ext>
            </a:extLst>
          </p:cNvPr>
          <p:cNvSpPr txBox="1"/>
          <p:nvPr/>
        </p:nvSpPr>
        <p:spPr>
          <a:xfrm>
            <a:off x="1149520" y="2428809"/>
            <a:ext cx="3369836" cy="1191545"/>
          </a:xfrm>
          <a:prstGeom prst="rect">
            <a:avLst/>
          </a:prstGeom>
          <a:noFill/>
        </p:spPr>
        <p:txBody>
          <a:bodyPr wrap="square" lIns="0" tIns="0" rIns="0" bIns="0" rtlCol="0">
            <a:spAutoFit/>
          </a:bodyPr>
          <a:lstStyle/>
          <a:p>
            <a:pPr>
              <a:lnSpc>
                <a:spcPts val="1250"/>
              </a:lnSpc>
              <a:spcAft>
                <a:spcPts val="300"/>
              </a:spcAft>
            </a:pPr>
            <a:r>
              <a:rPr lang="en-US" sz="900" b="1">
                <a:solidFill>
                  <a:srgbClr val="D65227"/>
                </a:solidFill>
                <a:latin typeface="Arial" panose="020B0604020202020204" pitchFamily="34" charset="0"/>
                <a:cs typeface="Arial" panose="020B0604020202020204" pitchFamily="34" charset="0"/>
              </a:rPr>
              <a:t>SUMMARY OF RESULTS</a:t>
            </a:r>
          </a:p>
          <a:p>
            <a:pPr>
              <a:lnSpc>
                <a:spcPts val="1250"/>
              </a:lnSpc>
            </a:pPr>
            <a:r>
              <a:rPr lang="en-US" sz="950" b="1">
                <a:solidFill>
                  <a:schemeClr val="tx1">
                    <a:lumMod val="65000"/>
                    <a:lumOff val="35000"/>
                  </a:schemeClr>
                </a:solidFill>
                <a:latin typeface="Arial" panose="020B0604020202020204" pitchFamily="34" charset="0"/>
                <a:cs typeface="Arial" panose="020B0604020202020204" pitchFamily="34" charset="0"/>
              </a:rPr>
              <a:t>Management procedure 2 (MP2) and MP3 perform best, maintaining the stock around B</a:t>
            </a:r>
            <a:r>
              <a:rPr lang="en-US" sz="950" b="1" baseline="-25000">
                <a:solidFill>
                  <a:schemeClr val="tx1">
                    <a:lumMod val="65000"/>
                    <a:lumOff val="35000"/>
                  </a:schemeClr>
                </a:solidFill>
                <a:latin typeface="Arial" panose="020B0604020202020204" pitchFamily="34" charset="0"/>
                <a:cs typeface="Arial" panose="020B0604020202020204" pitchFamily="34" charset="0"/>
              </a:rPr>
              <a:t>MSY</a:t>
            </a:r>
            <a:r>
              <a:rPr lang="en-US" sz="950" b="1">
                <a:solidFill>
                  <a:schemeClr val="tx1">
                    <a:lumMod val="65000"/>
                    <a:lumOff val="35000"/>
                  </a:schemeClr>
                </a:solidFill>
                <a:latin typeface="Arial" panose="020B0604020202020204" pitchFamily="34" charset="0"/>
                <a:cs typeface="Arial" panose="020B0604020202020204" pitchFamily="34" charset="0"/>
              </a:rPr>
              <a:t> while fishing around the target reference point. While MP4 and MP6 also project a sustainable stock, fishing effort is lower than necessary. The failure of MP5 stems from severe overfishing, resulting in an overfished stock.</a:t>
            </a:r>
          </a:p>
        </p:txBody>
      </p:sp>
      <p:sp>
        <p:nvSpPr>
          <p:cNvPr id="104" name="TextBox 103">
            <a:extLst>
              <a:ext uri="{FF2B5EF4-FFF2-40B4-BE49-F238E27FC236}">
                <a16:creationId xmlns:a16="http://schemas.microsoft.com/office/drawing/2014/main" id="{B0226B5B-429E-D240-AE24-DC1AE8C65B07}"/>
              </a:ext>
            </a:extLst>
          </p:cNvPr>
          <p:cNvSpPr txBox="1"/>
          <p:nvPr/>
        </p:nvSpPr>
        <p:spPr>
          <a:xfrm>
            <a:off x="3861096" y="1563594"/>
            <a:ext cx="809015" cy="246221"/>
          </a:xfrm>
          <a:prstGeom prst="rect">
            <a:avLst/>
          </a:prstGeom>
          <a:noFill/>
        </p:spPr>
        <p:txBody>
          <a:bodyPr wrap="square" lIns="0" tIns="0" rIns="0" bIns="0" rtlCol="0">
            <a:spAutoFit/>
          </a:bodyPr>
          <a:lstStyle/>
          <a:p>
            <a:pPr algn="ctr"/>
            <a:r>
              <a:rPr lang="en-US" sz="1600" b="1">
                <a:solidFill>
                  <a:schemeClr val="bg1"/>
                </a:solidFill>
                <a:latin typeface="Arial Black" panose="020B0604020202020204" pitchFamily="34" charset="0"/>
                <a:cs typeface="Arial Black" panose="020B0604020202020204" pitchFamily="34" charset="0"/>
              </a:rPr>
              <a:t>MP3</a:t>
            </a:r>
          </a:p>
        </p:txBody>
      </p:sp>
      <p:pic>
        <p:nvPicPr>
          <p:cNvPr id="106" name="Picture 105">
            <a:extLst>
              <a:ext uri="{FF2B5EF4-FFF2-40B4-BE49-F238E27FC236}">
                <a16:creationId xmlns:a16="http://schemas.microsoft.com/office/drawing/2014/main" id="{6FF20112-A6C3-E54C-A70F-2747829F5B9E}"/>
              </a:ext>
            </a:extLst>
          </p:cNvPr>
          <p:cNvPicPr>
            <a:picLocks noChangeAspect="1"/>
          </p:cNvPicPr>
          <p:nvPr/>
        </p:nvPicPr>
        <p:blipFill>
          <a:blip r:embed="rId2"/>
          <a:stretch>
            <a:fillRect/>
          </a:stretch>
        </p:blipFill>
        <p:spPr>
          <a:xfrm>
            <a:off x="788574" y="5667563"/>
            <a:ext cx="165100" cy="241300"/>
          </a:xfrm>
          <a:prstGeom prst="rect">
            <a:avLst/>
          </a:prstGeom>
        </p:spPr>
      </p:pic>
      <p:sp>
        <p:nvSpPr>
          <p:cNvPr id="107" name="object 4">
            <a:extLst>
              <a:ext uri="{FF2B5EF4-FFF2-40B4-BE49-F238E27FC236}">
                <a16:creationId xmlns:a16="http://schemas.microsoft.com/office/drawing/2014/main" id="{29FEDEF2-0F27-E147-978C-F4F88B837A69}"/>
              </a:ext>
            </a:extLst>
          </p:cNvPr>
          <p:cNvSpPr txBox="1"/>
          <p:nvPr/>
        </p:nvSpPr>
        <p:spPr>
          <a:xfrm>
            <a:off x="10809710" y="2280556"/>
            <a:ext cx="1636355" cy="138499"/>
          </a:xfrm>
          <a:prstGeom prst="rect">
            <a:avLst/>
          </a:prstGeom>
        </p:spPr>
        <p:txBody>
          <a:bodyPr vert="horz" wrap="square" lIns="0" tIns="0" rIns="0" bIns="0" rtlCol="0">
            <a:spAutoFit/>
          </a:bodyPr>
          <a:lstStyle/>
          <a:p>
            <a:pPr>
              <a:spcBef>
                <a:spcPts val="100"/>
              </a:spcBef>
            </a:pPr>
            <a:r>
              <a:rPr sz="900" b="1" spc="-7">
                <a:solidFill>
                  <a:srgbClr val="D65227"/>
                </a:solidFill>
                <a:latin typeface="Arial" panose="020B0604020202020204" pitchFamily="34" charset="0"/>
                <a:cs typeface="Arial" panose="020B0604020202020204" pitchFamily="34" charset="0"/>
              </a:rPr>
              <a:t>RESULTS RANKING</a:t>
            </a:r>
          </a:p>
        </p:txBody>
      </p:sp>
      <p:sp>
        <p:nvSpPr>
          <p:cNvPr id="108" name="object 88">
            <a:extLst>
              <a:ext uri="{FF2B5EF4-FFF2-40B4-BE49-F238E27FC236}">
                <a16:creationId xmlns:a16="http://schemas.microsoft.com/office/drawing/2014/main" id="{92066966-0F6D-B545-9073-632AD38C8F1A}"/>
              </a:ext>
            </a:extLst>
          </p:cNvPr>
          <p:cNvSpPr/>
          <p:nvPr/>
        </p:nvSpPr>
        <p:spPr>
          <a:xfrm>
            <a:off x="10806568" y="2488744"/>
            <a:ext cx="957026" cy="424420"/>
          </a:xfrm>
          <a:custGeom>
            <a:avLst/>
            <a:gdLst/>
            <a:ahLst/>
            <a:cxnLst/>
            <a:rect l="l" t="t" r="r" b="b"/>
            <a:pathLst>
              <a:path w="1001395" h="408304">
                <a:moveTo>
                  <a:pt x="256095" y="199402"/>
                </a:moveTo>
                <a:lnTo>
                  <a:pt x="190703" y="199402"/>
                </a:lnTo>
                <a:lnTo>
                  <a:pt x="214947" y="407911"/>
                </a:lnTo>
                <a:lnTo>
                  <a:pt x="256095" y="199402"/>
                </a:lnTo>
                <a:close/>
              </a:path>
              <a:path w="1001395" h="408304">
                <a:moveTo>
                  <a:pt x="1000950" y="0"/>
                </a:moveTo>
                <a:lnTo>
                  <a:pt x="0" y="0"/>
                </a:lnTo>
                <a:lnTo>
                  <a:pt x="0" y="199402"/>
                </a:lnTo>
                <a:lnTo>
                  <a:pt x="1000950" y="199402"/>
                </a:lnTo>
                <a:lnTo>
                  <a:pt x="1000950" y="0"/>
                </a:lnTo>
                <a:close/>
              </a:path>
            </a:pathLst>
          </a:custGeom>
          <a:solidFill>
            <a:srgbClr val="D7511E"/>
          </a:solidFill>
        </p:spPr>
        <p:txBody>
          <a:bodyPr wrap="square" lIns="0" tIns="0" rIns="0" bIns="0" rtlCol="0"/>
          <a:lstStyle/>
          <a:p>
            <a:endParaRPr/>
          </a:p>
        </p:txBody>
      </p:sp>
      <p:sp>
        <p:nvSpPr>
          <p:cNvPr id="109" name="object 89">
            <a:extLst>
              <a:ext uri="{FF2B5EF4-FFF2-40B4-BE49-F238E27FC236}">
                <a16:creationId xmlns:a16="http://schemas.microsoft.com/office/drawing/2014/main" id="{6F07D2D4-DB1B-174F-B966-12A120226620}"/>
              </a:ext>
            </a:extLst>
          </p:cNvPr>
          <p:cNvSpPr txBox="1"/>
          <p:nvPr/>
        </p:nvSpPr>
        <p:spPr>
          <a:xfrm>
            <a:off x="10871703" y="2527155"/>
            <a:ext cx="1080770" cy="123111"/>
          </a:xfrm>
          <a:prstGeom prst="rect">
            <a:avLst/>
          </a:prstGeom>
        </p:spPr>
        <p:txBody>
          <a:bodyPr vert="horz" wrap="square" lIns="0" tIns="0" rIns="0" bIns="0" rtlCol="0">
            <a:spAutoFit/>
          </a:bodyPr>
          <a:lstStyle/>
          <a:p>
            <a:pPr marR="18415">
              <a:spcBef>
                <a:spcPts val="725"/>
              </a:spcBef>
            </a:pPr>
            <a:r>
              <a:rPr sz="800" b="1">
                <a:solidFill>
                  <a:schemeClr val="bg1"/>
                </a:solidFill>
                <a:latin typeface="Arial" panose="020B0604020202020204" pitchFamily="34" charset="0"/>
                <a:cs typeface="Arial" panose="020B0604020202020204" pitchFamily="34" charset="0"/>
              </a:rPr>
              <a:t>HIGHEST SCORE</a:t>
            </a:r>
          </a:p>
        </p:txBody>
      </p:sp>
      <p:sp>
        <p:nvSpPr>
          <p:cNvPr id="111" name="object 5">
            <a:extLst>
              <a:ext uri="{FF2B5EF4-FFF2-40B4-BE49-F238E27FC236}">
                <a16:creationId xmlns:a16="http://schemas.microsoft.com/office/drawing/2014/main" id="{7632E901-4175-1540-B88F-5260733F61E6}"/>
              </a:ext>
            </a:extLst>
          </p:cNvPr>
          <p:cNvSpPr txBox="1"/>
          <p:nvPr/>
        </p:nvSpPr>
        <p:spPr>
          <a:xfrm>
            <a:off x="11427671" y="3004307"/>
            <a:ext cx="1962971" cy="285912"/>
          </a:xfrm>
          <a:prstGeom prst="rect">
            <a:avLst/>
          </a:prstGeom>
        </p:spPr>
        <p:txBody>
          <a:bodyPr vert="horz" wrap="square" lIns="0" tIns="12700" rIns="0" bIns="0" rtlCol="0">
            <a:spAutoFit/>
          </a:bodyPr>
          <a:lstStyle/>
          <a:p>
            <a:pPr marR="217170">
              <a:lnSpc>
                <a:spcPts val="1110"/>
              </a:lnSpc>
              <a:tabLst>
                <a:tab pos="465455" algn="l"/>
              </a:tabLst>
            </a:pPr>
            <a:r>
              <a:rPr lang="en-US" sz="900">
                <a:solidFill>
                  <a:srgbClr val="221E1F"/>
                </a:solidFill>
                <a:latin typeface="Arial" panose="020B0604020202020204" pitchFamily="34" charset="0"/>
                <a:cs typeface="Arial" panose="020B0604020202020204" pitchFamily="34" charset="0"/>
              </a:rPr>
              <a:t>Stock around B</a:t>
            </a:r>
            <a:r>
              <a:rPr lang="en-US" sz="900" baseline="-25000">
                <a:solidFill>
                  <a:srgbClr val="221E1F"/>
                </a:solidFill>
                <a:latin typeface="Arial" panose="020B0604020202020204" pitchFamily="34" charset="0"/>
                <a:cs typeface="Arial" panose="020B0604020202020204" pitchFamily="34" charset="0"/>
              </a:rPr>
              <a:t>MSY</a:t>
            </a:r>
            <a:r>
              <a:rPr lang="en-US" sz="900">
                <a:solidFill>
                  <a:srgbClr val="221E1F"/>
                </a:solidFill>
                <a:latin typeface="Arial" panose="020B0604020202020204" pitchFamily="34" charset="0"/>
                <a:cs typeface="Arial" panose="020B0604020202020204" pitchFamily="34" charset="0"/>
              </a:rPr>
              <a:t> and effort around F</a:t>
            </a:r>
            <a:r>
              <a:rPr lang="en-US" sz="900" baseline="-25000">
                <a:solidFill>
                  <a:srgbClr val="221E1F"/>
                </a:solidFill>
                <a:latin typeface="Arial" panose="020B0604020202020204" pitchFamily="34" charset="0"/>
                <a:cs typeface="Arial" panose="020B0604020202020204" pitchFamily="34" charset="0"/>
              </a:rPr>
              <a:t>TARGET</a:t>
            </a:r>
          </a:p>
        </p:txBody>
      </p:sp>
      <p:sp>
        <p:nvSpPr>
          <p:cNvPr id="112" name="object 5">
            <a:extLst>
              <a:ext uri="{FF2B5EF4-FFF2-40B4-BE49-F238E27FC236}">
                <a16:creationId xmlns:a16="http://schemas.microsoft.com/office/drawing/2014/main" id="{33B2C440-2ADA-B44D-9668-156BF58CAB7B}"/>
              </a:ext>
            </a:extLst>
          </p:cNvPr>
          <p:cNvSpPr txBox="1"/>
          <p:nvPr/>
        </p:nvSpPr>
        <p:spPr>
          <a:xfrm>
            <a:off x="11427671" y="3421885"/>
            <a:ext cx="1192408" cy="285912"/>
          </a:xfrm>
          <a:prstGeom prst="rect">
            <a:avLst/>
          </a:prstGeom>
        </p:spPr>
        <p:txBody>
          <a:bodyPr vert="horz" wrap="square" lIns="0" tIns="12700" rIns="0" bIns="0" rtlCol="0">
            <a:spAutoFit/>
          </a:bodyPr>
          <a:lstStyle/>
          <a:p>
            <a:pPr marR="217170">
              <a:lnSpc>
                <a:spcPts val="1110"/>
              </a:lnSpc>
              <a:tabLst>
                <a:tab pos="465455" algn="l"/>
              </a:tabLst>
            </a:pPr>
            <a:r>
              <a:rPr lang="en-US" sz="900">
                <a:solidFill>
                  <a:srgbClr val="221E1F"/>
                </a:solidFill>
                <a:latin typeface="Arial" panose="020B0604020202020204" pitchFamily="34" charset="0"/>
                <a:cs typeface="Arial" panose="020B0604020202020204" pitchFamily="34" charset="0"/>
              </a:rPr>
              <a:t>Sustainable stock but low fishing</a:t>
            </a:r>
          </a:p>
        </p:txBody>
      </p:sp>
      <p:sp>
        <p:nvSpPr>
          <p:cNvPr id="113" name="object 5">
            <a:extLst>
              <a:ext uri="{FF2B5EF4-FFF2-40B4-BE49-F238E27FC236}">
                <a16:creationId xmlns:a16="http://schemas.microsoft.com/office/drawing/2014/main" id="{D64F0F5B-135F-A745-BCB1-E5B36160C818}"/>
              </a:ext>
            </a:extLst>
          </p:cNvPr>
          <p:cNvSpPr txBox="1"/>
          <p:nvPr/>
        </p:nvSpPr>
        <p:spPr>
          <a:xfrm>
            <a:off x="11427670" y="3841067"/>
            <a:ext cx="2073738" cy="144848"/>
          </a:xfrm>
          <a:prstGeom prst="rect">
            <a:avLst/>
          </a:prstGeom>
        </p:spPr>
        <p:txBody>
          <a:bodyPr vert="horz" wrap="square" lIns="0" tIns="12700" rIns="0" bIns="0" rtlCol="0">
            <a:spAutoFit/>
          </a:bodyPr>
          <a:lstStyle/>
          <a:p>
            <a:pPr marR="217170">
              <a:lnSpc>
                <a:spcPts val="1110"/>
              </a:lnSpc>
              <a:tabLst>
                <a:tab pos="465455" algn="l"/>
              </a:tabLst>
            </a:pPr>
            <a:r>
              <a:rPr lang="en-US" sz="900">
                <a:solidFill>
                  <a:srgbClr val="221E1F"/>
                </a:solidFill>
                <a:latin typeface="Arial" panose="020B0604020202020204" pitchFamily="34" charset="0"/>
                <a:cs typeface="Arial" panose="020B0604020202020204" pitchFamily="34" charset="0"/>
              </a:rPr>
              <a:t>Effort around F</a:t>
            </a:r>
            <a:r>
              <a:rPr lang="en-US" sz="900" baseline="-25000">
                <a:solidFill>
                  <a:srgbClr val="221E1F"/>
                </a:solidFill>
                <a:latin typeface="Arial" panose="020B0604020202020204" pitchFamily="34" charset="0"/>
                <a:cs typeface="Arial" panose="020B0604020202020204" pitchFamily="34" charset="0"/>
              </a:rPr>
              <a:t>MSY</a:t>
            </a:r>
            <a:r>
              <a:rPr lang="en-US" sz="900">
                <a:solidFill>
                  <a:srgbClr val="221E1F"/>
                </a:solidFill>
                <a:latin typeface="Arial" panose="020B0604020202020204" pitchFamily="34" charset="0"/>
                <a:cs typeface="Arial" panose="020B0604020202020204" pitchFamily="34" charset="0"/>
              </a:rPr>
              <a:t> but low stock</a:t>
            </a:r>
          </a:p>
        </p:txBody>
      </p:sp>
      <p:sp>
        <p:nvSpPr>
          <p:cNvPr id="114" name="object 5">
            <a:extLst>
              <a:ext uri="{FF2B5EF4-FFF2-40B4-BE49-F238E27FC236}">
                <a16:creationId xmlns:a16="http://schemas.microsoft.com/office/drawing/2014/main" id="{9675C46A-47FE-E44A-891E-2AA81B1F1E41}"/>
              </a:ext>
            </a:extLst>
          </p:cNvPr>
          <p:cNvSpPr txBox="1"/>
          <p:nvPr/>
        </p:nvSpPr>
        <p:spPr>
          <a:xfrm>
            <a:off x="11427670" y="4084260"/>
            <a:ext cx="1490019" cy="285912"/>
          </a:xfrm>
          <a:prstGeom prst="rect">
            <a:avLst/>
          </a:prstGeom>
        </p:spPr>
        <p:txBody>
          <a:bodyPr vert="horz" wrap="square" lIns="0" tIns="12700" rIns="0" bIns="0" rtlCol="0">
            <a:spAutoFit/>
          </a:bodyPr>
          <a:lstStyle/>
          <a:p>
            <a:pPr marR="217170">
              <a:lnSpc>
                <a:spcPts val="1110"/>
              </a:lnSpc>
              <a:tabLst>
                <a:tab pos="465455" algn="l"/>
              </a:tabLst>
            </a:pPr>
            <a:r>
              <a:rPr lang="en-US" sz="900">
                <a:solidFill>
                  <a:srgbClr val="221E1F"/>
                </a:solidFill>
                <a:latin typeface="Arial" panose="020B0604020202020204" pitchFamily="34" charset="0"/>
                <a:cs typeface="Arial" panose="020B0604020202020204" pitchFamily="34" charset="0"/>
              </a:rPr>
              <a:t>Overfishing, jeopardizing stock sustainability</a:t>
            </a:r>
          </a:p>
        </p:txBody>
      </p:sp>
      <p:cxnSp>
        <p:nvCxnSpPr>
          <p:cNvPr id="115" name="Straight Connector 114">
            <a:extLst>
              <a:ext uri="{FF2B5EF4-FFF2-40B4-BE49-F238E27FC236}">
                <a16:creationId xmlns:a16="http://schemas.microsoft.com/office/drawing/2014/main" id="{843388B8-8D28-1D4E-AF05-5ABE78EE159C}"/>
              </a:ext>
            </a:extLst>
          </p:cNvPr>
          <p:cNvCxnSpPr>
            <a:cxnSpLocks/>
          </p:cNvCxnSpPr>
          <p:nvPr/>
        </p:nvCxnSpPr>
        <p:spPr>
          <a:xfrm flipV="1">
            <a:off x="11245818" y="2990283"/>
            <a:ext cx="0" cy="26914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96C123BB-905D-2B4B-9006-090609F76755}"/>
              </a:ext>
            </a:extLst>
          </p:cNvPr>
          <p:cNvCxnSpPr>
            <a:cxnSpLocks/>
          </p:cNvCxnSpPr>
          <p:nvPr/>
        </p:nvCxnSpPr>
        <p:spPr>
          <a:xfrm flipV="1">
            <a:off x="11245818" y="3430004"/>
            <a:ext cx="0" cy="26914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97B3390-884C-EF4E-AFD9-BC0ED165DC61}"/>
              </a:ext>
            </a:extLst>
          </p:cNvPr>
          <p:cNvCxnSpPr>
            <a:cxnSpLocks/>
          </p:cNvCxnSpPr>
          <p:nvPr/>
        </p:nvCxnSpPr>
        <p:spPr>
          <a:xfrm>
            <a:off x="11245818" y="3131682"/>
            <a:ext cx="12450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00BA2C1-1630-154F-97E7-B1CD52C80B8D}"/>
              </a:ext>
            </a:extLst>
          </p:cNvPr>
          <p:cNvCxnSpPr>
            <a:cxnSpLocks/>
          </p:cNvCxnSpPr>
          <p:nvPr/>
        </p:nvCxnSpPr>
        <p:spPr>
          <a:xfrm>
            <a:off x="11245818" y="3568228"/>
            <a:ext cx="12450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2C4099D-CC18-7945-8663-ED09240EBA30}"/>
              </a:ext>
            </a:extLst>
          </p:cNvPr>
          <p:cNvCxnSpPr>
            <a:cxnSpLocks/>
          </p:cNvCxnSpPr>
          <p:nvPr/>
        </p:nvCxnSpPr>
        <p:spPr>
          <a:xfrm>
            <a:off x="11245818" y="3917308"/>
            <a:ext cx="12450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CC352484-F589-724C-A1CD-7EDD2D718B89}"/>
              </a:ext>
            </a:extLst>
          </p:cNvPr>
          <p:cNvCxnSpPr>
            <a:cxnSpLocks/>
          </p:cNvCxnSpPr>
          <p:nvPr/>
        </p:nvCxnSpPr>
        <p:spPr>
          <a:xfrm>
            <a:off x="11245818" y="4163049"/>
            <a:ext cx="12450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098AF6B1-4C86-F04F-A4B3-D2F7F20BF982}"/>
              </a:ext>
            </a:extLst>
          </p:cNvPr>
          <p:cNvSpPr/>
          <p:nvPr/>
        </p:nvSpPr>
        <p:spPr>
          <a:xfrm>
            <a:off x="10830619" y="2993458"/>
            <a:ext cx="82169" cy="82169"/>
          </a:xfrm>
          <a:prstGeom prst="ellipse">
            <a:avLst/>
          </a:prstGeom>
          <a:solidFill>
            <a:srgbClr val="007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557DF9FA-CA13-8B4F-836E-BCD37A2159C8}"/>
              </a:ext>
            </a:extLst>
          </p:cNvPr>
          <p:cNvSpPr/>
          <p:nvPr/>
        </p:nvSpPr>
        <p:spPr>
          <a:xfrm>
            <a:off x="10830619" y="3181418"/>
            <a:ext cx="82169" cy="82169"/>
          </a:xfrm>
          <a:prstGeom prst="ellipse">
            <a:avLst/>
          </a:prstGeom>
          <a:solidFill>
            <a:srgbClr val="007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8AFE33F9-BD71-464D-AFB5-202427410E49}"/>
              </a:ext>
            </a:extLst>
          </p:cNvPr>
          <p:cNvSpPr/>
          <p:nvPr/>
        </p:nvSpPr>
        <p:spPr>
          <a:xfrm>
            <a:off x="10830619" y="3424924"/>
            <a:ext cx="82169" cy="82169"/>
          </a:xfrm>
          <a:prstGeom prst="ellipse">
            <a:avLst/>
          </a:prstGeom>
          <a:solidFill>
            <a:srgbClr val="007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20E03023-B653-C24B-9FC2-02D90612BC8E}"/>
              </a:ext>
            </a:extLst>
          </p:cNvPr>
          <p:cNvSpPr/>
          <p:nvPr/>
        </p:nvSpPr>
        <p:spPr>
          <a:xfrm>
            <a:off x="10830619" y="3612884"/>
            <a:ext cx="82169" cy="82169"/>
          </a:xfrm>
          <a:prstGeom prst="ellipse">
            <a:avLst/>
          </a:prstGeom>
          <a:solidFill>
            <a:srgbClr val="007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2D874A77-C115-094B-B793-AF8CD9057F42}"/>
              </a:ext>
            </a:extLst>
          </p:cNvPr>
          <p:cNvSpPr/>
          <p:nvPr/>
        </p:nvSpPr>
        <p:spPr>
          <a:xfrm>
            <a:off x="10830619" y="3883224"/>
            <a:ext cx="82169" cy="82169"/>
          </a:xfrm>
          <a:prstGeom prst="ellipse">
            <a:avLst/>
          </a:prstGeom>
          <a:solidFill>
            <a:srgbClr val="E86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0359AF6-D647-B74F-A418-5EFD53283489}"/>
              </a:ext>
            </a:extLst>
          </p:cNvPr>
          <p:cNvSpPr/>
          <p:nvPr/>
        </p:nvSpPr>
        <p:spPr>
          <a:xfrm>
            <a:off x="10830619" y="4126425"/>
            <a:ext cx="82169" cy="82169"/>
          </a:xfrm>
          <a:prstGeom prst="ellipse">
            <a:avLst/>
          </a:prstGeom>
          <a:solidFill>
            <a:srgbClr val="BC1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311F97-B080-0B42-BB9B-89BED7E3C648}"/>
              </a:ext>
            </a:extLst>
          </p:cNvPr>
          <p:cNvSpPr txBox="1"/>
          <p:nvPr/>
        </p:nvSpPr>
        <p:spPr>
          <a:xfrm>
            <a:off x="10960681" y="2959448"/>
            <a:ext cx="237244" cy="138499"/>
          </a:xfrm>
          <a:prstGeom prst="rect">
            <a:avLst/>
          </a:prstGeom>
          <a:noFill/>
        </p:spPr>
        <p:txBody>
          <a:bodyPr wrap="none" lIns="0" tIns="0" rIns="0" bIns="0" rtlCol="0">
            <a:spAutoFit/>
          </a:bodyPr>
          <a:lstStyle/>
          <a:p>
            <a:r>
              <a:rPr lang="en-US" sz="900">
                <a:latin typeface="Arial" panose="020B0604020202020204" pitchFamily="34" charset="0"/>
                <a:cs typeface="Arial" panose="020B0604020202020204" pitchFamily="34" charset="0"/>
              </a:rPr>
              <a:t>MP3</a:t>
            </a:r>
          </a:p>
        </p:txBody>
      </p:sp>
      <p:sp>
        <p:nvSpPr>
          <p:cNvPr id="132" name="TextBox 131">
            <a:extLst>
              <a:ext uri="{FF2B5EF4-FFF2-40B4-BE49-F238E27FC236}">
                <a16:creationId xmlns:a16="http://schemas.microsoft.com/office/drawing/2014/main" id="{1420882E-71EF-A645-9E1F-50F1D68E8B54}"/>
              </a:ext>
            </a:extLst>
          </p:cNvPr>
          <p:cNvSpPr txBox="1"/>
          <p:nvPr/>
        </p:nvSpPr>
        <p:spPr>
          <a:xfrm>
            <a:off x="10960681" y="3142328"/>
            <a:ext cx="237244" cy="138499"/>
          </a:xfrm>
          <a:prstGeom prst="rect">
            <a:avLst/>
          </a:prstGeom>
          <a:noFill/>
        </p:spPr>
        <p:txBody>
          <a:bodyPr wrap="none" lIns="0" tIns="0" rIns="0" bIns="0" rtlCol="0">
            <a:spAutoFit/>
          </a:bodyPr>
          <a:lstStyle/>
          <a:p>
            <a:r>
              <a:rPr lang="en-US" sz="900">
                <a:latin typeface="Arial" panose="020B0604020202020204" pitchFamily="34" charset="0"/>
                <a:cs typeface="Arial" panose="020B0604020202020204" pitchFamily="34" charset="0"/>
              </a:rPr>
              <a:t>MP2</a:t>
            </a:r>
          </a:p>
        </p:txBody>
      </p:sp>
      <p:sp>
        <p:nvSpPr>
          <p:cNvPr id="133" name="TextBox 132">
            <a:extLst>
              <a:ext uri="{FF2B5EF4-FFF2-40B4-BE49-F238E27FC236}">
                <a16:creationId xmlns:a16="http://schemas.microsoft.com/office/drawing/2014/main" id="{84B0E98A-0B3F-194F-8AD7-68CD616CD09B}"/>
              </a:ext>
            </a:extLst>
          </p:cNvPr>
          <p:cNvSpPr txBox="1"/>
          <p:nvPr/>
        </p:nvSpPr>
        <p:spPr>
          <a:xfrm>
            <a:off x="10960681" y="3391511"/>
            <a:ext cx="237244" cy="138499"/>
          </a:xfrm>
          <a:prstGeom prst="rect">
            <a:avLst/>
          </a:prstGeom>
          <a:noFill/>
        </p:spPr>
        <p:txBody>
          <a:bodyPr wrap="none" lIns="0" tIns="0" rIns="0" bIns="0" rtlCol="0">
            <a:spAutoFit/>
          </a:bodyPr>
          <a:lstStyle/>
          <a:p>
            <a:r>
              <a:rPr lang="en-US" sz="900">
                <a:latin typeface="Arial" panose="020B0604020202020204" pitchFamily="34" charset="0"/>
                <a:cs typeface="Arial" panose="020B0604020202020204" pitchFamily="34" charset="0"/>
              </a:rPr>
              <a:t>MP4</a:t>
            </a:r>
          </a:p>
        </p:txBody>
      </p:sp>
      <p:sp>
        <p:nvSpPr>
          <p:cNvPr id="134" name="TextBox 133">
            <a:extLst>
              <a:ext uri="{FF2B5EF4-FFF2-40B4-BE49-F238E27FC236}">
                <a16:creationId xmlns:a16="http://schemas.microsoft.com/office/drawing/2014/main" id="{981A6CF4-ACEB-FF43-B221-6476C75F7C61}"/>
              </a:ext>
            </a:extLst>
          </p:cNvPr>
          <p:cNvSpPr txBox="1"/>
          <p:nvPr/>
        </p:nvSpPr>
        <p:spPr>
          <a:xfrm>
            <a:off x="10960681" y="3574391"/>
            <a:ext cx="237244" cy="138499"/>
          </a:xfrm>
          <a:prstGeom prst="rect">
            <a:avLst/>
          </a:prstGeom>
          <a:noFill/>
        </p:spPr>
        <p:txBody>
          <a:bodyPr wrap="none" lIns="0" tIns="0" rIns="0" bIns="0" rtlCol="0">
            <a:spAutoFit/>
          </a:bodyPr>
          <a:lstStyle/>
          <a:p>
            <a:r>
              <a:rPr lang="en-US" sz="900">
                <a:latin typeface="Arial" panose="020B0604020202020204" pitchFamily="34" charset="0"/>
                <a:cs typeface="Arial" panose="020B0604020202020204" pitchFamily="34" charset="0"/>
              </a:rPr>
              <a:t>MP6</a:t>
            </a:r>
          </a:p>
        </p:txBody>
      </p:sp>
      <p:sp>
        <p:nvSpPr>
          <p:cNvPr id="135" name="TextBox 134">
            <a:extLst>
              <a:ext uri="{FF2B5EF4-FFF2-40B4-BE49-F238E27FC236}">
                <a16:creationId xmlns:a16="http://schemas.microsoft.com/office/drawing/2014/main" id="{630E08AC-7D04-864A-9408-3F51D0EA1819}"/>
              </a:ext>
            </a:extLst>
          </p:cNvPr>
          <p:cNvSpPr txBox="1"/>
          <p:nvPr/>
        </p:nvSpPr>
        <p:spPr>
          <a:xfrm>
            <a:off x="10960681" y="3850408"/>
            <a:ext cx="237244" cy="138499"/>
          </a:xfrm>
          <a:prstGeom prst="rect">
            <a:avLst/>
          </a:prstGeom>
          <a:noFill/>
        </p:spPr>
        <p:txBody>
          <a:bodyPr wrap="none" lIns="0" tIns="0" rIns="0" bIns="0" rtlCol="0">
            <a:spAutoFit/>
          </a:bodyPr>
          <a:lstStyle/>
          <a:p>
            <a:r>
              <a:rPr lang="en-US" sz="900">
                <a:latin typeface="Arial" panose="020B0604020202020204" pitchFamily="34" charset="0"/>
                <a:cs typeface="Arial" panose="020B0604020202020204" pitchFamily="34" charset="0"/>
              </a:rPr>
              <a:t>MP1</a:t>
            </a:r>
          </a:p>
        </p:txBody>
      </p:sp>
      <p:sp>
        <p:nvSpPr>
          <p:cNvPr id="136" name="TextBox 135">
            <a:extLst>
              <a:ext uri="{FF2B5EF4-FFF2-40B4-BE49-F238E27FC236}">
                <a16:creationId xmlns:a16="http://schemas.microsoft.com/office/drawing/2014/main" id="{658ECCDB-03D9-A547-A93C-28F85A88F79B}"/>
              </a:ext>
            </a:extLst>
          </p:cNvPr>
          <p:cNvSpPr txBox="1"/>
          <p:nvPr/>
        </p:nvSpPr>
        <p:spPr>
          <a:xfrm>
            <a:off x="10960681" y="4088529"/>
            <a:ext cx="237244" cy="138499"/>
          </a:xfrm>
          <a:prstGeom prst="rect">
            <a:avLst/>
          </a:prstGeom>
          <a:noFill/>
        </p:spPr>
        <p:txBody>
          <a:bodyPr wrap="none" lIns="0" tIns="0" rIns="0" bIns="0" rtlCol="0">
            <a:spAutoFit/>
          </a:bodyPr>
          <a:lstStyle/>
          <a:p>
            <a:r>
              <a:rPr lang="en-US" sz="900">
                <a:latin typeface="Arial" panose="020B0604020202020204" pitchFamily="34" charset="0"/>
                <a:cs typeface="Arial" panose="020B0604020202020204" pitchFamily="34" charset="0"/>
              </a:rPr>
              <a:t>MP5</a:t>
            </a:r>
          </a:p>
        </p:txBody>
      </p:sp>
      <p:sp>
        <p:nvSpPr>
          <p:cNvPr id="139" name="Rectangle 138">
            <a:extLst>
              <a:ext uri="{FF2B5EF4-FFF2-40B4-BE49-F238E27FC236}">
                <a16:creationId xmlns:a16="http://schemas.microsoft.com/office/drawing/2014/main" id="{9AD4D47F-C0EA-9444-9A2C-73C864E2C43E}"/>
              </a:ext>
            </a:extLst>
          </p:cNvPr>
          <p:cNvSpPr/>
          <p:nvPr/>
        </p:nvSpPr>
        <p:spPr>
          <a:xfrm>
            <a:off x="5692895" y="2306740"/>
            <a:ext cx="4799635" cy="4799635"/>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0015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9C492D32-82FD-2746-985C-274A00AA59AA}"/>
              </a:ext>
            </a:extLst>
          </p:cNvPr>
          <p:cNvSpPr/>
          <p:nvPr/>
        </p:nvSpPr>
        <p:spPr>
          <a:xfrm>
            <a:off x="9425131" y="2057654"/>
            <a:ext cx="3167688" cy="160591"/>
          </a:xfrm>
          <a:prstGeom prst="rect">
            <a:avLst/>
          </a:prstGeom>
          <a:solidFill>
            <a:srgbClr val="E1E8F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E3DE708-BDAD-334D-AEC1-184CDFE12BD3}"/>
              </a:ext>
            </a:extLst>
          </p:cNvPr>
          <p:cNvSpPr/>
          <p:nvPr/>
        </p:nvSpPr>
        <p:spPr>
          <a:xfrm>
            <a:off x="5722313" y="2057654"/>
            <a:ext cx="3167688" cy="160591"/>
          </a:xfrm>
          <a:prstGeom prst="rect">
            <a:avLst/>
          </a:prstGeom>
          <a:solidFill>
            <a:srgbClr val="E1E8F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a:extLst>
              <a:ext uri="{FF2B5EF4-FFF2-40B4-BE49-F238E27FC236}">
                <a16:creationId xmlns:a16="http://schemas.microsoft.com/office/drawing/2014/main" id="{6D6C5DC4-9D4A-EC43-95B7-C366F62743FE}"/>
              </a:ext>
            </a:extLst>
          </p:cNvPr>
          <p:cNvSpPr>
            <a:spLocks noChangeAspect="1"/>
          </p:cNvSpPr>
          <p:nvPr/>
        </p:nvSpPr>
        <p:spPr>
          <a:xfrm>
            <a:off x="3778714" y="1035574"/>
            <a:ext cx="889477" cy="889477"/>
          </a:xfrm>
          <a:prstGeom prst="roundRect">
            <a:avLst/>
          </a:prstGeom>
          <a:solidFill>
            <a:srgbClr val="D75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4214AC4A-0AFD-F746-A9D2-B0E05C2D8D24}"/>
              </a:ext>
            </a:extLst>
          </p:cNvPr>
          <p:cNvSpPr>
            <a:spLocks noGrp="1"/>
          </p:cNvSpPr>
          <p:nvPr>
            <p:ph type="ftr" sz="quarter" idx="10"/>
          </p:nvPr>
        </p:nvSpPr>
        <p:spPr/>
        <p:txBody>
          <a:bodyPr/>
          <a:lstStyle/>
          <a:p>
            <a:r>
              <a:rPr lang="en-US"/>
              <a:t>Footer</a:t>
            </a:r>
          </a:p>
        </p:txBody>
      </p:sp>
      <p:sp>
        <p:nvSpPr>
          <p:cNvPr id="4" name="Slide Number Placeholder 3">
            <a:extLst>
              <a:ext uri="{FF2B5EF4-FFF2-40B4-BE49-F238E27FC236}">
                <a16:creationId xmlns:a16="http://schemas.microsoft.com/office/drawing/2014/main" id="{CD05D7B9-B2B4-1346-865A-A34C1F660C8F}"/>
              </a:ext>
            </a:extLst>
          </p:cNvPr>
          <p:cNvSpPr>
            <a:spLocks noGrp="1"/>
          </p:cNvSpPr>
          <p:nvPr>
            <p:ph type="sldNum" sz="quarter" idx="11"/>
          </p:nvPr>
        </p:nvSpPr>
        <p:spPr/>
        <p:txBody>
          <a:bodyPr/>
          <a:lstStyle/>
          <a:p>
            <a:fld id="{B6F15528-21DE-4FAA-801E-634DDDAF4B2B}" type="slidenum">
              <a:rPr lang="en-US" smtClean="0"/>
              <a:pPr/>
              <a:t>24</a:t>
            </a:fld>
            <a:endParaRPr lang="en-US"/>
          </a:p>
        </p:txBody>
      </p:sp>
      <p:sp>
        <p:nvSpPr>
          <p:cNvPr id="5" name="Date Placeholder 4">
            <a:extLst>
              <a:ext uri="{FF2B5EF4-FFF2-40B4-BE49-F238E27FC236}">
                <a16:creationId xmlns:a16="http://schemas.microsoft.com/office/drawing/2014/main" id="{E1CCB9AA-16D0-304F-BF22-A0AD98741610}"/>
              </a:ext>
            </a:extLst>
          </p:cNvPr>
          <p:cNvSpPr>
            <a:spLocks noGrp="1"/>
          </p:cNvSpPr>
          <p:nvPr>
            <p:ph type="dt" sz="half" idx="12"/>
          </p:nvPr>
        </p:nvSpPr>
        <p:spPr/>
        <p:txBody>
          <a:bodyPr/>
          <a:lstStyle/>
          <a:p>
            <a:fld id="{B48DDA94-0BCE-3945-9FFA-E08A709F4F1D}" type="datetime1">
              <a:rPr lang="en-US" smtClean="0"/>
              <a:t>3/23/21</a:t>
            </a:fld>
            <a:endParaRPr lang="en-US"/>
          </a:p>
        </p:txBody>
      </p:sp>
      <p:sp>
        <p:nvSpPr>
          <p:cNvPr id="7" name="Rectangle 6">
            <a:extLst>
              <a:ext uri="{FF2B5EF4-FFF2-40B4-BE49-F238E27FC236}">
                <a16:creationId xmlns:a16="http://schemas.microsoft.com/office/drawing/2014/main" id="{F0FF8028-9B83-2D4C-8903-A564DCA23F2F}"/>
              </a:ext>
            </a:extLst>
          </p:cNvPr>
          <p:cNvSpPr/>
          <p:nvPr/>
        </p:nvSpPr>
        <p:spPr>
          <a:xfrm>
            <a:off x="1005290" y="2800227"/>
            <a:ext cx="3655255" cy="1144711"/>
          </a:xfrm>
          <a:prstGeom prst="rect">
            <a:avLst/>
          </a:prstGeom>
          <a:solidFill>
            <a:srgbClr val="E1E8F1">
              <a:alpha val="85098"/>
            </a:srgbClr>
          </a:solidFill>
          <a:ln w="9525">
            <a:solidFill>
              <a:srgbClr val="FBB9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48BFD0E2-01B7-744C-A7E8-E8309B2B8D10}"/>
              </a:ext>
            </a:extLst>
          </p:cNvPr>
          <p:cNvSpPr txBox="1">
            <a:spLocks noGrp="1"/>
          </p:cNvSpPr>
          <p:nvPr>
            <p:ph type="title"/>
          </p:nvPr>
        </p:nvSpPr>
        <p:spPr>
          <a:xfrm>
            <a:off x="1001713" y="1020732"/>
            <a:ext cx="2389034" cy="1546577"/>
          </a:xfrm>
          <a:prstGeom prst="rect">
            <a:avLst/>
          </a:prstGeom>
        </p:spPr>
        <p:txBody>
          <a:bodyPr vert="horz" wrap="square" lIns="0" tIns="0" rIns="0" bIns="0" rtlCol="0">
            <a:spAutoFit/>
          </a:bodyPr>
          <a:lstStyle/>
          <a:p>
            <a:pPr>
              <a:lnSpc>
                <a:spcPts val="2500"/>
              </a:lnSpc>
            </a:pPr>
            <a:r>
              <a:rPr lang="en-US" sz="2600">
                <a:solidFill>
                  <a:srgbClr val="D65227"/>
                </a:solidFill>
                <a:latin typeface="Arial" panose="020B0604020202020204" pitchFamily="34" charset="0"/>
                <a:cs typeface="Arial" panose="020B0604020202020204" pitchFamily="34" charset="0"/>
              </a:rPr>
              <a:t>Trade-off and performance: catch/biomass</a:t>
            </a:r>
            <a:endParaRPr sz="2600">
              <a:solidFill>
                <a:srgbClr val="D65227"/>
              </a:solidFill>
              <a:latin typeface="Arial" panose="020B0604020202020204" pitchFamily="34" charset="0"/>
              <a:cs typeface="Arial" panose="020B0604020202020204" pitchFamily="34" charset="0"/>
            </a:endParaRPr>
          </a:p>
          <a:p>
            <a:pPr rtl="0">
              <a:spcBef>
                <a:spcPts val="600"/>
              </a:spcBef>
            </a:pPr>
            <a:r>
              <a:rPr lang="en-US" sz="1100" b="0">
                <a:solidFill>
                  <a:srgbClr val="D65227"/>
                </a:solidFill>
              </a:rPr>
              <a:t>Three management procedures </a:t>
            </a:r>
            <a:br>
              <a:rPr lang="en-US" sz="1100" b="0">
                <a:solidFill>
                  <a:srgbClr val="D65227"/>
                </a:solidFill>
              </a:rPr>
            </a:br>
            <a:r>
              <a:rPr lang="en-US" sz="1100" b="0">
                <a:solidFill>
                  <a:srgbClr val="D65227"/>
                </a:solidFill>
              </a:rPr>
              <a:t>(MP1-MP3). Median values over </a:t>
            </a:r>
            <a:br>
              <a:rPr lang="en-US" sz="1100" b="0">
                <a:solidFill>
                  <a:srgbClr val="D65227"/>
                </a:solidFill>
              </a:rPr>
            </a:br>
            <a:r>
              <a:rPr lang="en-US" sz="1100" b="0">
                <a:solidFill>
                  <a:srgbClr val="D65227"/>
                </a:solidFill>
              </a:rPr>
              <a:t>20-year projection period (2020-2040).</a:t>
            </a:r>
            <a:endParaRPr sz="1100" b="0">
              <a:solidFill>
                <a:srgbClr val="D65227"/>
              </a:solidFill>
            </a:endParaRPr>
          </a:p>
        </p:txBody>
      </p:sp>
      <p:sp>
        <p:nvSpPr>
          <p:cNvPr id="10" name="TextBox 9">
            <a:extLst>
              <a:ext uri="{FF2B5EF4-FFF2-40B4-BE49-F238E27FC236}">
                <a16:creationId xmlns:a16="http://schemas.microsoft.com/office/drawing/2014/main" id="{792340E9-EF3D-7D40-AC87-46C217255726}"/>
              </a:ext>
            </a:extLst>
          </p:cNvPr>
          <p:cNvSpPr txBox="1"/>
          <p:nvPr/>
        </p:nvSpPr>
        <p:spPr>
          <a:xfrm>
            <a:off x="3817989" y="1057749"/>
            <a:ext cx="818976" cy="230832"/>
          </a:xfrm>
          <a:prstGeom prst="rect">
            <a:avLst/>
          </a:prstGeom>
          <a:noFill/>
        </p:spPr>
        <p:txBody>
          <a:bodyPr wrap="square" rtlCol="0">
            <a:spAutoFit/>
          </a:bodyPr>
          <a:lstStyle/>
          <a:p>
            <a:r>
              <a:rPr lang="en-US" sz="850" b="1">
                <a:solidFill>
                  <a:srgbClr val="FFC89E"/>
                </a:solidFill>
                <a:latin typeface="Arial" panose="020B0604020202020204" pitchFamily="34" charset="0"/>
                <a:cs typeface="Arial" panose="020B0604020202020204" pitchFamily="34" charset="0"/>
              </a:rPr>
              <a:t>Best scores</a:t>
            </a:r>
          </a:p>
        </p:txBody>
      </p:sp>
      <p:sp>
        <p:nvSpPr>
          <p:cNvPr id="15" name="object 4">
            <a:extLst>
              <a:ext uri="{FF2B5EF4-FFF2-40B4-BE49-F238E27FC236}">
                <a16:creationId xmlns:a16="http://schemas.microsoft.com/office/drawing/2014/main" id="{D7020C00-4643-8F4A-9D33-421A8628BB96}"/>
              </a:ext>
            </a:extLst>
          </p:cNvPr>
          <p:cNvSpPr txBox="1"/>
          <p:nvPr/>
        </p:nvSpPr>
        <p:spPr>
          <a:xfrm>
            <a:off x="1007813" y="4114920"/>
            <a:ext cx="3691187" cy="138499"/>
          </a:xfrm>
          <a:prstGeom prst="rect">
            <a:avLst/>
          </a:prstGeom>
        </p:spPr>
        <p:txBody>
          <a:bodyPr vert="horz" wrap="square" lIns="0" tIns="0" rIns="0" bIns="0" rtlCol="0">
            <a:spAutoFit/>
          </a:bodyPr>
          <a:lstStyle/>
          <a:p>
            <a:pPr>
              <a:spcBef>
                <a:spcPts val="500"/>
              </a:spcBef>
            </a:pPr>
            <a:r>
              <a:rPr sz="900" b="1" spc="-5">
                <a:solidFill>
                  <a:srgbClr val="D65227"/>
                </a:solidFill>
                <a:latin typeface="Arial" panose="020B0604020202020204" pitchFamily="34" charset="0"/>
                <a:cs typeface="Arial" panose="020B0604020202020204" pitchFamily="34" charset="0"/>
              </a:rPr>
              <a:t>READING THIS CHART</a:t>
            </a:r>
          </a:p>
        </p:txBody>
      </p:sp>
      <p:sp>
        <p:nvSpPr>
          <p:cNvPr id="25" name="object 11">
            <a:extLst>
              <a:ext uri="{FF2B5EF4-FFF2-40B4-BE49-F238E27FC236}">
                <a16:creationId xmlns:a16="http://schemas.microsoft.com/office/drawing/2014/main" id="{00645FB5-101D-A241-9837-3FAE054B4DC3}"/>
              </a:ext>
            </a:extLst>
          </p:cNvPr>
          <p:cNvSpPr/>
          <p:nvPr/>
        </p:nvSpPr>
        <p:spPr>
          <a:xfrm>
            <a:off x="11723581" y="1842377"/>
            <a:ext cx="28532" cy="0"/>
          </a:xfrm>
          <a:custGeom>
            <a:avLst/>
            <a:gdLst/>
            <a:ahLst/>
            <a:cxnLst/>
            <a:rect l="l" t="t" r="r" b="b"/>
            <a:pathLst>
              <a:path w="21590">
                <a:moveTo>
                  <a:pt x="0" y="0"/>
                </a:moveTo>
                <a:lnTo>
                  <a:pt x="21361" y="0"/>
                </a:lnTo>
              </a:path>
            </a:pathLst>
          </a:custGeom>
          <a:solidFill>
            <a:srgbClr val="CF3E27"/>
          </a:solidFill>
        </p:spPr>
        <p:txBody>
          <a:bodyPr wrap="square" lIns="0" tIns="0" rIns="0" bIns="0" rtlCol="0"/>
          <a:lstStyle/>
          <a:p>
            <a:endParaRPr/>
          </a:p>
        </p:txBody>
      </p:sp>
      <p:cxnSp>
        <p:nvCxnSpPr>
          <p:cNvPr id="33" name="Straight Connector 32">
            <a:extLst>
              <a:ext uri="{FF2B5EF4-FFF2-40B4-BE49-F238E27FC236}">
                <a16:creationId xmlns:a16="http://schemas.microsoft.com/office/drawing/2014/main" id="{8CC6FB88-ED43-F645-BB6F-B4C43BAA8A5F}"/>
              </a:ext>
            </a:extLst>
          </p:cNvPr>
          <p:cNvCxnSpPr>
            <a:cxnSpLocks/>
          </p:cNvCxnSpPr>
          <p:nvPr/>
        </p:nvCxnSpPr>
        <p:spPr>
          <a:xfrm>
            <a:off x="5191428" y="1058900"/>
            <a:ext cx="0" cy="6048282"/>
          </a:xfrm>
          <a:prstGeom prst="line">
            <a:avLst/>
          </a:prstGeom>
          <a:ln w="9525">
            <a:solidFill>
              <a:srgbClr val="FBB995"/>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6B374AED-D2FA-F941-B960-80BC15C91A3C}"/>
              </a:ext>
            </a:extLst>
          </p:cNvPr>
          <p:cNvSpPr txBox="1"/>
          <p:nvPr/>
        </p:nvSpPr>
        <p:spPr>
          <a:xfrm>
            <a:off x="1132406" y="2911381"/>
            <a:ext cx="3427719" cy="870944"/>
          </a:xfrm>
          <a:prstGeom prst="rect">
            <a:avLst/>
          </a:prstGeom>
          <a:noFill/>
        </p:spPr>
        <p:txBody>
          <a:bodyPr wrap="square" lIns="0" tIns="0" rIns="0" bIns="0" rtlCol="0">
            <a:spAutoFit/>
          </a:bodyPr>
          <a:lstStyle/>
          <a:p>
            <a:pPr>
              <a:lnSpc>
                <a:spcPts val="1250"/>
              </a:lnSpc>
              <a:spcAft>
                <a:spcPts val="300"/>
              </a:spcAft>
            </a:pPr>
            <a:r>
              <a:rPr lang="en-US" sz="900" b="1">
                <a:solidFill>
                  <a:srgbClr val="D65227"/>
                </a:solidFill>
                <a:latin typeface="Arial" panose="020B0604020202020204" pitchFamily="34" charset="0"/>
                <a:cs typeface="Arial" panose="020B0604020202020204" pitchFamily="34" charset="0"/>
              </a:rPr>
              <a:t>SUMMARY OF RESULTS</a:t>
            </a:r>
          </a:p>
          <a:p>
            <a:pPr marR="5080">
              <a:lnSpc>
                <a:spcPts val="1250"/>
              </a:lnSpc>
              <a:spcBef>
                <a:spcPts val="114"/>
              </a:spcBef>
            </a:pPr>
            <a:r>
              <a:rPr lang="en-US" sz="950" b="1">
                <a:solidFill>
                  <a:schemeClr val="tx1">
                    <a:lumMod val="65000"/>
                    <a:lumOff val="35000"/>
                  </a:schemeClr>
                </a:solidFill>
                <a:latin typeface="Arial" panose="020B0604020202020204" pitchFamily="34" charset="0"/>
                <a:cs typeface="Arial" panose="020B0604020202020204" pitchFamily="34" charset="0"/>
              </a:rPr>
              <a:t>Management procedure 3 (MP3) scores best for biomass-related metrics over the 20-year projection period. MP1 and MP2 score higher for yield-related metrics, at the sacrifice of population health.</a:t>
            </a:r>
          </a:p>
        </p:txBody>
      </p:sp>
      <p:sp>
        <p:nvSpPr>
          <p:cNvPr id="43" name="object 4">
            <a:extLst>
              <a:ext uri="{FF2B5EF4-FFF2-40B4-BE49-F238E27FC236}">
                <a16:creationId xmlns:a16="http://schemas.microsoft.com/office/drawing/2014/main" id="{07394C07-E57A-9341-BE0E-118DABE87713}"/>
              </a:ext>
            </a:extLst>
          </p:cNvPr>
          <p:cNvSpPr txBox="1"/>
          <p:nvPr/>
        </p:nvSpPr>
        <p:spPr>
          <a:xfrm>
            <a:off x="1000672" y="5344202"/>
            <a:ext cx="3375386" cy="492443"/>
          </a:xfrm>
          <a:prstGeom prst="rect">
            <a:avLst/>
          </a:prstGeom>
        </p:spPr>
        <p:txBody>
          <a:bodyPr vert="horz" wrap="square" lIns="0" tIns="0" rIns="0" bIns="0" rtlCol="0">
            <a:spAutoFit/>
          </a:bodyPr>
          <a:lstStyle/>
          <a:p>
            <a:pPr marR="48260">
              <a:spcBef>
                <a:spcPts val="500"/>
              </a:spcBef>
            </a:pPr>
            <a:r>
              <a:rPr lang="en-US" sz="800" spc="-25">
                <a:solidFill>
                  <a:srgbClr val="8A8C8E"/>
                </a:solidFill>
                <a:latin typeface="Arial" panose="020B0604020202020204" pitchFamily="34" charset="0"/>
                <a:cs typeface="Arial" panose="020B0604020202020204" pitchFamily="34" charset="0"/>
              </a:rPr>
              <a:t>The chart </a:t>
            </a:r>
            <a:r>
              <a:rPr lang="en-US" sz="800" b="1" spc="-25">
                <a:solidFill>
                  <a:srgbClr val="8A8C8E"/>
                </a:solidFill>
                <a:latin typeface="Arial" panose="020B0604020202020204" pitchFamily="34" charset="0"/>
                <a:cs typeface="Arial" panose="020B0604020202020204" pitchFamily="34" charset="0"/>
              </a:rPr>
              <a:t>compares</a:t>
            </a:r>
            <a:r>
              <a:rPr lang="en-US" sz="800" spc="-25">
                <a:solidFill>
                  <a:srgbClr val="8A8C8E"/>
                </a:solidFill>
                <a:latin typeface="Arial" panose="020B0604020202020204" pitchFamily="34" charset="0"/>
                <a:cs typeface="Arial" panose="020B0604020202020204" pitchFamily="34" charset="0"/>
              </a:rPr>
              <a:t> performance of different candidate management procedures (MP) across X operating models, showing </a:t>
            </a:r>
            <a:r>
              <a:rPr lang="en-US" sz="800" b="1" spc="-25">
                <a:solidFill>
                  <a:srgbClr val="8A8C8E"/>
                </a:solidFill>
                <a:latin typeface="Arial" panose="020B0604020202020204" pitchFamily="34" charset="0"/>
                <a:cs typeface="Arial" panose="020B0604020202020204" pitchFamily="34" charset="0"/>
              </a:rPr>
              <a:t>trade-offs between actionable metrics of catch</a:t>
            </a:r>
            <a:r>
              <a:rPr lang="en-US" sz="800" spc="-25">
                <a:solidFill>
                  <a:srgbClr val="8A8C8E"/>
                </a:solidFill>
                <a:latin typeface="Arial" panose="020B0604020202020204" pitchFamily="34" charset="0"/>
                <a:cs typeface="Arial" panose="020B0604020202020204" pitchFamily="34" charset="0"/>
              </a:rPr>
              <a:t> (2 performance metrics on the left) </a:t>
            </a:r>
            <a:r>
              <a:rPr lang="en-US" sz="800" b="1" spc="-25">
                <a:solidFill>
                  <a:srgbClr val="8A8C8E"/>
                </a:solidFill>
                <a:latin typeface="Arial" panose="020B0604020202020204" pitchFamily="34" charset="0"/>
                <a:cs typeface="Arial" panose="020B0604020202020204" pitchFamily="34" charset="0"/>
              </a:rPr>
              <a:t>and resulting biomass</a:t>
            </a:r>
            <a:r>
              <a:rPr lang="en-US" sz="800" spc="-25">
                <a:solidFill>
                  <a:srgbClr val="8A8C8E"/>
                </a:solidFill>
                <a:latin typeface="Arial" panose="020B0604020202020204" pitchFamily="34" charset="0"/>
                <a:cs typeface="Arial" panose="020B0604020202020204" pitchFamily="34" charset="0"/>
              </a:rPr>
              <a:t> or fish abundance (2 performance metrics on the right).</a:t>
            </a:r>
            <a:endParaRPr lang="en-US" sz="800">
              <a:latin typeface="Arial" panose="020B0604020202020204" pitchFamily="34" charset="0"/>
              <a:cs typeface="Arial" panose="020B0604020202020204" pitchFamily="34" charset="0"/>
            </a:endParaRPr>
          </a:p>
        </p:txBody>
      </p:sp>
      <p:sp>
        <p:nvSpPr>
          <p:cNvPr id="44" name="object 12">
            <a:extLst>
              <a:ext uri="{FF2B5EF4-FFF2-40B4-BE49-F238E27FC236}">
                <a16:creationId xmlns:a16="http://schemas.microsoft.com/office/drawing/2014/main" id="{E744B93C-2294-EA4F-8D98-807E78346EA5}"/>
              </a:ext>
            </a:extLst>
          </p:cNvPr>
          <p:cNvSpPr txBox="1"/>
          <p:nvPr/>
        </p:nvSpPr>
        <p:spPr>
          <a:xfrm>
            <a:off x="982557" y="4330878"/>
            <a:ext cx="1323975" cy="935128"/>
          </a:xfrm>
          <a:prstGeom prst="rect">
            <a:avLst/>
          </a:prstGeom>
        </p:spPr>
        <p:txBody>
          <a:bodyPr vert="horz" wrap="square" lIns="0" tIns="0" rIns="0" bIns="0" rtlCol="0">
            <a:spAutoFit/>
          </a:bodyPr>
          <a:lstStyle/>
          <a:p>
            <a:pPr marL="19050">
              <a:spcBef>
                <a:spcPts val="680"/>
              </a:spcBef>
            </a:pPr>
            <a:r>
              <a:rPr sz="800" b="1" spc="-20">
                <a:solidFill>
                  <a:srgbClr val="8A8C8E"/>
                </a:solidFill>
                <a:latin typeface="Arial" panose="020B0604020202020204" pitchFamily="34" charset="0"/>
                <a:cs typeface="Arial" panose="020B0604020202020204" pitchFamily="34" charset="0"/>
              </a:rPr>
              <a:t>Key</a:t>
            </a:r>
            <a:endParaRPr sz="800">
              <a:latin typeface="Arial" panose="020B0604020202020204" pitchFamily="34" charset="0"/>
              <a:cs typeface="Arial" panose="020B0604020202020204" pitchFamily="34" charset="0"/>
            </a:endParaRPr>
          </a:p>
          <a:p>
            <a:pPr marL="133985" marR="5080" indent="-114935">
              <a:lnSpc>
                <a:spcPts val="1340"/>
              </a:lnSpc>
              <a:spcBef>
                <a:spcPts val="25"/>
              </a:spcBef>
              <a:tabLst>
                <a:tab pos="618490" algn="l"/>
                <a:tab pos="1098550" algn="l"/>
              </a:tabLst>
            </a:pPr>
            <a:r>
              <a:rPr sz="800" spc="-5">
                <a:solidFill>
                  <a:srgbClr val="8A8C8E"/>
                </a:solidFill>
                <a:latin typeface="Arial" panose="020B0604020202020204" pitchFamily="34" charset="0"/>
                <a:cs typeface="Arial" panose="020B0604020202020204" pitchFamily="34" charset="0"/>
              </a:rPr>
              <a:t>Management </a:t>
            </a:r>
            <a:r>
              <a:rPr sz="800" spc="-10">
                <a:solidFill>
                  <a:srgbClr val="8A8C8E"/>
                </a:solidFill>
                <a:latin typeface="Arial" panose="020B0604020202020204" pitchFamily="34" charset="0"/>
                <a:cs typeface="Arial" panose="020B0604020202020204" pitchFamily="34" charset="0"/>
              </a:rPr>
              <a:t>procedure  </a:t>
            </a:r>
            <a:r>
              <a:rPr sz="800">
                <a:solidFill>
                  <a:srgbClr val="8A8C8E"/>
                </a:solidFill>
                <a:latin typeface="Arial" panose="020B0604020202020204" pitchFamily="34" charset="0"/>
                <a:cs typeface="Arial" panose="020B0604020202020204" pitchFamily="34" charset="0"/>
              </a:rPr>
              <a:t>MP1	MP2	MP3</a:t>
            </a:r>
            <a:endParaRPr sz="800">
              <a:latin typeface="Arial" panose="020B0604020202020204" pitchFamily="34" charset="0"/>
              <a:cs typeface="Arial" panose="020B0604020202020204" pitchFamily="34" charset="0"/>
            </a:endParaRPr>
          </a:p>
          <a:p>
            <a:pPr marL="143510" marR="24765">
              <a:lnSpc>
                <a:spcPts val="980"/>
              </a:lnSpc>
              <a:spcBef>
                <a:spcPts val="720"/>
              </a:spcBef>
            </a:pPr>
            <a:r>
              <a:rPr sz="800" spc="-10">
                <a:solidFill>
                  <a:srgbClr val="8A8C8E"/>
                </a:solidFill>
                <a:latin typeface="Arial" panose="020B0604020202020204" pitchFamily="34" charset="0"/>
                <a:cs typeface="Arial" panose="020B0604020202020204" pitchFamily="34" charset="0"/>
              </a:rPr>
              <a:t>Zero </a:t>
            </a:r>
            <a:r>
              <a:rPr sz="800" spc="-5">
                <a:solidFill>
                  <a:srgbClr val="8A8C8E"/>
                </a:solidFill>
                <a:latin typeface="Arial" panose="020B0604020202020204" pitchFamily="34" charset="0"/>
                <a:cs typeface="Arial" panose="020B0604020202020204" pitchFamily="34" charset="0"/>
              </a:rPr>
              <a:t>future catches  (largest possible </a:t>
            </a:r>
            <a:r>
              <a:rPr sz="800" spc="-10">
                <a:solidFill>
                  <a:srgbClr val="8A8C8E"/>
                </a:solidFill>
                <a:latin typeface="Arial" panose="020B0604020202020204" pitchFamily="34" charset="0"/>
                <a:cs typeface="Arial" panose="020B0604020202020204" pitchFamily="34" charset="0"/>
              </a:rPr>
              <a:t>recovery  </a:t>
            </a:r>
            <a:r>
              <a:rPr sz="800">
                <a:solidFill>
                  <a:srgbClr val="8A8C8E"/>
                </a:solidFill>
                <a:latin typeface="Arial" panose="020B0604020202020204" pitchFamily="34" charset="0"/>
                <a:cs typeface="Arial" panose="020B0604020202020204" pitchFamily="34" charset="0"/>
              </a:rPr>
              <a:t>within </a:t>
            </a:r>
            <a:r>
              <a:rPr sz="800" spc="-5">
                <a:solidFill>
                  <a:srgbClr val="8A8C8E"/>
                </a:solidFill>
                <a:latin typeface="Arial" panose="020B0604020202020204" pitchFamily="34" charset="0"/>
                <a:cs typeface="Arial" panose="020B0604020202020204" pitchFamily="34" charset="0"/>
              </a:rPr>
              <a:t>projection</a:t>
            </a:r>
            <a:r>
              <a:rPr sz="800" spc="-40">
                <a:solidFill>
                  <a:srgbClr val="8A8C8E"/>
                </a:solidFill>
                <a:latin typeface="Arial" panose="020B0604020202020204" pitchFamily="34" charset="0"/>
                <a:cs typeface="Arial" panose="020B0604020202020204" pitchFamily="34" charset="0"/>
              </a:rPr>
              <a:t> </a:t>
            </a:r>
            <a:r>
              <a:rPr sz="800">
                <a:solidFill>
                  <a:srgbClr val="8A8C8E"/>
                </a:solidFill>
                <a:latin typeface="Arial" panose="020B0604020202020204" pitchFamily="34" charset="0"/>
                <a:cs typeface="Arial" panose="020B0604020202020204" pitchFamily="34" charset="0"/>
              </a:rPr>
              <a:t>period)</a:t>
            </a:r>
            <a:endParaRPr sz="800">
              <a:latin typeface="Arial" panose="020B0604020202020204" pitchFamily="34" charset="0"/>
              <a:cs typeface="Arial" panose="020B0604020202020204" pitchFamily="34" charset="0"/>
            </a:endParaRPr>
          </a:p>
        </p:txBody>
      </p:sp>
      <p:sp>
        <p:nvSpPr>
          <p:cNvPr id="45" name="Oval 44">
            <a:extLst>
              <a:ext uri="{FF2B5EF4-FFF2-40B4-BE49-F238E27FC236}">
                <a16:creationId xmlns:a16="http://schemas.microsoft.com/office/drawing/2014/main" id="{0864E3E3-B747-0B4F-957E-9B7635D34FAA}"/>
              </a:ext>
            </a:extLst>
          </p:cNvPr>
          <p:cNvSpPr/>
          <p:nvPr/>
        </p:nvSpPr>
        <p:spPr>
          <a:xfrm>
            <a:off x="1007813" y="4666302"/>
            <a:ext cx="79375" cy="79375"/>
          </a:xfrm>
          <a:prstGeom prst="ellipse">
            <a:avLst/>
          </a:prstGeom>
          <a:solidFill>
            <a:srgbClr val="912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CB26724-F942-0C4C-8B02-921DB341D6F6}"/>
              </a:ext>
            </a:extLst>
          </p:cNvPr>
          <p:cNvSpPr/>
          <p:nvPr/>
        </p:nvSpPr>
        <p:spPr>
          <a:xfrm>
            <a:off x="1488522" y="4666302"/>
            <a:ext cx="79375" cy="79375"/>
          </a:xfrm>
          <a:prstGeom prst="ellipse">
            <a:avLst/>
          </a:prstGeom>
          <a:solidFill>
            <a:srgbClr val="4B8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B485F5A-81F6-AB41-9999-B1F76560F1EB}"/>
              </a:ext>
            </a:extLst>
          </p:cNvPr>
          <p:cNvSpPr/>
          <p:nvPr/>
        </p:nvSpPr>
        <p:spPr>
          <a:xfrm>
            <a:off x="1974234" y="4666302"/>
            <a:ext cx="79375" cy="79375"/>
          </a:xfrm>
          <a:prstGeom prst="ellipse">
            <a:avLst/>
          </a:prstGeom>
          <a:solidFill>
            <a:srgbClr val="D2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EB24D2EB-8022-2343-8BAF-89A4E747E7F4}"/>
              </a:ext>
            </a:extLst>
          </p:cNvPr>
          <p:cNvGrpSpPr/>
          <p:nvPr/>
        </p:nvGrpSpPr>
        <p:grpSpPr>
          <a:xfrm>
            <a:off x="1007812" y="4888102"/>
            <a:ext cx="79375" cy="79375"/>
            <a:chOff x="4175125" y="4727575"/>
            <a:chExt cx="79375" cy="79375"/>
          </a:xfrm>
        </p:grpSpPr>
        <p:sp>
          <p:nvSpPr>
            <p:cNvPr id="49" name="Oval 48">
              <a:extLst>
                <a:ext uri="{FF2B5EF4-FFF2-40B4-BE49-F238E27FC236}">
                  <a16:creationId xmlns:a16="http://schemas.microsoft.com/office/drawing/2014/main" id="{4C68EA08-5771-9242-8482-A9E604691164}"/>
                </a:ext>
              </a:extLst>
            </p:cNvPr>
            <p:cNvSpPr/>
            <p:nvPr/>
          </p:nvSpPr>
          <p:spPr>
            <a:xfrm>
              <a:off x="4175125" y="4727575"/>
              <a:ext cx="79375" cy="79375"/>
            </a:xfrm>
            <a:prstGeom prst="ellipse">
              <a:avLst/>
            </a:prstGeom>
            <a:noFill/>
            <a:ln w="9525">
              <a:solidFill>
                <a:srgbClr val="0683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ACB7E532-9138-A244-98C3-BE051BCE3909}"/>
                </a:ext>
              </a:extLst>
            </p:cNvPr>
            <p:cNvCxnSpPr>
              <a:cxnSpLocks/>
              <a:stCxn id="49" idx="3"/>
            </p:cNvCxnSpPr>
            <p:nvPr/>
          </p:nvCxnSpPr>
          <p:spPr>
            <a:xfrm flipV="1">
              <a:off x="4186749" y="4741862"/>
              <a:ext cx="56638" cy="5346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1" name="object 11">
            <a:extLst>
              <a:ext uri="{FF2B5EF4-FFF2-40B4-BE49-F238E27FC236}">
                <a16:creationId xmlns:a16="http://schemas.microsoft.com/office/drawing/2014/main" id="{034D1FC7-5DAF-9048-8FAC-46EBB7802428}"/>
              </a:ext>
            </a:extLst>
          </p:cNvPr>
          <p:cNvSpPr txBox="1"/>
          <p:nvPr/>
        </p:nvSpPr>
        <p:spPr>
          <a:xfrm>
            <a:off x="979251" y="5942040"/>
            <a:ext cx="1468309" cy="144910"/>
          </a:xfrm>
          <a:prstGeom prst="rect">
            <a:avLst/>
          </a:prstGeom>
        </p:spPr>
        <p:txBody>
          <a:bodyPr vert="horz" wrap="square" lIns="0" tIns="29209" rIns="0" bIns="0" rtlCol="0">
            <a:spAutoFit/>
          </a:bodyPr>
          <a:lstStyle/>
          <a:p>
            <a:pPr marL="12700" marR="5080">
              <a:lnSpc>
                <a:spcPts val="900"/>
              </a:lnSpc>
              <a:spcBef>
                <a:spcPts val="229"/>
              </a:spcBef>
            </a:pPr>
            <a:r>
              <a:rPr sz="800" b="1" spc="-20">
                <a:solidFill>
                  <a:srgbClr val="8A8C8E"/>
                </a:solidFill>
                <a:latin typeface="Arial" panose="020B0604020202020204" pitchFamily="34" charset="0"/>
                <a:cs typeface="Arial" panose="020B0604020202020204" pitchFamily="34" charset="0"/>
              </a:rPr>
              <a:t>How a box plot works</a:t>
            </a:r>
          </a:p>
        </p:txBody>
      </p:sp>
      <p:sp>
        <p:nvSpPr>
          <p:cNvPr id="52" name="object 13">
            <a:extLst>
              <a:ext uri="{FF2B5EF4-FFF2-40B4-BE49-F238E27FC236}">
                <a16:creationId xmlns:a16="http://schemas.microsoft.com/office/drawing/2014/main" id="{EF8D7771-DA53-384C-9403-42CA2FB3F324}"/>
              </a:ext>
            </a:extLst>
          </p:cNvPr>
          <p:cNvSpPr txBox="1"/>
          <p:nvPr/>
        </p:nvSpPr>
        <p:spPr>
          <a:xfrm>
            <a:off x="918762" y="6324198"/>
            <a:ext cx="642259" cy="605807"/>
          </a:xfrm>
          <a:prstGeom prst="rect">
            <a:avLst/>
          </a:prstGeom>
        </p:spPr>
        <p:txBody>
          <a:bodyPr vert="horz" wrap="square" lIns="0" tIns="12065" rIns="0" bIns="0" rtlCol="0">
            <a:spAutoFit/>
          </a:bodyPr>
          <a:lstStyle/>
          <a:p>
            <a:pPr marL="55244" marR="5080" indent="132715" algn="r">
              <a:lnSpc>
                <a:spcPct val="111900"/>
              </a:lnSpc>
              <a:spcBef>
                <a:spcPts val="95"/>
              </a:spcBef>
            </a:pPr>
            <a:r>
              <a:rPr sz="700" b="1" spc="10">
                <a:solidFill>
                  <a:srgbClr val="8A8C8E"/>
                </a:solidFill>
                <a:latin typeface="Arial" panose="020B0604020202020204" pitchFamily="34" charset="0"/>
                <a:cs typeface="Arial" panose="020B0604020202020204" pitchFamily="34" charset="0"/>
              </a:rPr>
              <a:t>SPREAD  </a:t>
            </a:r>
            <a:r>
              <a:rPr sz="700" spc="15">
                <a:solidFill>
                  <a:srgbClr val="8A8C8E"/>
                </a:solidFill>
                <a:latin typeface="Arial" panose="020B0604020202020204" pitchFamily="34" charset="0"/>
                <a:cs typeface="Arial" panose="020B0604020202020204" pitchFamily="34" charset="0"/>
              </a:rPr>
              <a:t>50%</a:t>
            </a:r>
            <a:r>
              <a:rPr sz="700" spc="-85">
                <a:solidFill>
                  <a:srgbClr val="8A8C8E"/>
                </a:solidFill>
                <a:latin typeface="Arial" panose="020B0604020202020204" pitchFamily="34" charset="0"/>
                <a:cs typeface="Arial" panose="020B0604020202020204" pitchFamily="34" charset="0"/>
              </a:rPr>
              <a:t> </a:t>
            </a:r>
            <a:r>
              <a:rPr sz="700" spc="15">
                <a:solidFill>
                  <a:srgbClr val="8A8C8E"/>
                </a:solidFill>
                <a:latin typeface="Arial" panose="020B0604020202020204" pitchFamily="34" charset="0"/>
                <a:cs typeface="Arial" panose="020B0604020202020204" pitchFamily="34" charset="0"/>
              </a:rPr>
              <a:t>OF </a:t>
            </a:r>
            <a:r>
              <a:rPr sz="700" spc="10">
                <a:solidFill>
                  <a:srgbClr val="8A8C8E"/>
                </a:solidFill>
                <a:latin typeface="Arial" panose="020B0604020202020204" pitchFamily="34" charset="0"/>
                <a:cs typeface="Arial" panose="020B0604020202020204" pitchFamily="34" charset="0"/>
              </a:rPr>
              <a:t>ALL</a:t>
            </a:r>
            <a:r>
              <a:rPr sz="700" spc="-65">
                <a:solidFill>
                  <a:srgbClr val="8A8C8E"/>
                </a:solidFill>
                <a:latin typeface="Arial" panose="020B0604020202020204" pitchFamily="34" charset="0"/>
                <a:cs typeface="Arial" panose="020B0604020202020204" pitchFamily="34" charset="0"/>
              </a:rPr>
              <a:t> </a:t>
            </a:r>
            <a:r>
              <a:rPr sz="700">
                <a:solidFill>
                  <a:srgbClr val="8A8C8E"/>
                </a:solidFill>
                <a:latin typeface="Arial" panose="020B0604020202020204" pitchFamily="34" charset="0"/>
                <a:cs typeface="Arial" panose="020B0604020202020204" pitchFamily="34" charset="0"/>
              </a:rPr>
              <a:t>VALUES</a:t>
            </a:r>
            <a:endParaRPr sz="700">
              <a:latin typeface="Arial" panose="020B0604020202020204" pitchFamily="34" charset="0"/>
              <a:cs typeface="Arial" panose="020B0604020202020204" pitchFamily="34" charset="0"/>
            </a:endParaRPr>
          </a:p>
          <a:p>
            <a:pPr marL="40640" marR="5080" indent="-28575" algn="r">
              <a:lnSpc>
                <a:spcPct val="111900"/>
              </a:lnSpc>
            </a:pPr>
            <a:r>
              <a:rPr sz="700">
                <a:solidFill>
                  <a:srgbClr val="8A8C8E"/>
                </a:solidFill>
                <a:latin typeface="Arial" panose="020B0604020202020204" pitchFamily="34" charset="0"/>
                <a:cs typeface="Arial" panose="020B0604020202020204" pitchFamily="34" charset="0"/>
              </a:rPr>
              <a:t>FALL</a:t>
            </a:r>
            <a:r>
              <a:rPr sz="700" spc="-85">
                <a:solidFill>
                  <a:srgbClr val="8A8C8E"/>
                </a:solidFill>
                <a:latin typeface="Arial" panose="020B0604020202020204" pitchFamily="34" charset="0"/>
                <a:cs typeface="Arial" panose="020B0604020202020204" pitchFamily="34" charset="0"/>
              </a:rPr>
              <a:t> </a:t>
            </a:r>
            <a:r>
              <a:rPr sz="700" spc="15">
                <a:solidFill>
                  <a:srgbClr val="8A8C8E"/>
                </a:solidFill>
                <a:latin typeface="Arial" panose="020B0604020202020204" pitchFamily="34" charset="0"/>
                <a:cs typeface="Arial" panose="020B0604020202020204" pitchFamily="34" charset="0"/>
              </a:rPr>
              <a:t>WITHIN </a:t>
            </a:r>
            <a:r>
              <a:rPr sz="700" spc="5">
                <a:solidFill>
                  <a:srgbClr val="8A8C8E"/>
                </a:solidFill>
                <a:latin typeface="Arial" panose="020B0604020202020204" pitchFamily="34" charset="0"/>
                <a:cs typeface="Arial" panose="020B0604020202020204" pitchFamily="34" charset="0"/>
              </a:rPr>
              <a:t> </a:t>
            </a:r>
            <a:r>
              <a:rPr sz="700" spc="10">
                <a:solidFill>
                  <a:srgbClr val="8A8C8E"/>
                </a:solidFill>
                <a:latin typeface="Arial" panose="020B0604020202020204" pitchFamily="34" charset="0"/>
                <a:cs typeface="Arial" panose="020B0604020202020204" pitchFamily="34" charset="0"/>
              </a:rPr>
              <a:t>THIS</a:t>
            </a:r>
            <a:r>
              <a:rPr sz="700" spc="-75">
                <a:solidFill>
                  <a:srgbClr val="8A8C8E"/>
                </a:solidFill>
                <a:latin typeface="Arial" panose="020B0604020202020204" pitchFamily="34" charset="0"/>
                <a:cs typeface="Arial" panose="020B0604020202020204" pitchFamily="34" charset="0"/>
              </a:rPr>
              <a:t> </a:t>
            </a:r>
            <a:r>
              <a:rPr sz="700" spc="15">
                <a:solidFill>
                  <a:srgbClr val="8A8C8E"/>
                </a:solidFill>
                <a:latin typeface="Arial" panose="020B0604020202020204" pitchFamily="34" charset="0"/>
                <a:cs typeface="Arial" panose="020B0604020202020204" pitchFamily="34" charset="0"/>
              </a:rPr>
              <a:t>RANGE</a:t>
            </a:r>
            <a:endParaRPr sz="700">
              <a:latin typeface="Arial" panose="020B0604020202020204" pitchFamily="34" charset="0"/>
              <a:cs typeface="Arial" panose="020B0604020202020204" pitchFamily="34" charset="0"/>
            </a:endParaRPr>
          </a:p>
        </p:txBody>
      </p:sp>
      <p:sp>
        <p:nvSpPr>
          <p:cNvPr id="53" name="object 14">
            <a:extLst>
              <a:ext uri="{FF2B5EF4-FFF2-40B4-BE49-F238E27FC236}">
                <a16:creationId xmlns:a16="http://schemas.microsoft.com/office/drawing/2014/main" id="{C88716FA-D766-C74D-B76B-3D26EEC6598D}"/>
              </a:ext>
            </a:extLst>
          </p:cNvPr>
          <p:cNvSpPr txBox="1"/>
          <p:nvPr/>
        </p:nvSpPr>
        <p:spPr>
          <a:xfrm>
            <a:off x="1912894" y="6151995"/>
            <a:ext cx="1323743" cy="962443"/>
          </a:xfrm>
          <a:prstGeom prst="rect">
            <a:avLst/>
          </a:prstGeom>
        </p:spPr>
        <p:txBody>
          <a:bodyPr vert="horz" wrap="square" lIns="0" tIns="15875" rIns="0" bIns="0" rtlCol="0">
            <a:spAutoFit/>
          </a:bodyPr>
          <a:lstStyle/>
          <a:p>
            <a:pPr>
              <a:spcBef>
                <a:spcPts val="125"/>
              </a:spcBef>
            </a:pPr>
            <a:r>
              <a:rPr sz="700" spc="10">
                <a:solidFill>
                  <a:srgbClr val="8A8C8E"/>
                </a:solidFill>
                <a:latin typeface="Arial" panose="020B0604020202020204" pitchFamily="34" charset="0"/>
                <a:cs typeface="Arial" panose="020B0604020202020204" pitchFamily="34" charset="0"/>
              </a:rPr>
              <a:t>HIGHEST</a:t>
            </a:r>
            <a:r>
              <a:rPr sz="700" spc="-35">
                <a:solidFill>
                  <a:srgbClr val="8A8C8E"/>
                </a:solidFill>
                <a:latin typeface="Arial" panose="020B0604020202020204" pitchFamily="34" charset="0"/>
                <a:cs typeface="Arial" panose="020B0604020202020204" pitchFamily="34" charset="0"/>
              </a:rPr>
              <a:t> </a:t>
            </a:r>
            <a:r>
              <a:rPr sz="700">
                <a:solidFill>
                  <a:srgbClr val="8A8C8E"/>
                </a:solidFill>
                <a:latin typeface="Arial" panose="020B0604020202020204" pitchFamily="34" charset="0"/>
                <a:cs typeface="Arial" panose="020B0604020202020204" pitchFamily="34" charset="0"/>
              </a:rPr>
              <a:t>VALUE</a:t>
            </a:r>
            <a:endParaRPr sz="700">
              <a:latin typeface="Arial" panose="020B0604020202020204" pitchFamily="34" charset="0"/>
              <a:cs typeface="Arial" panose="020B0604020202020204" pitchFamily="34" charset="0"/>
            </a:endParaRPr>
          </a:p>
          <a:p>
            <a:pPr>
              <a:spcBef>
                <a:spcPts val="530"/>
              </a:spcBef>
            </a:pPr>
            <a:r>
              <a:rPr sz="700" spc="10">
                <a:solidFill>
                  <a:srgbClr val="8A8C8E"/>
                </a:solidFill>
                <a:latin typeface="Arial" panose="020B0604020202020204" pitchFamily="34" charset="0"/>
                <a:cs typeface="Arial" panose="020B0604020202020204" pitchFamily="34" charset="0"/>
              </a:rPr>
              <a:t>3</a:t>
            </a:r>
            <a:r>
              <a:rPr lang="en-US" sz="700" spc="10">
                <a:solidFill>
                  <a:srgbClr val="8A8C8E"/>
                </a:solidFill>
                <a:latin typeface="Arial" panose="020B0604020202020204" pitchFamily="34" charset="0"/>
                <a:cs typeface="Arial" panose="020B0604020202020204" pitchFamily="34" charset="0"/>
              </a:rPr>
              <a:t>RD</a:t>
            </a:r>
            <a:r>
              <a:rPr sz="700" spc="-10">
                <a:solidFill>
                  <a:srgbClr val="8A8C8E"/>
                </a:solidFill>
                <a:latin typeface="Arial" panose="020B0604020202020204" pitchFamily="34" charset="0"/>
                <a:cs typeface="Arial" panose="020B0604020202020204" pitchFamily="34" charset="0"/>
              </a:rPr>
              <a:t> </a:t>
            </a:r>
            <a:r>
              <a:rPr sz="700" spc="10">
                <a:solidFill>
                  <a:srgbClr val="8A8C8E"/>
                </a:solidFill>
                <a:latin typeface="Arial" panose="020B0604020202020204" pitchFamily="34" charset="0"/>
                <a:cs typeface="Arial" panose="020B0604020202020204" pitchFamily="34" charset="0"/>
              </a:rPr>
              <a:t>QUARTILE</a:t>
            </a:r>
            <a:endParaRPr sz="700">
              <a:latin typeface="Arial" panose="020B0604020202020204" pitchFamily="34" charset="0"/>
              <a:cs typeface="Arial" panose="020B0604020202020204" pitchFamily="34" charset="0"/>
            </a:endParaRPr>
          </a:p>
          <a:p>
            <a:pPr marR="109220">
              <a:spcBef>
                <a:spcPts val="710"/>
              </a:spcBef>
            </a:pPr>
            <a:r>
              <a:rPr sz="700" spc="15">
                <a:solidFill>
                  <a:srgbClr val="8A8C8E"/>
                </a:solidFill>
                <a:latin typeface="Arial" panose="020B0604020202020204" pitchFamily="34" charset="0"/>
                <a:cs typeface="Arial" panose="020B0604020202020204" pitchFamily="34" charset="0"/>
              </a:rPr>
              <a:t>MEDIAN</a:t>
            </a:r>
            <a:r>
              <a:rPr sz="700" spc="-70">
                <a:solidFill>
                  <a:srgbClr val="8A8C8E"/>
                </a:solidFill>
                <a:latin typeface="Arial" panose="020B0604020202020204" pitchFamily="34" charset="0"/>
                <a:cs typeface="Arial" panose="020B0604020202020204" pitchFamily="34" charset="0"/>
              </a:rPr>
              <a:t> </a:t>
            </a:r>
            <a:r>
              <a:rPr sz="700" spc="10">
                <a:solidFill>
                  <a:srgbClr val="8A8C8E"/>
                </a:solidFill>
                <a:latin typeface="Arial" panose="020B0604020202020204" pitchFamily="34" charset="0"/>
                <a:cs typeface="Arial" panose="020B0604020202020204" pitchFamily="34" charset="0"/>
              </a:rPr>
              <a:t>FOR </a:t>
            </a:r>
            <a:r>
              <a:rPr sz="700" spc="5">
                <a:solidFill>
                  <a:srgbClr val="8A8C8E"/>
                </a:solidFill>
                <a:latin typeface="Arial" panose="020B0604020202020204" pitchFamily="34" charset="0"/>
                <a:cs typeface="Arial" panose="020B0604020202020204" pitchFamily="34" charset="0"/>
              </a:rPr>
              <a:t> 20-YEAR  PROJECTION</a:t>
            </a:r>
            <a:endParaRPr sz="700">
              <a:latin typeface="Arial" panose="020B0604020202020204" pitchFamily="34" charset="0"/>
              <a:cs typeface="Arial" panose="020B0604020202020204" pitchFamily="34" charset="0"/>
            </a:endParaRPr>
          </a:p>
          <a:p>
            <a:pPr marR="20955">
              <a:spcBef>
                <a:spcPts val="95"/>
              </a:spcBef>
            </a:pPr>
            <a:endParaRPr lang="en-US" sz="700" spc="5">
              <a:solidFill>
                <a:srgbClr val="8A8C8E"/>
              </a:solidFill>
              <a:latin typeface="Arial" panose="020B0604020202020204" pitchFamily="34" charset="0"/>
              <a:cs typeface="Arial" panose="020B0604020202020204" pitchFamily="34" charset="0"/>
            </a:endParaRPr>
          </a:p>
          <a:p>
            <a:pPr marR="20955">
              <a:spcBef>
                <a:spcPts val="95"/>
              </a:spcBef>
            </a:pPr>
            <a:r>
              <a:rPr sz="700" spc="5">
                <a:solidFill>
                  <a:srgbClr val="8A8C8E"/>
                </a:solidFill>
                <a:latin typeface="Arial" panose="020B0604020202020204" pitchFamily="34" charset="0"/>
                <a:cs typeface="Arial" panose="020B0604020202020204" pitchFamily="34" charset="0"/>
              </a:rPr>
              <a:t>1</a:t>
            </a:r>
            <a:r>
              <a:rPr lang="en-US" sz="700" spc="5">
                <a:solidFill>
                  <a:srgbClr val="8A8C8E"/>
                </a:solidFill>
                <a:latin typeface="Arial" panose="020B0604020202020204" pitchFamily="34" charset="0"/>
                <a:cs typeface="Arial" panose="020B0604020202020204" pitchFamily="34" charset="0"/>
              </a:rPr>
              <a:t>ST</a:t>
            </a:r>
            <a:r>
              <a:rPr sz="700" spc="5">
                <a:solidFill>
                  <a:srgbClr val="8A8C8E"/>
                </a:solidFill>
                <a:latin typeface="Arial" panose="020B0604020202020204" pitchFamily="34" charset="0"/>
                <a:cs typeface="Arial" panose="020B0604020202020204" pitchFamily="34" charset="0"/>
              </a:rPr>
              <a:t> </a:t>
            </a:r>
            <a:r>
              <a:rPr sz="700" spc="10">
                <a:solidFill>
                  <a:srgbClr val="8A8C8E"/>
                </a:solidFill>
                <a:latin typeface="Arial" panose="020B0604020202020204" pitchFamily="34" charset="0"/>
                <a:cs typeface="Arial" panose="020B0604020202020204" pitchFamily="34" charset="0"/>
              </a:rPr>
              <a:t>QUARTILE</a:t>
            </a:r>
            <a:endParaRPr lang="en-US" sz="700" spc="10">
              <a:solidFill>
                <a:srgbClr val="8A8C8E"/>
              </a:solidFill>
              <a:latin typeface="Arial" panose="020B0604020202020204" pitchFamily="34" charset="0"/>
              <a:cs typeface="Arial" panose="020B0604020202020204" pitchFamily="34" charset="0"/>
            </a:endParaRPr>
          </a:p>
          <a:p>
            <a:pPr marR="20955">
              <a:spcBef>
                <a:spcPts val="95"/>
              </a:spcBef>
            </a:pPr>
            <a:r>
              <a:rPr sz="700" spc="5">
                <a:solidFill>
                  <a:srgbClr val="8A8C8E"/>
                </a:solidFill>
                <a:latin typeface="Arial" panose="020B0604020202020204" pitchFamily="34" charset="0"/>
                <a:cs typeface="Arial" panose="020B0604020202020204" pitchFamily="34" charset="0"/>
              </a:rPr>
              <a:t>LOWEST</a:t>
            </a:r>
            <a:r>
              <a:rPr sz="700" spc="-65">
                <a:solidFill>
                  <a:srgbClr val="8A8C8E"/>
                </a:solidFill>
                <a:latin typeface="Arial" panose="020B0604020202020204" pitchFamily="34" charset="0"/>
                <a:cs typeface="Arial" panose="020B0604020202020204" pitchFamily="34" charset="0"/>
              </a:rPr>
              <a:t> </a:t>
            </a:r>
            <a:r>
              <a:rPr sz="700">
                <a:solidFill>
                  <a:srgbClr val="8A8C8E"/>
                </a:solidFill>
                <a:latin typeface="Arial" panose="020B0604020202020204" pitchFamily="34" charset="0"/>
                <a:cs typeface="Arial" panose="020B0604020202020204" pitchFamily="34" charset="0"/>
              </a:rPr>
              <a:t>VALUE</a:t>
            </a:r>
            <a:endParaRPr sz="700">
              <a:latin typeface="Arial" panose="020B0604020202020204" pitchFamily="34" charset="0"/>
              <a:cs typeface="Arial" panose="020B0604020202020204" pitchFamily="34" charset="0"/>
            </a:endParaRPr>
          </a:p>
        </p:txBody>
      </p:sp>
      <p:pic>
        <p:nvPicPr>
          <p:cNvPr id="54" name="Picture 53">
            <a:extLst>
              <a:ext uri="{FF2B5EF4-FFF2-40B4-BE49-F238E27FC236}">
                <a16:creationId xmlns:a16="http://schemas.microsoft.com/office/drawing/2014/main" id="{09101826-5892-5547-A8B7-908C23BBEFD6}"/>
              </a:ext>
            </a:extLst>
          </p:cNvPr>
          <p:cNvPicPr>
            <a:picLocks noChangeAspect="1"/>
          </p:cNvPicPr>
          <p:nvPr/>
        </p:nvPicPr>
        <p:blipFill>
          <a:blip r:embed="rId2"/>
          <a:stretch>
            <a:fillRect/>
          </a:stretch>
        </p:blipFill>
        <p:spPr>
          <a:xfrm>
            <a:off x="1586394" y="6206331"/>
            <a:ext cx="292100" cy="863600"/>
          </a:xfrm>
          <a:prstGeom prst="rect">
            <a:avLst/>
          </a:prstGeom>
        </p:spPr>
      </p:pic>
      <p:sp>
        <p:nvSpPr>
          <p:cNvPr id="56" name="object 4">
            <a:extLst>
              <a:ext uri="{FF2B5EF4-FFF2-40B4-BE49-F238E27FC236}">
                <a16:creationId xmlns:a16="http://schemas.microsoft.com/office/drawing/2014/main" id="{2BCF6745-2382-834F-8A72-8E27E4EE7489}"/>
              </a:ext>
            </a:extLst>
          </p:cNvPr>
          <p:cNvSpPr txBox="1"/>
          <p:nvPr/>
        </p:nvSpPr>
        <p:spPr>
          <a:xfrm>
            <a:off x="5788527" y="2060417"/>
            <a:ext cx="421005" cy="151323"/>
          </a:xfrm>
          <a:prstGeom prst="rect">
            <a:avLst/>
          </a:prstGeom>
        </p:spPr>
        <p:txBody>
          <a:bodyPr vert="horz" wrap="square" lIns="0" tIns="12700" rIns="0" bIns="0" rtlCol="0">
            <a:spAutoFit/>
          </a:bodyPr>
          <a:lstStyle/>
          <a:p>
            <a:pPr marL="12700">
              <a:spcBef>
                <a:spcPts val="100"/>
              </a:spcBef>
            </a:pPr>
            <a:r>
              <a:rPr sz="900" b="1">
                <a:solidFill>
                  <a:srgbClr val="D65227"/>
                </a:solidFill>
                <a:latin typeface="Arial" panose="020B0604020202020204" pitchFamily="34" charset="0"/>
                <a:cs typeface="Arial" panose="020B0604020202020204" pitchFamily="34" charset="0"/>
              </a:rPr>
              <a:t>CATCH</a:t>
            </a:r>
          </a:p>
        </p:txBody>
      </p:sp>
      <p:sp>
        <p:nvSpPr>
          <p:cNvPr id="57" name="object 5">
            <a:extLst>
              <a:ext uri="{FF2B5EF4-FFF2-40B4-BE49-F238E27FC236}">
                <a16:creationId xmlns:a16="http://schemas.microsoft.com/office/drawing/2014/main" id="{DF7FF032-ED05-9A4C-8215-E958B7D2C104}"/>
              </a:ext>
            </a:extLst>
          </p:cNvPr>
          <p:cNvSpPr txBox="1"/>
          <p:nvPr/>
        </p:nvSpPr>
        <p:spPr>
          <a:xfrm>
            <a:off x="9469578" y="2060417"/>
            <a:ext cx="838949" cy="151323"/>
          </a:xfrm>
          <a:prstGeom prst="rect">
            <a:avLst/>
          </a:prstGeom>
        </p:spPr>
        <p:txBody>
          <a:bodyPr vert="horz" wrap="square" lIns="0" tIns="12700" rIns="0" bIns="0" rtlCol="0">
            <a:spAutoFit/>
          </a:bodyPr>
          <a:lstStyle/>
          <a:p>
            <a:pPr marL="12700">
              <a:spcBef>
                <a:spcPts val="100"/>
              </a:spcBef>
            </a:pPr>
            <a:r>
              <a:rPr sz="900" b="1">
                <a:solidFill>
                  <a:srgbClr val="D65227"/>
                </a:solidFill>
                <a:latin typeface="Arial" panose="020B0604020202020204" pitchFamily="34" charset="0"/>
                <a:cs typeface="Arial" panose="020B0604020202020204" pitchFamily="34" charset="0"/>
              </a:rPr>
              <a:t>ABUNDANCE</a:t>
            </a:r>
          </a:p>
        </p:txBody>
      </p:sp>
      <p:sp>
        <p:nvSpPr>
          <p:cNvPr id="58" name="object 6">
            <a:extLst>
              <a:ext uri="{FF2B5EF4-FFF2-40B4-BE49-F238E27FC236}">
                <a16:creationId xmlns:a16="http://schemas.microsoft.com/office/drawing/2014/main" id="{843D3E6B-411D-564B-A0A8-D6B145583450}"/>
              </a:ext>
            </a:extLst>
          </p:cNvPr>
          <p:cNvSpPr txBox="1"/>
          <p:nvPr/>
        </p:nvSpPr>
        <p:spPr>
          <a:xfrm>
            <a:off x="5683856" y="2376797"/>
            <a:ext cx="1533175" cy="452624"/>
          </a:xfrm>
          <a:prstGeom prst="rect">
            <a:avLst/>
          </a:prstGeom>
        </p:spPr>
        <p:txBody>
          <a:bodyPr vert="horz" wrap="square" lIns="0" tIns="12700" rIns="0" bIns="0" rtlCol="0">
            <a:spAutoFit/>
          </a:bodyPr>
          <a:lstStyle/>
          <a:p>
            <a:pPr marL="38100">
              <a:lnSpc>
                <a:spcPts val="1300"/>
              </a:lnSpc>
              <a:spcBef>
                <a:spcPts val="100"/>
              </a:spcBef>
            </a:pPr>
            <a:r>
              <a:rPr sz="1650" b="1" i="1" spc="-30" baseline="10101">
                <a:solidFill>
                  <a:srgbClr val="221E1F"/>
                </a:solidFill>
                <a:latin typeface="Arial" panose="020B0604020202020204" pitchFamily="34" charset="0"/>
                <a:cs typeface="Arial" panose="020B0604020202020204" pitchFamily="34" charset="0"/>
              </a:rPr>
              <a:t>C</a:t>
            </a:r>
            <a:r>
              <a:rPr sz="900" b="1" spc="-20">
                <a:solidFill>
                  <a:srgbClr val="221E1F"/>
                </a:solidFill>
                <a:latin typeface="Arial" panose="020B0604020202020204" pitchFamily="34" charset="0"/>
                <a:cs typeface="Arial" panose="020B0604020202020204" pitchFamily="34" charset="0"/>
              </a:rPr>
              <a:t>av</a:t>
            </a:r>
            <a:endParaRPr sz="900">
              <a:latin typeface="Arial" panose="020B0604020202020204" pitchFamily="34" charset="0"/>
              <a:cs typeface="Arial" panose="020B0604020202020204" pitchFamily="34" charset="0"/>
            </a:endParaRPr>
          </a:p>
          <a:p>
            <a:pPr marL="38100" marR="44450">
              <a:lnSpc>
                <a:spcPts val="1100"/>
              </a:lnSpc>
            </a:pPr>
            <a:r>
              <a:rPr sz="900" spc="-15">
                <a:solidFill>
                  <a:srgbClr val="808285"/>
                </a:solidFill>
                <a:latin typeface="Arial" panose="020B0604020202020204" pitchFamily="34" charset="0"/>
                <a:cs typeface="Arial" panose="020B0604020202020204" pitchFamily="34" charset="0"/>
              </a:rPr>
              <a:t>Average </a:t>
            </a:r>
            <a:r>
              <a:rPr sz="900">
                <a:solidFill>
                  <a:srgbClr val="808285"/>
                </a:solidFill>
                <a:latin typeface="Arial" panose="020B0604020202020204" pitchFamily="34" charset="0"/>
                <a:cs typeface="Arial" panose="020B0604020202020204" pitchFamily="34" charset="0"/>
              </a:rPr>
              <a:t>annual</a:t>
            </a:r>
            <a:r>
              <a:rPr sz="900" spc="-35">
                <a:solidFill>
                  <a:srgbClr val="808285"/>
                </a:solidFill>
                <a:latin typeface="Arial" panose="020B0604020202020204" pitchFamily="34" charset="0"/>
                <a:cs typeface="Arial" panose="020B0604020202020204" pitchFamily="34" charset="0"/>
              </a:rPr>
              <a:t> </a:t>
            </a:r>
            <a:r>
              <a:rPr sz="900" spc="-5">
                <a:solidFill>
                  <a:srgbClr val="808285"/>
                </a:solidFill>
                <a:latin typeface="Arial" panose="020B0604020202020204" pitchFamily="34" charset="0"/>
                <a:cs typeface="Arial" panose="020B0604020202020204" pitchFamily="34" charset="0"/>
              </a:rPr>
              <a:t>catch </a:t>
            </a:r>
            <a:r>
              <a:rPr sz="900" spc="-10">
                <a:solidFill>
                  <a:srgbClr val="808285"/>
                </a:solidFill>
                <a:latin typeface="Arial" panose="020B0604020202020204" pitchFamily="34" charset="0"/>
                <a:cs typeface="Arial" panose="020B0604020202020204" pitchFamily="34" charset="0"/>
              </a:rPr>
              <a:t>over </a:t>
            </a:r>
            <a:r>
              <a:rPr sz="900">
                <a:solidFill>
                  <a:srgbClr val="808285"/>
                </a:solidFill>
                <a:latin typeface="Arial" panose="020B0604020202020204" pitchFamily="34" charset="0"/>
                <a:cs typeface="Arial" panose="020B0604020202020204" pitchFamily="34" charset="0"/>
              </a:rPr>
              <a:t>the </a:t>
            </a:r>
            <a:r>
              <a:rPr sz="900" spc="-5">
                <a:solidFill>
                  <a:srgbClr val="808285"/>
                </a:solidFill>
                <a:latin typeface="Arial" panose="020B0604020202020204" pitchFamily="34" charset="0"/>
                <a:cs typeface="Arial" panose="020B0604020202020204" pitchFamily="34" charset="0"/>
              </a:rPr>
              <a:t>projection </a:t>
            </a:r>
            <a:r>
              <a:rPr sz="900">
                <a:solidFill>
                  <a:srgbClr val="808285"/>
                </a:solidFill>
                <a:latin typeface="Arial" panose="020B0604020202020204" pitchFamily="34" charset="0"/>
                <a:cs typeface="Arial" panose="020B0604020202020204" pitchFamily="34" charset="0"/>
              </a:rPr>
              <a:t>period.</a:t>
            </a:r>
            <a:endParaRPr sz="900">
              <a:latin typeface="Arial" panose="020B0604020202020204" pitchFamily="34" charset="0"/>
              <a:cs typeface="Arial" panose="020B0604020202020204" pitchFamily="34" charset="0"/>
            </a:endParaRPr>
          </a:p>
        </p:txBody>
      </p:sp>
      <p:sp>
        <p:nvSpPr>
          <p:cNvPr id="59" name="object 7">
            <a:extLst>
              <a:ext uri="{FF2B5EF4-FFF2-40B4-BE49-F238E27FC236}">
                <a16:creationId xmlns:a16="http://schemas.microsoft.com/office/drawing/2014/main" id="{94A7BFD2-8C25-E147-8E23-DD692404B740}"/>
              </a:ext>
            </a:extLst>
          </p:cNvPr>
          <p:cNvSpPr txBox="1"/>
          <p:nvPr/>
        </p:nvSpPr>
        <p:spPr>
          <a:xfrm>
            <a:off x="7442203" y="2325927"/>
            <a:ext cx="1490630" cy="494046"/>
          </a:xfrm>
          <a:prstGeom prst="rect">
            <a:avLst/>
          </a:prstGeom>
        </p:spPr>
        <p:txBody>
          <a:bodyPr vert="horz" wrap="square" lIns="0" tIns="38100" rIns="0" bIns="0" rtlCol="0">
            <a:spAutoFit/>
          </a:bodyPr>
          <a:lstStyle/>
          <a:p>
            <a:pPr marL="12700">
              <a:spcBef>
                <a:spcPts val="300"/>
              </a:spcBef>
            </a:pPr>
            <a:r>
              <a:rPr sz="1100" b="1" spc="-70">
                <a:solidFill>
                  <a:srgbClr val="221E1F"/>
                </a:solidFill>
                <a:latin typeface="Arial" panose="020B0604020202020204" pitchFamily="34" charset="0"/>
                <a:cs typeface="Arial" panose="020B0604020202020204" pitchFamily="34" charset="0"/>
              </a:rPr>
              <a:t>AAV</a:t>
            </a:r>
            <a:endParaRPr sz="1100">
              <a:latin typeface="Arial" panose="020B0604020202020204" pitchFamily="34" charset="0"/>
              <a:cs typeface="Arial" panose="020B0604020202020204" pitchFamily="34" charset="0"/>
            </a:endParaRPr>
          </a:p>
          <a:p>
            <a:pPr marL="12700" marR="5080">
              <a:lnSpc>
                <a:spcPct val="101800"/>
              </a:lnSpc>
              <a:spcBef>
                <a:spcPts val="145"/>
              </a:spcBef>
            </a:pPr>
            <a:r>
              <a:rPr sz="900" spc="-15">
                <a:solidFill>
                  <a:srgbClr val="808285"/>
                </a:solidFill>
                <a:latin typeface="Arial" panose="020B0604020202020204" pitchFamily="34" charset="0"/>
                <a:cs typeface="Arial" panose="020B0604020202020204" pitchFamily="34" charset="0"/>
              </a:rPr>
              <a:t>Average </a:t>
            </a:r>
            <a:r>
              <a:rPr sz="900" spc="-5">
                <a:solidFill>
                  <a:srgbClr val="808285"/>
                </a:solidFill>
                <a:latin typeface="Arial" panose="020B0604020202020204" pitchFamily="34" charset="0"/>
                <a:cs typeface="Arial" panose="020B0604020202020204" pitchFamily="34" charset="0"/>
              </a:rPr>
              <a:t>percent change </a:t>
            </a:r>
            <a:r>
              <a:rPr sz="900">
                <a:solidFill>
                  <a:srgbClr val="808285"/>
                </a:solidFill>
                <a:latin typeface="Arial" panose="020B0604020202020204" pitchFamily="34" charset="0"/>
                <a:cs typeface="Arial" panose="020B0604020202020204" pitchFamily="34" charset="0"/>
              </a:rPr>
              <a:t>in </a:t>
            </a:r>
            <a:r>
              <a:rPr sz="900" spc="-5">
                <a:solidFill>
                  <a:srgbClr val="808285"/>
                </a:solidFill>
                <a:latin typeface="Arial" panose="020B0604020202020204" pitchFamily="34" charset="0"/>
                <a:cs typeface="Arial" panose="020B0604020202020204" pitchFamily="34" charset="0"/>
              </a:rPr>
              <a:t>catch</a:t>
            </a:r>
            <a:r>
              <a:rPr sz="900" spc="-55">
                <a:solidFill>
                  <a:srgbClr val="808285"/>
                </a:solidFill>
                <a:latin typeface="Arial" panose="020B0604020202020204" pitchFamily="34" charset="0"/>
                <a:cs typeface="Arial" panose="020B0604020202020204" pitchFamily="34" charset="0"/>
              </a:rPr>
              <a:t> </a:t>
            </a:r>
            <a:r>
              <a:rPr sz="900" spc="-5">
                <a:solidFill>
                  <a:srgbClr val="808285"/>
                </a:solidFill>
                <a:latin typeface="Arial" panose="020B0604020202020204" pitchFamily="34" charset="0"/>
                <a:cs typeface="Arial" panose="020B0604020202020204" pitchFamily="34" charset="0"/>
              </a:rPr>
              <a:t>from year to </a:t>
            </a:r>
            <a:r>
              <a:rPr sz="900" spc="-20">
                <a:solidFill>
                  <a:srgbClr val="808285"/>
                </a:solidFill>
                <a:latin typeface="Arial" panose="020B0604020202020204" pitchFamily="34" charset="0"/>
                <a:cs typeface="Arial" panose="020B0604020202020204" pitchFamily="34" charset="0"/>
              </a:rPr>
              <a:t>year.</a:t>
            </a:r>
            <a:endParaRPr sz="800">
              <a:latin typeface="Arial" panose="020B0604020202020204" pitchFamily="34" charset="0"/>
              <a:cs typeface="Arial" panose="020B0604020202020204" pitchFamily="34" charset="0"/>
            </a:endParaRPr>
          </a:p>
        </p:txBody>
      </p:sp>
      <p:sp>
        <p:nvSpPr>
          <p:cNvPr id="60" name="object 8">
            <a:extLst>
              <a:ext uri="{FF2B5EF4-FFF2-40B4-BE49-F238E27FC236}">
                <a16:creationId xmlns:a16="http://schemas.microsoft.com/office/drawing/2014/main" id="{B4D14ED8-996B-834A-8E35-9178529400B1}"/>
              </a:ext>
            </a:extLst>
          </p:cNvPr>
          <p:cNvSpPr txBox="1"/>
          <p:nvPr/>
        </p:nvSpPr>
        <p:spPr>
          <a:xfrm>
            <a:off x="9377852" y="2376797"/>
            <a:ext cx="1569715" cy="593689"/>
          </a:xfrm>
          <a:prstGeom prst="rect">
            <a:avLst/>
          </a:prstGeom>
        </p:spPr>
        <p:txBody>
          <a:bodyPr vert="horz" wrap="square" lIns="0" tIns="12700" rIns="0" bIns="0" rtlCol="0">
            <a:spAutoFit/>
          </a:bodyPr>
          <a:lstStyle/>
          <a:p>
            <a:pPr marL="38100">
              <a:lnSpc>
                <a:spcPts val="1300"/>
              </a:lnSpc>
              <a:spcBef>
                <a:spcPts val="100"/>
              </a:spcBef>
            </a:pPr>
            <a:r>
              <a:rPr lang="en-US" sz="1650" b="1" i="1" spc="-15" baseline="10101" err="1">
                <a:solidFill>
                  <a:srgbClr val="221E1F"/>
                </a:solidFill>
                <a:latin typeface="Arial" panose="020B0604020202020204" pitchFamily="34" charset="0"/>
                <a:cs typeface="Arial" panose="020B0604020202020204" pitchFamily="34" charset="0"/>
              </a:rPr>
              <a:t>B</a:t>
            </a:r>
            <a:r>
              <a:rPr lang="en-US" sz="900" b="1" spc="-10" err="1">
                <a:solidFill>
                  <a:srgbClr val="221E1F"/>
                </a:solidFill>
                <a:latin typeface="Arial" panose="020B0604020202020204" pitchFamily="34" charset="0"/>
                <a:cs typeface="Arial" panose="020B0604020202020204" pitchFamily="34" charset="0"/>
              </a:rPr>
              <a:t>final</a:t>
            </a:r>
            <a:endParaRPr sz="900">
              <a:latin typeface="Arial" panose="020B0604020202020204" pitchFamily="34" charset="0"/>
              <a:cs typeface="Arial" panose="020B0604020202020204" pitchFamily="34" charset="0"/>
            </a:endParaRPr>
          </a:p>
          <a:p>
            <a:pPr marL="38100" marR="30480">
              <a:lnSpc>
                <a:spcPts val="1100"/>
              </a:lnSpc>
            </a:pPr>
            <a:r>
              <a:rPr sz="900" spc="-5">
                <a:solidFill>
                  <a:srgbClr val="808285"/>
                </a:solidFill>
                <a:latin typeface="Arial" panose="020B0604020202020204" pitchFamily="34" charset="0"/>
                <a:cs typeface="Arial" panose="020B0604020202020204" pitchFamily="34" charset="0"/>
              </a:rPr>
              <a:t>Biomass relative to</a:t>
            </a:r>
            <a:r>
              <a:rPr sz="900" spc="-50">
                <a:solidFill>
                  <a:srgbClr val="808285"/>
                </a:solidFill>
                <a:latin typeface="Arial" panose="020B0604020202020204" pitchFamily="34" charset="0"/>
                <a:cs typeface="Arial" panose="020B0604020202020204" pitchFamily="34" charset="0"/>
              </a:rPr>
              <a:t> </a:t>
            </a:r>
            <a:r>
              <a:rPr sz="900">
                <a:solidFill>
                  <a:srgbClr val="808285"/>
                </a:solidFill>
                <a:latin typeface="Arial" panose="020B0604020202020204" pitchFamily="34" charset="0"/>
                <a:cs typeface="Arial" panose="020B0604020202020204" pitchFamily="34" charset="0"/>
              </a:rPr>
              <a:t>unfished  </a:t>
            </a:r>
            <a:r>
              <a:rPr sz="900" spc="-5">
                <a:solidFill>
                  <a:srgbClr val="808285"/>
                </a:solidFill>
                <a:latin typeface="Arial" panose="020B0604020202020204" pitchFamily="34" charset="0"/>
                <a:cs typeface="Arial" panose="020B0604020202020204" pitchFamily="34" charset="0"/>
              </a:rPr>
              <a:t>biomass </a:t>
            </a:r>
            <a:r>
              <a:rPr sz="900">
                <a:solidFill>
                  <a:srgbClr val="808285"/>
                </a:solidFill>
                <a:latin typeface="Arial" panose="020B0604020202020204" pitchFamily="34" charset="0"/>
                <a:cs typeface="Arial" panose="020B0604020202020204" pitchFamily="34" charset="0"/>
              </a:rPr>
              <a:t>at the end of the  </a:t>
            </a:r>
            <a:r>
              <a:rPr sz="900" spc="-5">
                <a:solidFill>
                  <a:srgbClr val="808285"/>
                </a:solidFill>
                <a:latin typeface="Arial" panose="020B0604020202020204" pitchFamily="34" charset="0"/>
                <a:cs typeface="Arial" panose="020B0604020202020204" pitchFamily="34" charset="0"/>
              </a:rPr>
              <a:t>projection </a:t>
            </a:r>
            <a:r>
              <a:rPr sz="900">
                <a:solidFill>
                  <a:srgbClr val="808285"/>
                </a:solidFill>
                <a:latin typeface="Arial" panose="020B0604020202020204" pitchFamily="34" charset="0"/>
                <a:cs typeface="Arial" panose="020B0604020202020204" pitchFamily="34" charset="0"/>
              </a:rPr>
              <a:t>period.</a:t>
            </a:r>
            <a:endParaRPr sz="800">
              <a:latin typeface="Arial" panose="020B0604020202020204" pitchFamily="34" charset="0"/>
              <a:cs typeface="Arial" panose="020B0604020202020204" pitchFamily="34" charset="0"/>
            </a:endParaRPr>
          </a:p>
        </p:txBody>
      </p:sp>
      <p:sp>
        <p:nvSpPr>
          <p:cNvPr id="61" name="object 9">
            <a:extLst>
              <a:ext uri="{FF2B5EF4-FFF2-40B4-BE49-F238E27FC236}">
                <a16:creationId xmlns:a16="http://schemas.microsoft.com/office/drawing/2014/main" id="{23F544D7-F0E6-E54C-84F8-D903C329167C}"/>
              </a:ext>
            </a:extLst>
          </p:cNvPr>
          <p:cNvSpPr txBox="1"/>
          <p:nvPr/>
        </p:nvSpPr>
        <p:spPr>
          <a:xfrm>
            <a:off x="11069178" y="2376797"/>
            <a:ext cx="1519040" cy="593689"/>
          </a:xfrm>
          <a:prstGeom prst="rect">
            <a:avLst/>
          </a:prstGeom>
        </p:spPr>
        <p:txBody>
          <a:bodyPr vert="horz" wrap="square" lIns="0" tIns="12700" rIns="0" bIns="0" rtlCol="0">
            <a:spAutoFit/>
          </a:bodyPr>
          <a:lstStyle/>
          <a:p>
            <a:pPr marL="38100">
              <a:lnSpc>
                <a:spcPts val="1300"/>
              </a:lnSpc>
              <a:spcBef>
                <a:spcPts val="100"/>
              </a:spcBef>
            </a:pPr>
            <a:r>
              <a:rPr sz="1650" b="1" i="1" spc="-15" baseline="10101">
                <a:solidFill>
                  <a:srgbClr val="221E1F"/>
                </a:solidFill>
                <a:latin typeface="Arial" panose="020B0604020202020204" pitchFamily="34" charset="0"/>
                <a:cs typeface="Arial" panose="020B0604020202020204" pitchFamily="34" charset="0"/>
              </a:rPr>
              <a:t>B</a:t>
            </a:r>
            <a:r>
              <a:rPr sz="900" b="1" spc="-10">
                <a:solidFill>
                  <a:srgbClr val="221E1F"/>
                </a:solidFill>
                <a:latin typeface="Arial" panose="020B0604020202020204" pitchFamily="34" charset="0"/>
                <a:cs typeface="Arial" panose="020B0604020202020204" pitchFamily="34" charset="0"/>
              </a:rPr>
              <a:t>lowest</a:t>
            </a:r>
            <a:endParaRPr sz="900">
              <a:latin typeface="Arial" panose="020B0604020202020204" pitchFamily="34" charset="0"/>
              <a:cs typeface="Arial" panose="020B0604020202020204" pitchFamily="34" charset="0"/>
            </a:endParaRPr>
          </a:p>
          <a:p>
            <a:pPr marL="38100" marR="30480">
              <a:lnSpc>
                <a:spcPts val="1100"/>
              </a:lnSpc>
            </a:pPr>
            <a:r>
              <a:rPr sz="900" spc="-10">
                <a:solidFill>
                  <a:srgbClr val="808285"/>
                </a:solidFill>
                <a:latin typeface="Arial" panose="020B0604020202020204" pitchFamily="34" charset="0"/>
                <a:cs typeface="Arial" panose="020B0604020202020204" pitchFamily="34" charset="0"/>
              </a:rPr>
              <a:t>Lowest </a:t>
            </a:r>
            <a:r>
              <a:rPr sz="900" spc="-5">
                <a:solidFill>
                  <a:srgbClr val="808285"/>
                </a:solidFill>
                <a:latin typeface="Arial" panose="020B0604020202020204" pitchFamily="34" charset="0"/>
                <a:cs typeface="Arial" panose="020B0604020202020204" pitchFamily="34" charset="0"/>
              </a:rPr>
              <a:t>value </a:t>
            </a:r>
            <a:r>
              <a:rPr sz="900">
                <a:solidFill>
                  <a:srgbClr val="808285"/>
                </a:solidFill>
                <a:latin typeface="Arial" panose="020B0604020202020204" pitchFamily="34" charset="0"/>
                <a:cs typeface="Arial" panose="020B0604020202020204" pitchFamily="34" charset="0"/>
              </a:rPr>
              <a:t>of</a:t>
            </a:r>
            <a:r>
              <a:rPr sz="900" spc="-45">
                <a:solidFill>
                  <a:srgbClr val="808285"/>
                </a:solidFill>
                <a:latin typeface="Arial" panose="020B0604020202020204" pitchFamily="34" charset="0"/>
                <a:cs typeface="Arial" panose="020B0604020202020204" pitchFamily="34" charset="0"/>
              </a:rPr>
              <a:t> </a:t>
            </a:r>
            <a:r>
              <a:rPr sz="900" spc="-5">
                <a:solidFill>
                  <a:srgbClr val="808285"/>
                </a:solidFill>
                <a:latin typeface="Arial" panose="020B0604020202020204" pitchFamily="34" charset="0"/>
                <a:cs typeface="Arial" panose="020B0604020202020204" pitchFamily="34" charset="0"/>
              </a:rPr>
              <a:t>projected  biomass </a:t>
            </a:r>
            <a:r>
              <a:rPr sz="900">
                <a:solidFill>
                  <a:srgbClr val="808285"/>
                </a:solidFill>
                <a:latin typeface="Arial" panose="020B0604020202020204" pitchFamily="34" charset="0"/>
                <a:cs typeface="Arial" panose="020B0604020202020204" pitchFamily="34" charset="0"/>
              </a:rPr>
              <a:t>during the </a:t>
            </a:r>
            <a:r>
              <a:rPr sz="900" spc="-5">
                <a:solidFill>
                  <a:srgbClr val="808285"/>
                </a:solidFill>
                <a:latin typeface="Arial" panose="020B0604020202020204" pitchFamily="34" charset="0"/>
                <a:cs typeface="Arial" panose="020B0604020202020204" pitchFamily="34" charset="0"/>
              </a:rPr>
              <a:t>projection </a:t>
            </a:r>
            <a:r>
              <a:rPr sz="900">
                <a:solidFill>
                  <a:srgbClr val="808285"/>
                </a:solidFill>
                <a:latin typeface="Arial" panose="020B0604020202020204" pitchFamily="34" charset="0"/>
                <a:cs typeface="Arial" panose="020B0604020202020204" pitchFamily="34" charset="0"/>
              </a:rPr>
              <a:t>period.</a:t>
            </a:r>
            <a:endParaRPr sz="800">
              <a:latin typeface="Arial" panose="020B0604020202020204" pitchFamily="34" charset="0"/>
              <a:cs typeface="Arial" panose="020B0604020202020204" pitchFamily="34" charset="0"/>
            </a:endParaRPr>
          </a:p>
        </p:txBody>
      </p:sp>
      <p:sp>
        <p:nvSpPr>
          <p:cNvPr id="62" name="object 6">
            <a:extLst>
              <a:ext uri="{FF2B5EF4-FFF2-40B4-BE49-F238E27FC236}">
                <a16:creationId xmlns:a16="http://schemas.microsoft.com/office/drawing/2014/main" id="{15594829-DDFF-9546-9FA1-E5B1229AB989}"/>
              </a:ext>
            </a:extLst>
          </p:cNvPr>
          <p:cNvSpPr txBox="1"/>
          <p:nvPr/>
        </p:nvSpPr>
        <p:spPr>
          <a:xfrm>
            <a:off x="5925004" y="3072394"/>
            <a:ext cx="1108710" cy="243656"/>
          </a:xfrm>
          <a:prstGeom prst="rect">
            <a:avLst/>
          </a:prstGeom>
        </p:spPr>
        <p:txBody>
          <a:bodyPr vert="horz" wrap="square" lIns="0" tIns="12700" rIns="0" bIns="0" rtlCol="0">
            <a:spAutoFit/>
          </a:bodyPr>
          <a:lstStyle/>
          <a:p>
            <a:pPr>
              <a:lnSpc>
                <a:spcPts val="930"/>
              </a:lnSpc>
              <a:spcBef>
                <a:spcPts val="785"/>
              </a:spcBef>
            </a:pPr>
            <a:r>
              <a:rPr sz="800" b="1">
                <a:solidFill>
                  <a:srgbClr val="D65227"/>
                </a:solidFill>
                <a:latin typeface="Arial" panose="020B0604020202020204" pitchFamily="34" charset="0"/>
                <a:cs typeface="Arial" panose="020B0604020202020204" pitchFamily="34" charset="0"/>
              </a:rPr>
              <a:t>Higher is</a:t>
            </a:r>
            <a:r>
              <a:rPr sz="800" b="1" spc="-15">
                <a:solidFill>
                  <a:srgbClr val="D65227"/>
                </a:solidFill>
                <a:latin typeface="Arial" panose="020B0604020202020204" pitchFamily="34" charset="0"/>
                <a:cs typeface="Arial" panose="020B0604020202020204" pitchFamily="34" charset="0"/>
              </a:rPr>
              <a:t> </a:t>
            </a:r>
            <a:r>
              <a:rPr sz="800" b="1" spc="-5">
                <a:solidFill>
                  <a:srgbClr val="D65227"/>
                </a:solidFill>
                <a:latin typeface="Arial" panose="020B0604020202020204" pitchFamily="34" charset="0"/>
                <a:cs typeface="Arial" panose="020B0604020202020204" pitchFamily="34" charset="0"/>
              </a:rPr>
              <a:t>better</a:t>
            </a:r>
            <a:endParaRPr sz="800">
              <a:latin typeface="Arial" panose="020B0604020202020204" pitchFamily="34" charset="0"/>
              <a:cs typeface="Arial" panose="020B0604020202020204" pitchFamily="34" charset="0"/>
            </a:endParaRPr>
          </a:p>
          <a:p>
            <a:pPr>
              <a:lnSpc>
                <a:spcPts val="930"/>
              </a:lnSpc>
            </a:pPr>
            <a:r>
              <a:rPr sz="800">
                <a:solidFill>
                  <a:srgbClr val="D65227"/>
                </a:solidFill>
                <a:latin typeface="Arial" panose="020B0604020202020204" pitchFamily="34" charset="0"/>
                <a:cs typeface="Arial" panose="020B0604020202020204" pitchFamily="34" charset="0"/>
              </a:rPr>
              <a:t>(if </a:t>
            </a:r>
            <a:r>
              <a:rPr sz="800" spc="-5">
                <a:solidFill>
                  <a:srgbClr val="D65227"/>
                </a:solidFill>
                <a:latin typeface="Arial" panose="020B0604020202020204" pitchFamily="34" charset="0"/>
                <a:cs typeface="Arial" panose="020B0604020202020204" pitchFamily="34" charset="0"/>
              </a:rPr>
              <a:t>resource </a:t>
            </a:r>
            <a:r>
              <a:rPr sz="800">
                <a:solidFill>
                  <a:srgbClr val="D65227"/>
                </a:solidFill>
                <a:latin typeface="Arial" panose="020B0604020202020204" pitchFamily="34" charset="0"/>
                <a:cs typeface="Arial" panose="020B0604020202020204" pitchFamily="34" charset="0"/>
              </a:rPr>
              <a:t>is</a:t>
            </a:r>
            <a:r>
              <a:rPr sz="800" spc="-60">
                <a:solidFill>
                  <a:srgbClr val="D65227"/>
                </a:solidFill>
                <a:latin typeface="Arial" panose="020B0604020202020204" pitchFamily="34" charset="0"/>
                <a:cs typeface="Arial" panose="020B0604020202020204" pitchFamily="34" charset="0"/>
              </a:rPr>
              <a:t> </a:t>
            </a:r>
            <a:r>
              <a:rPr sz="800">
                <a:solidFill>
                  <a:srgbClr val="D65227"/>
                </a:solidFill>
                <a:latin typeface="Arial" panose="020B0604020202020204" pitchFamily="34" charset="0"/>
                <a:cs typeface="Arial" panose="020B0604020202020204" pitchFamily="34" charset="0"/>
              </a:rPr>
              <a:t>stable)</a:t>
            </a:r>
            <a:endParaRPr sz="800">
              <a:latin typeface="Arial" panose="020B0604020202020204" pitchFamily="34" charset="0"/>
              <a:cs typeface="Arial" panose="020B0604020202020204" pitchFamily="34" charset="0"/>
            </a:endParaRPr>
          </a:p>
        </p:txBody>
      </p:sp>
      <p:sp>
        <p:nvSpPr>
          <p:cNvPr id="63" name="object 7">
            <a:extLst>
              <a:ext uri="{FF2B5EF4-FFF2-40B4-BE49-F238E27FC236}">
                <a16:creationId xmlns:a16="http://schemas.microsoft.com/office/drawing/2014/main" id="{866492B2-08B3-354E-A869-3AF3FCCBDE67}"/>
              </a:ext>
            </a:extLst>
          </p:cNvPr>
          <p:cNvSpPr txBox="1"/>
          <p:nvPr/>
        </p:nvSpPr>
        <p:spPr>
          <a:xfrm>
            <a:off x="7623510" y="3050403"/>
            <a:ext cx="1015365" cy="269304"/>
          </a:xfrm>
          <a:prstGeom prst="rect">
            <a:avLst/>
          </a:prstGeom>
        </p:spPr>
        <p:txBody>
          <a:bodyPr vert="horz" wrap="square" lIns="0" tIns="38100" rIns="0" bIns="0" rtlCol="0">
            <a:spAutoFit/>
          </a:bodyPr>
          <a:lstStyle/>
          <a:p>
            <a:pPr>
              <a:lnSpc>
                <a:spcPts val="930"/>
              </a:lnSpc>
              <a:spcBef>
                <a:spcPts val="819"/>
              </a:spcBef>
            </a:pPr>
            <a:r>
              <a:rPr sz="800" b="1" spc="-10">
                <a:solidFill>
                  <a:srgbClr val="D65227"/>
                </a:solidFill>
                <a:latin typeface="Arial" panose="020B0604020202020204" pitchFamily="34" charset="0"/>
                <a:cs typeface="Arial" panose="020B0604020202020204" pitchFamily="34" charset="0"/>
              </a:rPr>
              <a:t>Lower </a:t>
            </a:r>
            <a:r>
              <a:rPr sz="800" b="1">
                <a:solidFill>
                  <a:srgbClr val="D65227"/>
                </a:solidFill>
                <a:latin typeface="Arial" panose="020B0604020202020204" pitchFamily="34" charset="0"/>
                <a:cs typeface="Arial" panose="020B0604020202020204" pitchFamily="34" charset="0"/>
              </a:rPr>
              <a:t>is</a:t>
            </a:r>
            <a:r>
              <a:rPr sz="800" b="1" spc="-5">
                <a:solidFill>
                  <a:srgbClr val="D65227"/>
                </a:solidFill>
                <a:latin typeface="Arial" panose="020B0604020202020204" pitchFamily="34" charset="0"/>
                <a:cs typeface="Arial" panose="020B0604020202020204" pitchFamily="34" charset="0"/>
              </a:rPr>
              <a:t> better</a:t>
            </a:r>
            <a:endParaRPr sz="800">
              <a:latin typeface="Arial" panose="020B0604020202020204" pitchFamily="34" charset="0"/>
              <a:cs typeface="Arial" panose="020B0604020202020204" pitchFamily="34" charset="0"/>
            </a:endParaRPr>
          </a:p>
          <a:p>
            <a:pPr>
              <a:lnSpc>
                <a:spcPts val="930"/>
              </a:lnSpc>
            </a:pPr>
            <a:r>
              <a:rPr sz="800">
                <a:solidFill>
                  <a:srgbClr val="D65227"/>
                </a:solidFill>
                <a:latin typeface="Arial" panose="020B0604020202020204" pitchFamily="34" charset="0"/>
                <a:cs typeface="Arial" panose="020B0604020202020204" pitchFamily="34" charset="0"/>
              </a:rPr>
              <a:t>(fishery is</a:t>
            </a:r>
            <a:r>
              <a:rPr sz="800" spc="-30">
                <a:solidFill>
                  <a:srgbClr val="D65227"/>
                </a:solidFill>
                <a:latin typeface="Arial" panose="020B0604020202020204" pitchFamily="34" charset="0"/>
                <a:cs typeface="Arial" panose="020B0604020202020204" pitchFamily="34" charset="0"/>
              </a:rPr>
              <a:t> </a:t>
            </a:r>
            <a:r>
              <a:rPr sz="800">
                <a:solidFill>
                  <a:srgbClr val="D65227"/>
                </a:solidFill>
                <a:latin typeface="Arial" panose="020B0604020202020204" pitchFamily="34" charset="0"/>
                <a:cs typeface="Arial" panose="020B0604020202020204" pitchFamily="34" charset="0"/>
              </a:rPr>
              <a:t>stable)</a:t>
            </a:r>
            <a:endParaRPr sz="800">
              <a:latin typeface="Arial" panose="020B0604020202020204" pitchFamily="34" charset="0"/>
              <a:cs typeface="Arial" panose="020B0604020202020204" pitchFamily="34" charset="0"/>
            </a:endParaRPr>
          </a:p>
        </p:txBody>
      </p:sp>
      <p:sp>
        <p:nvSpPr>
          <p:cNvPr id="64" name="object 8">
            <a:extLst>
              <a:ext uri="{FF2B5EF4-FFF2-40B4-BE49-F238E27FC236}">
                <a16:creationId xmlns:a16="http://schemas.microsoft.com/office/drawing/2014/main" id="{4063A0B2-8921-B242-842D-1C5D15CEBF4F}"/>
              </a:ext>
            </a:extLst>
          </p:cNvPr>
          <p:cNvSpPr txBox="1"/>
          <p:nvPr/>
        </p:nvSpPr>
        <p:spPr>
          <a:xfrm>
            <a:off x="9623074" y="3072394"/>
            <a:ext cx="1404620" cy="243656"/>
          </a:xfrm>
          <a:prstGeom prst="rect">
            <a:avLst/>
          </a:prstGeom>
        </p:spPr>
        <p:txBody>
          <a:bodyPr vert="horz" wrap="square" lIns="0" tIns="12700" rIns="0" bIns="0" rtlCol="0">
            <a:spAutoFit/>
          </a:bodyPr>
          <a:lstStyle/>
          <a:p>
            <a:pPr>
              <a:lnSpc>
                <a:spcPts val="930"/>
              </a:lnSpc>
            </a:pPr>
            <a:r>
              <a:rPr sz="800" b="1">
                <a:solidFill>
                  <a:srgbClr val="D65227"/>
                </a:solidFill>
                <a:latin typeface="Arial" panose="020B0604020202020204" pitchFamily="34" charset="0"/>
                <a:cs typeface="Arial" panose="020B0604020202020204" pitchFamily="34" charset="0"/>
              </a:rPr>
              <a:t>Higher is</a:t>
            </a:r>
            <a:r>
              <a:rPr sz="800" b="1" spc="-75">
                <a:solidFill>
                  <a:srgbClr val="D65227"/>
                </a:solidFill>
                <a:latin typeface="Arial" panose="020B0604020202020204" pitchFamily="34" charset="0"/>
                <a:cs typeface="Arial" panose="020B0604020202020204" pitchFamily="34" charset="0"/>
              </a:rPr>
              <a:t> </a:t>
            </a:r>
            <a:r>
              <a:rPr lang="en-US" sz="800" b="1" spc="-5">
                <a:solidFill>
                  <a:srgbClr val="D65227"/>
                </a:solidFill>
                <a:latin typeface="Arial" panose="020B0604020202020204" pitchFamily="34" charset="0"/>
                <a:cs typeface="Arial" panose="020B0604020202020204" pitchFamily="34" charset="0"/>
              </a:rPr>
              <a:t>better</a:t>
            </a:r>
            <a:endParaRPr lang="en-US" sz="800">
              <a:latin typeface="Arial" panose="020B0604020202020204" pitchFamily="34" charset="0"/>
              <a:cs typeface="Arial" panose="020B0604020202020204" pitchFamily="34" charset="0"/>
            </a:endParaRPr>
          </a:p>
          <a:p>
            <a:pPr>
              <a:lnSpc>
                <a:spcPts val="930"/>
              </a:lnSpc>
            </a:pPr>
            <a:r>
              <a:rPr lang="en-US" sz="800" spc="-5">
                <a:solidFill>
                  <a:srgbClr val="D65227"/>
                </a:solidFill>
                <a:latin typeface="Arial" panose="020B0604020202020204" pitchFamily="34" charset="0"/>
                <a:cs typeface="Arial" panose="020B0604020202020204" pitchFamily="34" charset="0"/>
              </a:rPr>
              <a:t>(resource </a:t>
            </a:r>
            <a:r>
              <a:rPr lang="en-US" sz="800">
                <a:solidFill>
                  <a:srgbClr val="D65227"/>
                </a:solidFill>
                <a:latin typeface="Arial" panose="020B0604020202020204" pitchFamily="34" charset="0"/>
                <a:cs typeface="Arial" panose="020B0604020202020204" pitchFamily="34" charset="0"/>
              </a:rPr>
              <a:t>status</a:t>
            </a:r>
            <a:r>
              <a:rPr lang="en-US" sz="800" spc="-15">
                <a:solidFill>
                  <a:srgbClr val="D65227"/>
                </a:solidFill>
                <a:latin typeface="Arial" panose="020B0604020202020204" pitchFamily="34" charset="0"/>
                <a:cs typeface="Arial" panose="020B0604020202020204" pitchFamily="34" charset="0"/>
              </a:rPr>
              <a:t> </a:t>
            </a:r>
            <a:r>
              <a:rPr lang="en-US" sz="800" spc="-5">
                <a:solidFill>
                  <a:srgbClr val="D65227"/>
                </a:solidFill>
                <a:latin typeface="Arial" panose="020B0604020202020204" pitchFamily="34" charset="0"/>
                <a:cs typeface="Arial" panose="020B0604020202020204" pitchFamily="34" charset="0"/>
              </a:rPr>
              <a:t>healthy)</a:t>
            </a:r>
            <a:endParaRPr lang="en-US" sz="800">
              <a:latin typeface="Arial" panose="020B0604020202020204" pitchFamily="34" charset="0"/>
              <a:cs typeface="Arial" panose="020B0604020202020204" pitchFamily="34" charset="0"/>
            </a:endParaRPr>
          </a:p>
        </p:txBody>
      </p:sp>
      <p:sp>
        <p:nvSpPr>
          <p:cNvPr id="65" name="object 9">
            <a:extLst>
              <a:ext uri="{FF2B5EF4-FFF2-40B4-BE49-F238E27FC236}">
                <a16:creationId xmlns:a16="http://schemas.microsoft.com/office/drawing/2014/main" id="{6EA80B15-FA09-DA4A-8DDA-7A3DC9E093D0}"/>
              </a:ext>
            </a:extLst>
          </p:cNvPr>
          <p:cNvSpPr txBox="1"/>
          <p:nvPr/>
        </p:nvSpPr>
        <p:spPr>
          <a:xfrm>
            <a:off x="11296601" y="3072394"/>
            <a:ext cx="1281430" cy="243656"/>
          </a:xfrm>
          <a:prstGeom prst="rect">
            <a:avLst/>
          </a:prstGeom>
        </p:spPr>
        <p:txBody>
          <a:bodyPr vert="horz" wrap="square" lIns="0" tIns="12700" rIns="0" bIns="0" rtlCol="0">
            <a:spAutoFit/>
          </a:bodyPr>
          <a:lstStyle/>
          <a:p>
            <a:pPr>
              <a:lnSpc>
                <a:spcPts val="930"/>
              </a:lnSpc>
              <a:spcBef>
                <a:spcPts val="780"/>
              </a:spcBef>
            </a:pPr>
            <a:r>
              <a:rPr sz="800" b="1">
                <a:solidFill>
                  <a:srgbClr val="D65227"/>
                </a:solidFill>
                <a:latin typeface="Arial" panose="020B0604020202020204" pitchFamily="34" charset="0"/>
                <a:cs typeface="Arial" panose="020B0604020202020204" pitchFamily="34" charset="0"/>
              </a:rPr>
              <a:t>Higher is</a:t>
            </a:r>
            <a:r>
              <a:rPr sz="800" b="1" spc="-75">
                <a:solidFill>
                  <a:srgbClr val="D65227"/>
                </a:solidFill>
                <a:latin typeface="Arial" panose="020B0604020202020204" pitchFamily="34" charset="0"/>
                <a:cs typeface="Arial" panose="020B0604020202020204" pitchFamily="34" charset="0"/>
              </a:rPr>
              <a:t> </a:t>
            </a:r>
            <a:r>
              <a:rPr sz="800" b="1" spc="-5">
                <a:solidFill>
                  <a:srgbClr val="D65227"/>
                </a:solidFill>
                <a:latin typeface="Arial" panose="020B0604020202020204" pitchFamily="34" charset="0"/>
                <a:cs typeface="Arial" panose="020B0604020202020204" pitchFamily="34" charset="0"/>
              </a:rPr>
              <a:t>better</a:t>
            </a:r>
            <a:endParaRPr sz="800">
              <a:latin typeface="Arial" panose="020B0604020202020204" pitchFamily="34" charset="0"/>
              <a:cs typeface="Arial" panose="020B0604020202020204" pitchFamily="34" charset="0"/>
            </a:endParaRPr>
          </a:p>
          <a:p>
            <a:pPr>
              <a:lnSpc>
                <a:spcPts val="930"/>
              </a:lnSpc>
            </a:pPr>
            <a:r>
              <a:rPr sz="800" spc="-5">
                <a:solidFill>
                  <a:srgbClr val="D65227"/>
                </a:solidFill>
                <a:latin typeface="Arial" panose="020B0604020202020204" pitchFamily="34" charset="0"/>
                <a:cs typeface="Arial" panose="020B0604020202020204" pitchFamily="34" charset="0"/>
              </a:rPr>
              <a:t>(low </a:t>
            </a:r>
            <a:r>
              <a:rPr sz="800">
                <a:solidFill>
                  <a:srgbClr val="D65227"/>
                </a:solidFill>
                <a:latin typeface="Arial" panose="020B0604020202020204" pitchFamily="34" charset="0"/>
                <a:cs typeface="Arial" panose="020B0604020202020204" pitchFamily="34" charset="0"/>
              </a:rPr>
              <a:t>risk, </a:t>
            </a:r>
            <a:r>
              <a:rPr sz="800" spc="-5">
                <a:solidFill>
                  <a:srgbClr val="D65227"/>
                </a:solidFill>
                <a:latin typeface="Arial" panose="020B0604020202020204" pitchFamily="34" charset="0"/>
                <a:cs typeface="Arial" panose="020B0604020202020204" pitchFamily="34" charset="0"/>
              </a:rPr>
              <a:t>safer</a:t>
            </a:r>
            <a:r>
              <a:rPr sz="800" spc="-35">
                <a:solidFill>
                  <a:srgbClr val="D65227"/>
                </a:solidFill>
                <a:latin typeface="Arial" panose="020B0604020202020204" pitchFamily="34" charset="0"/>
                <a:cs typeface="Arial" panose="020B0604020202020204" pitchFamily="34" charset="0"/>
              </a:rPr>
              <a:t> </a:t>
            </a:r>
            <a:r>
              <a:rPr sz="800" spc="-5">
                <a:solidFill>
                  <a:srgbClr val="D65227"/>
                </a:solidFill>
                <a:latin typeface="Arial" panose="020B0604020202020204" pitchFamily="34" charset="0"/>
                <a:cs typeface="Arial" panose="020B0604020202020204" pitchFamily="34" charset="0"/>
              </a:rPr>
              <a:t>resource)</a:t>
            </a:r>
            <a:endParaRPr sz="800">
              <a:latin typeface="Arial" panose="020B0604020202020204" pitchFamily="34" charset="0"/>
              <a:cs typeface="Arial" panose="020B0604020202020204" pitchFamily="34" charset="0"/>
            </a:endParaRPr>
          </a:p>
        </p:txBody>
      </p:sp>
      <p:sp>
        <p:nvSpPr>
          <p:cNvPr id="69" name="Rectangle 68">
            <a:extLst>
              <a:ext uri="{FF2B5EF4-FFF2-40B4-BE49-F238E27FC236}">
                <a16:creationId xmlns:a16="http://schemas.microsoft.com/office/drawing/2014/main" id="{5F789CA9-4FB4-2C44-8F8B-55BAC9CB3279}"/>
              </a:ext>
            </a:extLst>
          </p:cNvPr>
          <p:cNvSpPr/>
          <p:nvPr/>
        </p:nvSpPr>
        <p:spPr>
          <a:xfrm>
            <a:off x="7440415" y="3422004"/>
            <a:ext cx="1449585" cy="366062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24574FC-D8BC-2344-90B7-5218242D100D}"/>
              </a:ext>
            </a:extLst>
          </p:cNvPr>
          <p:cNvSpPr/>
          <p:nvPr/>
        </p:nvSpPr>
        <p:spPr>
          <a:xfrm>
            <a:off x="5737266" y="3422004"/>
            <a:ext cx="1466838" cy="366062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CFE1E98-800B-1648-8BBD-0CF48EDD053E}"/>
              </a:ext>
            </a:extLst>
          </p:cNvPr>
          <p:cNvSpPr/>
          <p:nvPr/>
        </p:nvSpPr>
        <p:spPr>
          <a:xfrm>
            <a:off x="11098576" y="3422004"/>
            <a:ext cx="1466838" cy="366062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465C2A1-FBC2-514A-B8AB-D95F71371902}"/>
              </a:ext>
            </a:extLst>
          </p:cNvPr>
          <p:cNvSpPr/>
          <p:nvPr/>
        </p:nvSpPr>
        <p:spPr>
          <a:xfrm>
            <a:off x="9425618" y="3422004"/>
            <a:ext cx="1466838" cy="366062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E837AE1-3F27-8746-9F70-0E97A3C68400}"/>
              </a:ext>
            </a:extLst>
          </p:cNvPr>
          <p:cNvPicPr>
            <a:picLocks noChangeAspect="1"/>
          </p:cNvPicPr>
          <p:nvPr/>
        </p:nvPicPr>
        <p:blipFill>
          <a:blip r:embed="rId3"/>
          <a:stretch>
            <a:fillRect/>
          </a:stretch>
        </p:blipFill>
        <p:spPr>
          <a:xfrm>
            <a:off x="5733380" y="3091285"/>
            <a:ext cx="126273" cy="177800"/>
          </a:xfrm>
          <a:prstGeom prst="rect">
            <a:avLst/>
          </a:prstGeom>
        </p:spPr>
      </p:pic>
      <p:pic>
        <p:nvPicPr>
          <p:cNvPr id="83" name="Picture 82">
            <a:extLst>
              <a:ext uri="{FF2B5EF4-FFF2-40B4-BE49-F238E27FC236}">
                <a16:creationId xmlns:a16="http://schemas.microsoft.com/office/drawing/2014/main" id="{0030A24E-5160-D948-B04D-76D5DFE9C7E4}"/>
              </a:ext>
            </a:extLst>
          </p:cNvPr>
          <p:cNvPicPr>
            <a:picLocks noChangeAspect="1"/>
          </p:cNvPicPr>
          <p:nvPr/>
        </p:nvPicPr>
        <p:blipFill>
          <a:blip r:embed="rId3"/>
          <a:stretch>
            <a:fillRect/>
          </a:stretch>
        </p:blipFill>
        <p:spPr>
          <a:xfrm rot="10800000">
            <a:off x="7437097" y="3091285"/>
            <a:ext cx="126273" cy="177800"/>
          </a:xfrm>
          <a:prstGeom prst="rect">
            <a:avLst/>
          </a:prstGeom>
        </p:spPr>
      </p:pic>
      <p:pic>
        <p:nvPicPr>
          <p:cNvPr id="84" name="Picture 83">
            <a:extLst>
              <a:ext uri="{FF2B5EF4-FFF2-40B4-BE49-F238E27FC236}">
                <a16:creationId xmlns:a16="http://schemas.microsoft.com/office/drawing/2014/main" id="{601853BA-2F89-A44F-80A1-BB12CDFDC8B2}"/>
              </a:ext>
            </a:extLst>
          </p:cNvPr>
          <p:cNvPicPr>
            <a:picLocks noChangeAspect="1"/>
          </p:cNvPicPr>
          <p:nvPr/>
        </p:nvPicPr>
        <p:blipFill>
          <a:blip r:embed="rId3"/>
          <a:stretch>
            <a:fillRect/>
          </a:stretch>
        </p:blipFill>
        <p:spPr>
          <a:xfrm>
            <a:off x="9425485" y="3091285"/>
            <a:ext cx="126273" cy="177800"/>
          </a:xfrm>
          <a:prstGeom prst="rect">
            <a:avLst/>
          </a:prstGeom>
        </p:spPr>
      </p:pic>
      <p:pic>
        <p:nvPicPr>
          <p:cNvPr id="85" name="Picture 84">
            <a:extLst>
              <a:ext uri="{FF2B5EF4-FFF2-40B4-BE49-F238E27FC236}">
                <a16:creationId xmlns:a16="http://schemas.microsoft.com/office/drawing/2014/main" id="{1B30EF5D-CDDE-F842-90D4-7D9986AE2646}"/>
              </a:ext>
            </a:extLst>
          </p:cNvPr>
          <p:cNvPicPr>
            <a:picLocks noChangeAspect="1"/>
          </p:cNvPicPr>
          <p:nvPr/>
        </p:nvPicPr>
        <p:blipFill>
          <a:blip r:embed="rId3"/>
          <a:stretch>
            <a:fillRect/>
          </a:stretch>
        </p:blipFill>
        <p:spPr>
          <a:xfrm>
            <a:off x="11099011" y="3091285"/>
            <a:ext cx="126273" cy="177800"/>
          </a:xfrm>
          <a:prstGeom prst="rect">
            <a:avLst/>
          </a:prstGeom>
        </p:spPr>
      </p:pic>
      <p:cxnSp>
        <p:nvCxnSpPr>
          <p:cNvPr id="87" name="Straight Connector 86">
            <a:extLst>
              <a:ext uri="{FF2B5EF4-FFF2-40B4-BE49-F238E27FC236}">
                <a16:creationId xmlns:a16="http://schemas.microsoft.com/office/drawing/2014/main" id="{F902ED65-429E-9346-810B-19EB5AA22FC6}"/>
              </a:ext>
            </a:extLst>
          </p:cNvPr>
          <p:cNvCxnSpPr>
            <a:cxnSpLocks/>
          </p:cNvCxnSpPr>
          <p:nvPr/>
        </p:nvCxnSpPr>
        <p:spPr>
          <a:xfrm>
            <a:off x="9161849" y="2057654"/>
            <a:ext cx="0" cy="5049528"/>
          </a:xfrm>
          <a:prstGeom prst="line">
            <a:avLst/>
          </a:prstGeom>
          <a:ln w="6350">
            <a:solidFill>
              <a:srgbClr val="A2AEBA"/>
            </a:solidFill>
            <a:prstDash val="dash"/>
          </a:ln>
        </p:spPr>
        <p:style>
          <a:lnRef idx="1">
            <a:schemeClr val="accent1"/>
          </a:lnRef>
          <a:fillRef idx="0">
            <a:schemeClr val="accent1"/>
          </a:fillRef>
          <a:effectRef idx="0">
            <a:schemeClr val="accent1"/>
          </a:effectRef>
          <a:fontRef idx="minor">
            <a:schemeClr val="tx1"/>
          </a:fontRef>
        </p:style>
      </p:cxnSp>
      <p:sp>
        <p:nvSpPr>
          <p:cNvPr id="21" name="Triangle 20">
            <a:extLst>
              <a:ext uri="{FF2B5EF4-FFF2-40B4-BE49-F238E27FC236}">
                <a16:creationId xmlns:a16="http://schemas.microsoft.com/office/drawing/2014/main" id="{7D6143F7-BED0-B047-A703-731961C382C5}"/>
              </a:ext>
            </a:extLst>
          </p:cNvPr>
          <p:cNvSpPr/>
          <p:nvPr/>
        </p:nvSpPr>
        <p:spPr>
          <a:xfrm rot="5400000">
            <a:off x="8879146" y="2068497"/>
            <a:ext cx="160842" cy="138657"/>
          </a:xfrm>
          <a:prstGeom prst="triangle">
            <a:avLst/>
          </a:prstGeom>
          <a:solidFill>
            <a:srgbClr val="E1E8F1">
              <a:alpha val="85098"/>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3C6F0C1C-DE2E-7446-A10C-CC457E1D08A5}"/>
              </a:ext>
            </a:extLst>
          </p:cNvPr>
          <p:cNvSpPr txBox="1"/>
          <p:nvPr/>
        </p:nvSpPr>
        <p:spPr>
          <a:xfrm>
            <a:off x="4151611" y="1220785"/>
            <a:ext cx="508933" cy="646331"/>
          </a:xfrm>
          <a:prstGeom prst="rect">
            <a:avLst/>
          </a:prstGeom>
          <a:noFill/>
        </p:spPr>
        <p:txBody>
          <a:bodyPr wrap="square" rtlCol="0">
            <a:spAutoFit/>
          </a:bodyPr>
          <a:lstStyle/>
          <a:p>
            <a:pPr algn="r"/>
            <a:r>
              <a:rPr lang="en-US" sz="900" b="1">
                <a:solidFill>
                  <a:schemeClr val="bg1"/>
                </a:solidFill>
                <a:latin typeface="Arial Black" panose="020B0604020202020204" pitchFamily="34" charset="0"/>
                <a:cs typeface="Arial Black" panose="020B0604020202020204" pitchFamily="34" charset="0"/>
              </a:rPr>
              <a:t>MP1</a:t>
            </a:r>
          </a:p>
          <a:p>
            <a:pPr algn="r"/>
            <a:r>
              <a:rPr lang="en-US" sz="900" b="1">
                <a:solidFill>
                  <a:schemeClr val="bg1"/>
                </a:solidFill>
                <a:latin typeface="Arial Black" panose="020B0604020202020204" pitchFamily="34" charset="0"/>
                <a:cs typeface="Arial Black" panose="020B0604020202020204" pitchFamily="34" charset="0"/>
              </a:rPr>
              <a:t>MP2</a:t>
            </a:r>
          </a:p>
          <a:p>
            <a:pPr algn="r"/>
            <a:r>
              <a:rPr lang="en-US" sz="900" b="1">
                <a:solidFill>
                  <a:schemeClr val="bg1"/>
                </a:solidFill>
                <a:latin typeface="Arial Black" panose="020B0604020202020204" pitchFamily="34" charset="0"/>
                <a:cs typeface="Arial Black" panose="020B0604020202020204" pitchFamily="34" charset="0"/>
              </a:rPr>
              <a:t>MP3</a:t>
            </a:r>
          </a:p>
          <a:p>
            <a:pPr algn="r"/>
            <a:r>
              <a:rPr lang="en-US" sz="900" b="1">
                <a:solidFill>
                  <a:schemeClr val="bg1"/>
                </a:solidFill>
                <a:latin typeface="Arial Black" panose="020B0604020202020204" pitchFamily="34" charset="0"/>
                <a:cs typeface="Arial Black" panose="020B0604020202020204" pitchFamily="34" charset="0"/>
              </a:rPr>
              <a:t>MP3</a:t>
            </a:r>
          </a:p>
        </p:txBody>
      </p:sp>
      <p:sp>
        <p:nvSpPr>
          <p:cNvPr id="91" name="TextBox 90">
            <a:extLst>
              <a:ext uri="{FF2B5EF4-FFF2-40B4-BE49-F238E27FC236}">
                <a16:creationId xmlns:a16="http://schemas.microsoft.com/office/drawing/2014/main" id="{B0876924-AFC3-384C-A2A2-57D01FF9D383}"/>
              </a:ext>
            </a:extLst>
          </p:cNvPr>
          <p:cNvSpPr txBox="1"/>
          <p:nvPr/>
        </p:nvSpPr>
        <p:spPr>
          <a:xfrm>
            <a:off x="3785339" y="1222903"/>
            <a:ext cx="658135" cy="646331"/>
          </a:xfrm>
          <a:prstGeom prst="rect">
            <a:avLst/>
          </a:prstGeom>
          <a:noFill/>
        </p:spPr>
        <p:txBody>
          <a:bodyPr wrap="square" rtlCol="0">
            <a:spAutoFit/>
          </a:bodyPr>
          <a:lstStyle/>
          <a:p>
            <a:r>
              <a:rPr lang="en-US" sz="900" b="1">
                <a:solidFill>
                  <a:schemeClr val="bg1"/>
                </a:solidFill>
                <a:latin typeface="Arial Black" panose="020B0604020202020204" pitchFamily="34" charset="0"/>
                <a:cs typeface="Arial Black" panose="020B0604020202020204" pitchFamily="34" charset="0"/>
              </a:rPr>
              <a:t>C</a:t>
            </a:r>
            <a:r>
              <a:rPr lang="en-US" sz="900" b="1" baseline="-25000">
                <a:solidFill>
                  <a:schemeClr val="bg1"/>
                </a:solidFill>
                <a:latin typeface="Arial Black" panose="020B0604020202020204" pitchFamily="34" charset="0"/>
                <a:cs typeface="Arial Black" panose="020B0604020202020204" pitchFamily="34" charset="0"/>
              </a:rPr>
              <a:t>av</a:t>
            </a:r>
          </a:p>
          <a:p>
            <a:r>
              <a:rPr lang="en-US" sz="900" b="1">
                <a:solidFill>
                  <a:schemeClr val="bg1"/>
                </a:solidFill>
                <a:latin typeface="Arial Black" panose="020B0604020202020204" pitchFamily="34" charset="0"/>
                <a:cs typeface="Arial Black" panose="020B0604020202020204" pitchFamily="34" charset="0"/>
              </a:rPr>
              <a:t>AAV</a:t>
            </a:r>
          </a:p>
          <a:p>
            <a:r>
              <a:rPr lang="en-US" sz="900" b="1" err="1">
                <a:solidFill>
                  <a:schemeClr val="bg1"/>
                </a:solidFill>
                <a:latin typeface="Arial Black" panose="020B0604020202020204" pitchFamily="34" charset="0"/>
                <a:cs typeface="Arial Black" panose="020B0604020202020204" pitchFamily="34" charset="0"/>
              </a:rPr>
              <a:t>B</a:t>
            </a:r>
            <a:r>
              <a:rPr lang="en-US" sz="900" b="1" baseline="-25000" err="1">
                <a:solidFill>
                  <a:schemeClr val="bg1"/>
                </a:solidFill>
                <a:latin typeface="Arial Black" panose="020B0604020202020204" pitchFamily="34" charset="0"/>
                <a:cs typeface="Arial Black" panose="020B0604020202020204" pitchFamily="34" charset="0"/>
              </a:rPr>
              <a:t>final</a:t>
            </a:r>
            <a:endParaRPr lang="en-US" sz="900" b="1" baseline="-25000">
              <a:solidFill>
                <a:schemeClr val="bg1"/>
              </a:solidFill>
              <a:latin typeface="Arial Black" panose="020B0604020202020204" pitchFamily="34" charset="0"/>
              <a:cs typeface="Arial Black" panose="020B0604020202020204" pitchFamily="34" charset="0"/>
            </a:endParaRPr>
          </a:p>
          <a:p>
            <a:r>
              <a:rPr lang="en-US" sz="900" b="1" err="1">
                <a:solidFill>
                  <a:schemeClr val="bg1"/>
                </a:solidFill>
                <a:latin typeface="Arial Black" panose="020B0604020202020204" pitchFamily="34" charset="0"/>
                <a:cs typeface="Arial Black" panose="020B0604020202020204" pitchFamily="34" charset="0"/>
              </a:rPr>
              <a:t>B</a:t>
            </a:r>
            <a:r>
              <a:rPr lang="en-US" sz="900" b="1" baseline="-25000" err="1">
                <a:solidFill>
                  <a:schemeClr val="bg1"/>
                </a:solidFill>
                <a:latin typeface="Arial Black" panose="020B0604020202020204" pitchFamily="34" charset="0"/>
                <a:cs typeface="Arial Black" panose="020B0604020202020204" pitchFamily="34" charset="0"/>
              </a:rPr>
              <a:t>lowest</a:t>
            </a:r>
            <a:endParaRPr lang="en-US" sz="900" b="1" baseline="-2500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911141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45F197DE-D14D-E442-8A2E-87E49ED946BF}"/>
              </a:ext>
            </a:extLst>
          </p:cNvPr>
          <p:cNvPicPr>
            <a:picLocks noChangeAspect="1"/>
          </p:cNvPicPr>
          <p:nvPr/>
        </p:nvPicPr>
        <p:blipFill>
          <a:blip r:embed="rId2"/>
          <a:stretch>
            <a:fillRect/>
          </a:stretch>
        </p:blipFill>
        <p:spPr>
          <a:xfrm>
            <a:off x="1012146" y="6532334"/>
            <a:ext cx="673100" cy="533400"/>
          </a:xfrm>
          <a:prstGeom prst="rect">
            <a:avLst/>
          </a:prstGeom>
        </p:spPr>
      </p:pic>
      <p:sp>
        <p:nvSpPr>
          <p:cNvPr id="149" name="Rounded Rectangle 148">
            <a:extLst>
              <a:ext uri="{FF2B5EF4-FFF2-40B4-BE49-F238E27FC236}">
                <a16:creationId xmlns:a16="http://schemas.microsoft.com/office/drawing/2014/main" id="{6D6C5DC4-9D4A-EC43-95B7-C366F62743FE}"/>
              </a:ext>
            </a:extLst>
          </p:cNvPr>
          <p:cNvSpPr>
            <a:spLocks noChangeAspect="1"/>
          </p:cNvSpPr>
          <p:nvPr/>
        </p:nvSpPr>
        <p:spPr>
          <a:xfrm>
            <a:off x="3778714" y="1035574"/>
            <a:ext cx="889477" cy="889477"/>
          </a:xfrm>
          <a:prstGeom prst="roundRect">
            <a:avLst/>
          </a:prstGeom>
          <a:solidFill>
            <a:srgbClr val="D75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4214AC4A-0AFD-F746-A9D2-B0E05C2D8D24}"/>
              </a:ext>
            </a:extLst>
          </p:cNvPr>
          <p:cNvSpPr>
            <a:spLocks noGrp="1"/>
          </p:cNvSpPr>
          <p:nvPr>
            <p:ph type="ftr" sz="quarter" idx="10"/>
          </p:nvPr>
        </p:nvSpPr>
        <p:spPr>
          <a:xfrm>
            <a:off x="4497686" y="7207584"/>
            <a:ext cx="4421632" cy="184666"/>
          </a:xfrm>
        </p:spPr>
        <p:txBody>
          <a:bodyPr/>
          <a:lstStyle/>
          <a:p>
            <a:r>
              <a:rPr lang="en-US"/>
              <a:t>Footer</a:t>
            </a:r>
          </a:p>
        </p:txBody>
      </p:sp>
      <p:sp>
        <p:nvSpPr>
          <p:cNvPr id="4" name="Slide Number Placeholder 3">
            <a:extLst>
              <a:ext uri="{FF2B5EF4-FFF2-40B4-BE49-F238E27FC236}">
                <a16:creationId xmlns:a16="http://schemas.microsoft.com/office/drawing/2014/main" id="{CD05D7B9-B2B4-1346-865A-A34C1F660C8F}"/>
              </a:ext>
            </a:extLst>
          </p:cNvPr>
          <p:cNvSpPr>
            <a:spLocks noGrp="1"/>
          </p:cNvSpPr>
          <p:nvPr>
            <p:ph type="sldNum" sz="quarter" idx="11"/>
          </p:nvPr>
        </p:nvSpPr>
        <p:spPr/>
        <p:txBody>
          <a:bodyPr/>
          <a:lstStyle/>
          <a:p>
            <a:fld id="{B6F15528-21DE-4FAA-801E-634DDDAF4B2B}" type="slidenum">
              <a:rPr lang="en-US" smtClean="0"/>
              <a:pPr/>
              <a:t>25</a:t>
            </a:fld>
            <a:endParaRPr lang="en-US"/>
          </a:p>
        </p:txBody>
      </p:sp>
      <p:sp>
        <p:nvSpPr>
          <p:cNvPr id="5" name="Date Placeholder 4">
            <a:extLst>
              <a:ext uri="{FF2B5EF4-FFF2-40B4-BE49-F238E27FC236}">
                <a16:creationId xmlns:a16="http://schemas.microsoft.com/office/drawing/2014/main" id="{E1CCB9AA-16D0-304F-BF22-A0AD98741610}"/>
              </a:ext>
            </a:extLst>
          </p:cNvPr>
          <p:cNvSpPr>
            <a:spLocks noGrp="1"/>
          </p:cNvSpPr>
          <p:nvPr>
            <p:ph type="dt" sz="half" idx="12"/>
          </p:nvPr>
        </p:nvSpPr>
        <p:spPr/>
        <p:txBody>
          <a:bodyPr/>
          <a:lstStyle/>
          <a:p>
            <a:fld id="{B48DDA94-0BCE-3945-9FFA-E08A709F4F1D}" type="datetime1">
              <a:rPr lang="en-US" smtClean="0"/>
              <a:t>3/23/21</a:t>
            </a:fld>
            <a:endParaRPr lang="en-US"/>
          </a:p>
        </p:txBody>
      </p:sp>
      <p:sp>
        <p:nvSpPr>
          <p:cNvPr id="7" name="Rectangle 6">
            <a:extLst>
              <a:ext uri="{FF2B5EF4-FFF2-40B4-BE49-F238E27FC236}">
                <a16:creationId xmlns:a16="http://schemas.microsoft.com/office/drawing/2014/main" id="{F0FF8028-9B83-2D4C-8903-A564DCA23F2F}"/>
              </a:ext>
            </a:extLst>
          </p:cNvPr>
          <p:cNvSpPr/>
          <p:nvPr/>
        </p:nvSpPr>
        <p:spPr>
          <a:xfrm>
            <a:off x="1005290" y="2800227"/>
            <a:ext cx="3655255" cy="1605093"/>
          </a:xfrm>
          <a:prstGeom prst="rect">
            <a:avLst/>
          </a:prstGeom>
          <a:solidFill>
            <a:srgbClr val="E1E8F1">
              <a:alpha val="85098"/>
            </a:srgbClr>
          </a:solidFill>
          <a:ln w="9525">
            <a:solidFill>
              <a:srgbClr val="FBB9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48BFD0E2-01B7-744C-A7E8-E8309B2B8D10}"/>
              </a:ext>
            </a:extLst>
          </p:cNvPr>
          <p:cNvSpPr txBox="1">
            <a:spLocks noGrp="1"/>
          </p:cNvSpPr>
          <p:nvPr>
            <p:ph type="title"/>
          </p:nvPr>
        </p:nvSpPr>
        <p:spPr>
          <a:xfrm>
            <a:off x="1001713" y="1020732"/>
            <a:ext cx="2389034" cy="1546577"/>
          </a:xfrm>
          <a:prstGeom prst="rect">
            <a:avLst/>
          </a:prstGeom>
        </p:spPr>
        <p:txBody>
          <a:bodyPr vert="horz" wrap="square" lIns="0" tIns="0" rIns="0" bIns="0" rtlCol="0">
            <a:spAutoFit/>
          </a:bodyPr>
          <a:lstStyle/>
          <a:p>
            <a:pPr>
              <a:lnSpc>
                <a:spcPts val="2500"/>
              </a:lnSpc>
            </a:pPr>
            <a:r>
              <a:rPr lang="en-US" sz="2600" dirty="0">
                <a:solidFill>
                  <a:srgbClr val="D65227"/>
                </a:solidFill>
                <a:latin typeface="Arial" panose="020B0604020202020204" pitchFamily="34" charset="0"/>
                <a:cs typeface="Arial" panose="020B0604020202020204" pitchFamily="34" charset="0"/>
              </a:rPr>
              <a:t>Trade-off and performance: catch/biomass</a:t>
            </a:r>
            <a:endParaRPr sz="2600" dirty="0">
              <a:solidFill>
                <a:srgbClr val="D65227"/>
              </a:solidFill>
              <a:latin typeface="Arial" panose="020B0604020202020204" pitchFamily="34" charset="0"/>
              <a:cs typeface="Arial" panose="020B0604020202020204" pitchFamily="34" charset="0"/>
            </a:endParaRPr>
          </a:p>
          <a:p>
            <a:pPr rtl="0">
              <a:spcBef>
                <a:spcPts val="600"/>
              </a:spcBef>
            </a:pPr>
            <a:r>
              <a:rPr lang="en-US" sz="1100" b="0" dirty="0">
                <a:solidFill>
                  <a:srgbClr val="D65227"/>
                </a:solidFill>
              </a:rPr>
              <a:t>Three management procedures </a:t>
            </a:r>
            <a:br>
              <a:rPr lang="en-US" sz="1100" b="0" dirty="0">
                <a:solidFill>
                  <a:srgbClr val="D65227"/>
                </a:solidFill>
              </a:rPr>
            </a:br>
            <a:r>
              <a:rPr lang="en-US" sz="1100" b="0" dirty="0">
                <a:solidFill>
                  <a:srgbClr val="D65227"/>
                </a:solidFill>
              </a:rPr>
              <a:t>(MP1-MP3). Median values over </a:t>
            </a:r>
            <a:br>
              <a:rPr lang="en-US" sz="1100" b="0" dirty="0">
                <a:solidFill>
                  <a:srgbClr val="D65227"/>
                </a:solidFill>
              </a:rPr>
            </a:br>
            <a:r>
              <a:rPr lang="en-US" sz="1100" b="0" dirty="0">
                <a:solidFill>
                  <a:srgbClr val="D65227"/>
                </a:solidFill>
              </a:rPr>
              <a:t>20-year projection period (2020-2040).</a:t>
            </a:r>
            <a:endParaRPr sz="1100" b="0" dirty="0">
              <a:solidFill>
                <a:srgbClr val="D65227"/>
              </a:solidFill>
            </a:endParaRPr>
          </a:p>
        </p:txBody>
      </p:sp>
      <p:sp>
        <p:nvSpPr>
          <p:cNvPr id="15" name="object 4">
            <a:extLst>
              <a:ext uri="{FF2B5EF4-FFF2-40B4-BE49-F238E27FC236}">
                <a16:creationId xmlns:a16="http://schemas.microsoft.com/office/drawing/2014/main" id="{D7020C00-4643-8F4A-9D33-421A8628BB96}"/>
              </a:ext>
            </a:extLst>
          </p:cNvPr>
          <p:cNvSpPr txBox="1"/>
          <p:nvPr/>
        </p:nvSpPr>
        <p:spPr>
          <a:xfrm>
            <a:off x="999175" y="4638238"/>
            <a:ext cx="3691187" cy="138499"/>
          </a:xfrm>
          <a:prstGeom prst="rect">
            <a:avLst/>
          </a:prstGeom>
        </p:spPr>
        <p:txBody>
          <a:bodyPr vert="horz" wrap="square" lIns="0" tIns="0" rIns="0" bIns="0" rtlCol="0">
            <a:spAutoFit/>
          </a:bodyPr>
          <a:lstStyle/>
          <a:p>
            <a:pPr>
              <a:spcBef>
                <a:spcPts val="500"/>
              </a:spcBef>
            </a:pPr>
            <a:r>
              <a:rPr sz="900" b="1" spc="-5">
                <a:solidFill>
                  <a:srgbClr val="D65227"/>
                </a:solidFill>
                <a:latin typeface="Arial" panose="020B0604020202020204" pitchFamily="34" charset="0"/>
                <a:cs typeface="Arial" panose="020B0604020202020204" pitchFamily="34" charset="0"/>
              </a:rPr>
              <a:t>READING THIS CHART</a:t>
            </a:r>
          </a:p>
        </p:txBody>
      </p:sp>
      <p:sp>
        <p:nvSpPr>
          <p:cNvPr id="25" name="object 11">
            <a:extLst>
              <a:ext uri="{FF2B5EF4-FFF2-40B4-BE49-F238E27FC236}">
                <a16:creationId xmlns:a16="http://schemas.microsoft.com/office/drawing/2014/main" id="{00645FB5-101D-A241-9837-3FAE054B4DC3}"/>
              </a:ext>
            </a:extLst>
          </p:cNvPr>
          <p:cNvSpPr/>
          <p:nvPr/>
        </p:nvSpPr>
        <p:spPr>
          <a:xfrm>
            <a:off x="11723581" y="1842377"/>
            <a:ext cx="28532" cy="0"/>
          </a:xfrm>
          <a:custGeom>
            <a:avLst/>
            <a:gdLst/>
            <a:ahLst/>
            <a:cxnLst/>
            <a:rect l="l" t="t" r="r" b="b"/>
            <a:pathLst>
              <a:path w="21590">
                <a:moveTo>
                  <a:pt x="0" y="0"/>
                </a:moveTo>
                <a:lnTo>
                  <a:pt x="21361" y="0"/>
                </a:lnTo>
              </a:path>
            </a:pathLst>
          </a:custGeom>
          <a:solidFill>
            <a:srgbClr val="CF3E27"/>
          </a:solidFill>
        </p:spPr>
        <p:txBody>
          <a:bodyPr wrap="square" lIns="0" tIns="0" rIns="0" bIns="0" rtlCol="0"/>
          <a:lstStyle/>
          <a:p>
            <a:endParaRPr/>
          </a:p>
        </p:txBody>
      </p:sp>
      <p:cxnSp>
        <p:nvCxnSpPr>
          <p:cNvPr id="33" name="Straight Connector 32">
            <a:extLst>
              <a:ext uri="{FF2B5EF4-FFF2-40B4-BE49-F238E27FC236}">
                <a16:creationId xmlns:a16="http://schemas.microsoft.com/office/drawing/2014/main" id="{8CC6FB88-ED43-F645-BB6F-B4C43BAA8A5F}"/>
              </a:ext>
            </a:extLst>
          </p:cNvPr>
          <p:cNvCxnSpPr>
            <a:cxnSpLocks/>
          </p:cNvCxnSpPr>
          <p:nvPr/>
        </p:nvCxnSpPr>
        <p:spPr>
          <a:xfrm>
            <a:off x="5191428" y="1058900"/>
            <a:ext cx="0" cy="6048282"/>
          </a:xfrm>
          <a:prstGeom prst="line">
            <a:avLst/>
          </a:prstGeom>
          <a:ln w="9525">
            <a:solidFill>
              <a:srgbClr val="FBB995"/>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6B374AED-D2FA-F941-B960-80BC15C91A3C}"/>
              </a:ext>
            </a:extLst>
          </p:cNvPr>
          <p:cNvSpPr txBox="1"/>
          <p:nvPr/>
        </p:nvSpPr>
        <p:spPr>
          <a:xfrm>
            <a:off x="1119344" y="2911381"/>
            <a:ext cx="3469226" cy="1371081"/>
          </a:xfrm>
          <a:prstGeom prst="rect">
            <a:avLst/>
          </a:prstGeom>
          <a:noFill/>
        </p:spPr>
        <p:txBody>
          <a:bodyPr wrap="square" lIns="0" tIns="0" rIns="0" bIns="0" rtlCol="0">
            <a:spAutoFit/>
          </a:bodyPr>
          <a:lstStyle/>
          <a:p>
            <a:pPr>
              <a:lnSpc>
                <a:spcPts val="1250"/>
              </a:lnSpc>
              <a:spcAft>
                <a:spcPts val="300"/>
              </a:spcAft>
            </a:pPr>
            <a:r>
              <a:rPr lang="en-US" sz="900" b="1">
                <a:solidFill>
                  <a:srgbClr val="D65227"/>
                </a:solidFill>
                <a:latin typeface="Arial" panose="020B0604020202020204" pitchFamily="34" charset="0"/>
                <a:cs typeface="Arial" panose="020B0604020202020204" pitchFamily="34" charset="0"/>
              </a:rPr>
              <a:t>SUMMARY OF RESULTS</a:t>
            </a:r>
          </a:p>
          <a:p>
            <a:pPr marR="5080">
              <a:lnSpc>
                <a:spcPts val="1250"/>
              </a:lnSpc>
              <a:spcBef>
                <a:spcPts val="114"/>
              </a:spcBef>
            </a:pPr>
            <a:r>
              <a:rPr lang="en-US" sz="950" b="1">
                <a:solidFill>
                  <a:schemeClr val="tx1">
                    <a:lumMod val="65000"/>
                    <a:lumOff val="35000"/>
                  </a:schemeClr>
                </a:solidFill>
                <a:latin typeface="Arial" panose="020B0604020202020204" pitchFamily="34" charset="0"/>
                <a:cs typeface="Arial" panose="020B0604020202020204" pitchFamily="34" charset="0"/>
              </a:rPr>
              <a:t>Performance varies across the individual operating models (OMs), but overall, management procedure 3 (MP3) performs best, scoring well for all 4 performance metrics across the 12 operating models over the 20-year projection period. For almost all OMs, MP3 does not allow biomass to decline as much as the other MPs, and it also leads to the greatest stability in catches.</a:t>
            </a:r>
          </a:p>
        </p:txBody>
      </p:sp>
      <p:sp>
        <p:nvSpPr>
          <p:cNvPr id="43" name="object 4">
            <a:extLst>
              <a:ext uri="{FF2B5EF4-FFF2-40B4-BE49-F238E27FC236}">
                <a16:creationId xmlns:a16="http://schemas.microsoft.com/office/drawing/2014/main" id="{07394C07-E57A-9341-BE0E-118DABE87713}"/>
              </a:ext>
            </a:extLst>
          </p:cNvPr>
          <p:cNvSpPr txBox="1"/>
          <p:nvPr/>
        </p:nvSpPr>
        <p:spPr>
          <a:xfrm>
            <a:off x="1000671" y="5728227"/>
            <a:ext cx="3506013" cy="492443"/>
          </a:xfrm>
          <a:prstGeom prst="rect">
            <a:avLst/>
          </a:prstGeom>
        </p:spPr>
        <p:txBody>
          <a:bodyPr vert="horz" wrap="square" lIns="0" tIns="0" rIns="0" bIns="0" rtlCol="0">
            <a:spAutoFit/>
          </a:bodyPr>
          <a:lstStyle/>
          <a:p>
            <a:pPr marR="48260">
              <a:spcBef>
                <a:spcPts val="500"/>
              </a:spcBef>
            </a:pPr>
            <a:r>
              <a:rPr lang="en-US" sz="800" spc="-25">
                <a:solidFill>
                  <a:srgbClr val="8A8C8E"/>
                </a:solidFill>
                <a:latin typeface="Arial" panose="020B0604020202020204" pitchFamily="34" charset="0"/>
                <a:cs typeface="Arial" panose="020B0604020202020204" pitchFamily="34" charset="0"/>
              </a:rPr>
              <a:t>The chart compares </a:t>
            </a:r>
            <a:r>
              <a:rPr lang="en-US" sz="800" b="1" spc="-25">
                <a:solidFill>
                  <a:srgbClr val="8A8C8E"/>
                </a:solidFill>
                <a:latin typeface="Arial" panose="020B0604020202020204" pitchFamily="34" charset="0"/>
                <a:cs typeface="Arial" panose="020B0604020202020204" pitchFamily="34" charset="0"/>
              </a:rPr>
              <a:t>performance</a:t>
            </a:r>
            <a:r>
              <a:rPr lang="en-US" sz="800" spc="-25">
                <a:solidFill>
                  <a:srgbClr val="8A8C8E"/>
                </a:solidFill>
                <a:latin typeface="Arial" panose="020B0604020202020204" pitchFamily="34" charset="0"/>
                <a:cs typeface="Arial" panose="020B0604020202020204" pitchFamily="34" charset="0"/>
              </a:rPr>
              <a:t> of different candidate management procedures (MP) showing </a:t>
            </a:r>
            <a:r>
              <a:rPr lang="en-US" sz="800" b="1" spc="-25">
                <a:solidFill>
                  <a:srgbClr val="8A8C8E"/>
                </a:solidFill>
                <a:latin typeface="Arial" panose="020B0604020202020204" pitchFamily="34" charset="0"/>
                <a:cs typeface="Arial" panose="020B0604020202020204" pitchFamily="34" charset="0"/>
              </a:rPr>
              <a:t>trade-offs between actionable metrics of catch </a:t>
            </a:r>
            <a:br>
              <a:rPr lang="en-US" sz="800" b="1" spc="-25">
                <a:solidFill>
                  <a:srgbClr val="8A8C8E"/>
                </a:solidFill>
                <a:latin typeface="Arial" panose="020B0604020202020204" pitchFamily="34" charset="0"/>
                <a:cs typeface="Arial" panose="020B0604020202020204" pitchFamily="34" charset="0"/>
              </a:rPr>
            </a:br>
            <a:r>
              <a:rPr lang="en-US" sz="800" spc="-25">
                <a:solidFill>
                  <a:srgbClr val="8A8C8E"/>
                </a:solidFill>
                <a:latin typeface="Arial" panose="020B0604020202020204" pitchFamily="34" charset="0"/>
                <a:cs typeface="Arial" panose="020B0604020202020204" pitchFamily="34" charset="0"/>
              </a:rPr>
              <a:t>(2 performance metrics on top) </a:t>
            </a:r>
            <a:r>
              <a:rPr lang="en-US" sz="800" b="1" spc="-25">
                <a:solidFill>
                  <a:srgbClr val="8A8C8E"/>
                </a:solidFill>
                <a:latin typeface="Arial" panose="020B0604020202020204" pitchFamily="34" charset="0"/>
                <a:cs typeface="Arial" panose="020B0604020202020204" pitchFamily="34" charset="0"/>
              </a:rPr>
              <a:t>and resulting biomass </a:t>
            </a:r>
            <a:r>
              <a:rPr lang="en-US" sz="800" spc="-25">
                <a:solidFill>
                  <a:srgbClr val="8A8C8E"/>
                </a:solidFill>
                <a:latin typeface="Arial" panose="020B0604020202020204" pitchFamily="34" charset="0"/>
                <a:cs typeface="Arial" panose="020B0604020202020204" pitchFamily="34" charset="0"/>
              </a:rPr>
              <a:t>or fish abundance (2 performance metrics on the bottom). 12 different operating models are compared.</a:t>
            </a:r>
            <a:endParaRPr lang="en-US" sz="800">
              <a:latin typeface="Arial" panose="020B0604020202020204" pitchFamily="34" charset="0"/>
              <a:cs typeface="Arial" panose="020B0604020202020204" pitchFamily="34" charset="0"/>
            </a:endParaRPr>
          </a:p>
        </p:txBody>
      </p:sp>
      <p:sp>
        <p:nvSpPr>
          <p:cNvPr id="44" name="object 12">
            <a:extLst>
              <a:ext uri="{FF2B5EF4-FFF2-40B4-BE49-F238E27FC236}">
                <a16:creationId xmlns:a16="http://schemas.microsoft.com/office/drawing/2014/main" id="{E744B93C-2294-EA4F-8D98-807E78346EA5}"/>
              </a:ext>
            </a:extLst>
          </p:cNvPr>
          <p:cNvSpPr txBox="1"/>
          <p:nvPr/>
        </p:nvSpPr>
        <p:spPr>
          <a:xfrm>
            <a:off x="973919" y="4854196"/>
            <a:ext cx="2082757" cy="794064"/>
          </a:xfrm>
          <a:prstGeom prst="rect">
            <a:avLst/>
          </a:prstGeom>
        </p:spPr>
        <p:txBody>
          <a:bodyPr vert="horz" wrap="square" lIns="0" tIns="0" rIns="0" bIns="0" rtlCol="0">
            <a:spAutoFit/>
          </a:bodyPr>
          <a:lstStyle/>
          <a:p>
            <a:pPr marL="19050">
              <a:spcBef>
                <a:spcPts val="680"/>
              </a:spcBef>
            </a:pPr>
            <a:r>
              <a:rPr sz="800" b="1" spc="-20">
                <a:solidFill>
                  <a:srgbClr val="8A8C8E"/>
                </a:solidFill>
                <a:latin typeface="Arial" panose="020B0604020202020204" pitchFamily="34" charset="0"/>
                <a:cs typeface="Arial" panose="020B0604020202020204" pitchFamily="34" charset="0"/>
              </a:rPr>
              <a:t>Key</a:t>
            </a:r>
            <a:endParaRPr sz="800">
              <a:latin typeface="Arial" panose="020B0604020202020204" pitchFamily="34" charset="0"/>
              <a:cs typeface="Arial" panose="020B0604020202020204" pitchFamily="34" charset="0"/>
            </a:endParaRPr>
          </a:p>
          <a:p>
            <a:pPr marL="133985" marR="5080" indent="-114935">
              <a:lnSpc>
                <a:spcPts val="1340"/>
              </a:lnSpc>
              <a:spcBef>
                <a:spcPts val="25"/>
              </a:spcBef>
              <a:tabLst>
                <a:tab pos="618490" algn="l"/>
                <a:tab pos="1098550" algn="l"/>
              </a:tabLst>
            </a:pPr>
            <a:r>
              <a:rPr sz="800" spc="-5">
                <a:solidFill>
                  <a:srgbClr val="8A8C8E"/>
                </a:solidFill>
                <a:latin typeface="Arial" panose="020B0604020202020204" pitchFamily="34" charset="0"/>
                <a:cs typeface="Arial" panose="020B0604020202020204" pitchFamily="34" charset="0"/>
              </a:rPr>
              <a:t>Management </a:t>
            </a:r>
            <a:r>
              <a:rPr sz="800" spc="-10">
                <a:solidFill>
                  <a:srgbClr val="8A8C8E"/>
                </a:solidFill>
                <a:latin typeface="Arial" panose="020B0604020202020204" pitchFamily="34" charset="0"/>
                <a:cs typeface="Arial" panose="020B0604020202020204" pitchFamily="34" charset="0"/>
              </a:rPr>
              <a:t>procedure  </a:t>
            </a:r>
            <a:endParaRPr lang="en-US" sz="800" spc="-10">
              <a:solidFill>
                <a:srgbClr val="8A8C8E"/>
              </a:solidFill>
              <a:latin typeface="Arial" panose="020B0604020202020204" pitchFamily="34" charset="0"/>
              <a:cs typeface="Arial" panose="020B0604020202020204" pitchFamily="34" charset="0"/>
            </a:endParaRPr>
          </a:p>
          <a:p>
            <a:pPr marL="133985" marR="5080" indent="-114935">
              <a:lnSpc>
                <a:spcPts val="1340"/>
              </a:lnSpc>
              <a:spcBef>
                <a:spcPts val="25"/>
              </a:spcBef>
              <a:tabLst>
                <a:tab pos="618490" algn="l"/>
                <a:tab pos="1098550" algn="l"/>
              </a:tabLst>
            </a:pPr>
            <a:r>
              <a:rPr lang="en-US" sz="800" spc="-10">
                <a:solidFill>
                  <a:srgbClr val="8A8C8E"/>
                </a:solidFill>
                <a:latin typeface="Arial" panose="020B0604020202020204" pitchFamily="34" charset="0"/>
                <a:cs typeface="Arial" panose="020B0604020202020204" pitchFamily="34" charset="0"/>
              </a:rPr>
              <a:t>     </a:t>
            </a:r>
            <a:r>
              <a:rPr sz="800">
                <a:solidFill>
                  <a:srgbClr val="8A8C8E"/>
                </a:solidFill>
                <a:latin typeface="Arial" panose="020B0604020202020204" pitchFamily="34" charset="0"/>
                <a:cs typeface="Arial" panose="020B0604020202020204" pitchFamily="34" charset="0"/>
              </a:rPr>
              <a:t>MP1	MP2	MP3</a:t>
            </a:r>
            <a:endParaRPr sz="800">
              <a:latin typeface="Arial" panose="020B0604020202020204" pitchFamily="34" charset="0"/>
              <a:cs typeface="Arial" panose="020B0604020202020204" pitchFamily="34" charset="0"/>
            </a:endParaRPr>
          </a:p>
          <a:p>
            <a:pPr marL="143510" marR="24765">
              <a:lnSpc>
                <a:spcPts val="980"/>
              </a:lnSpc>
              <a:spcBef>
                <a:spcPts val="720"/>
              </a:spcBef>
            </a:pPr>
            <a:r>
              <a:rPr sz="800" spc="-10">
                <a:solidFill>
                  <a:srgbClr val="8A8C8E"/>
                </a:solidFill>
                <a:latin typeface="Arial" panose="020B0604020202020204" pitchFamily="34" charset="0"/>
                <a:cs typeface="Arial" panose="020B0604020202020204" pitchFamily="34" charset="0"/>
              </a:rPr>
              <a:t>Zero </a:t>
            </a:r>
            <a:r>
              <a:rPr sz="800" spc="-5">
                <a:solidFill>
                  <a:srgbClr val="8A8C8E"/>
                </a:solidFill>
                <a:latin typeface="Arial" panose="020B0604020202020204" pitchFamily="34" charset="0"/>
                <a:cs typeface="Arial" panose="020B0604020202020204" pitchFamily="34" charset="0"/>
              </a:rPr>
              <a:t>future catches (largest possible </a:t>
            </a:r>
            <a:r>
              <a:rPr sz="800" spc="-10">
                <a:solidFill>
                  <a:srgbClr val="8A8C8E"/>
                </a:solidFill>
                <a:latin typeface="Arial" panose="020B0604020202020204" pitchFamily="34" charset="0"/>
                <a:cs typeface="Arial" panose="020B0604020202020204" pitchFamily="34" charset="0"/>
              </a:rPr>
              <a:t>recovery </a:t>
            </a:r>
            <a:r>
              <a:rPr sz="800">
                <a:solidFill>
                  <a:srgbClr val="8A8C8E"/>
                </a:solidFill>
                <a:latin typeface="Arial" panose="020B0604020202020204" pitchFamily="34" charset="0"/>
                <a:cs typeface="Arial" panose="020B0604020202020204" pitchFamily="34" charset="0"/>
              </a:rPr>
              <a:t>within </a:t>
            </a:r>
            <a:r>
              <a:rPr sz="800" spc="-5">
                <a:solidFill>
                  <a:srgbClr val="8A8C8E"/>
                </a:solidFill>
                <a:latin typeface="Arial" panose="020B0604020202020204" pitchFamily="34" charset="0"/>
                <a:cs typeface="Arial" panose="020B0604020202020204" pitchFamily="34" charset="0"/>
              </a:rPr>
              <a:t>projection</a:t>
            </a:r>
            <a:r>
              <a:rPr sz="800" spc="-40">
                <a:solidFill>
                  <a:srgbClr val="8A8C8E"/>
                </a:solidFill>
                <a:latin typeface="Arial" panose="020B0604020202020204" pitchFamily="34" charset="0"/>
                <a:cs typeface="Arial" panose="020B0604020202020204" pitchFamily="34" charset="0"/>
              </a:rPr>
              <a:t> </a:t>
            </a:r>
            <a:r>
              <a:rPr sz="800">
                <a:solidFill>
                  <a:srgbClr val="8A8C8E"/>
                </a:solidFill>
                <a:latin typeface="Arial" panose="020B0604020202020204" pitchFamily="34" charset="0"/>
                <a:cs typeface="Arial" panose="020B0604020202020204" pitchFamily="34" charset="0"/>
              </a:rPr>
              <a:t>period)</a:t>
            </a:r>
            <a:endParaRPr sz="800">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EB24D2EB-8022-2343-8BAF-89A4E747E7F4}"/>
              </a:ext>
            </a:extLst>
          </p:cNvPr>
          <p:cNvGrpSpPr/>
          <p:nvPr/>
        </p:nvGrpSpPr>
        <p:grpSpPr>
          <a:xfrm>
            <a:off x="999174" y="5411420"/>
            <a:ext cx="79375" cy="79375"/>
            <a:chOff x="4175125" y="4727575"/>
            <a:chExt cx="79375" cy="79375"/>
          </a:xfrm>
        </p:grpSpPr>
        <p:sp>
          <p:nvSpPr>
            <p:cNvPr id="49" name="Oval 48">
              <a:extLst>
                <a:ext uri="{FF2B5EF4-FFF2-40B4-BE49-F238E27FC236}">
                  <a16:creationId xmlns:a16="http://schemas.microsoft.com/office/drawing/2014/main" id="{4C68EA08-5771-9242-8482-A9E604691164}"/>
                </a:ext>
              </a:extLst>
            </p:cNvPr>
            <p:cNvSpPr/>
            <p:nvPr/>
          </p:nvSpPr>
          <p:spPr>
            <a:xfrm>
              <a:off x="4175125" y="4727575"/>
              <a:ext cx="79375" cy="79375"/>
            </a:xfrm>
            <a:prstGeom prst="ellipse">
              <a:avLst/>
            </a:prstGeom>
            <a:noFill/>
            <a:ln w="9525">
              <a:solidFill>
                <a:srgbClr val="0683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ACB7E532-9138-A244-98C3-BE051BCE3909}"/>
                </a:ext>
              </a:extLst>
            </p:cNvPr>
            <p:cNvCxnSpPr>
              <a:cxnSpLocks/>
              <a:stCxn id="49" idx="3"/>
            </p:cNvCxnSpPr>
            <p:nvPr/>
          </p:nvCxnSpPr>
          <p:spPr>
            <a:xfrm flipV="1">
              <a:off x="4186749" y="4741862"/>
              <a:ext cx="56638" cy="5346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object 4">
            <a:extLst>
              <a:ext uri="{FF2B5EF4-FFF2-40B4-BE49-F238E27FC236}">
                <a16:creationId xmlns:a16="http://schemas.microsoft.com/office/drawing/2014/main" id="{2BCF6745-2382-834F-8A72-8E27E4EE7489}"/>
              </a:ext>
            </a:extLst>
          </p:cNvPr>
          <p:cNvSpPr txBox="1"/>
          <p:nvPr/>
        </p:nvSpPr>
        <p:spPr>
          <a:xfrm>
            <a:off x="9980766" y="1880770"/>
            <a:ext cx="421005" cy="151323"/>
          </a:xfrm>
          <a:prstGeom prst="rect">
            <a:avLst/>
          </a:prstGeom>
        </p:spPr>
        <p:txBody>
          <a:bodyPr vert="horz" wrap="square" lIns="0" tIns="12700" rIns="0" bIns="0" rtlCol="0">
            <a:spAutoFit/>
          </a:bodyPr>
          <a:lstStyle/>
          <a:p>
            <a:pPr marL="12700">
              <a:spcBef>
                <a:spcPts val="100"/>
              </a:spcBef>
            </a:pPr>
            <a:r>
              <a:rPr sz="900" b="1">
                <a:latin typeface="Arial" panose="020B0604020202020204" pitchFamily="34" charset="0"/>
                <a:cs typeface="Arial" panose="020B0604020202020204" pitchFamily="34" charset="0"/>
              </a:rPr>
              <a:t>CATCH</a:t>
            </a:r>
          </a:p>
        </p:txBody>
      </p:sp>
      <p:sp>
        <p:nvSpPr>
          <p:cNvPr id="57" name="object 5">
            <a:extLst>
              <a:ext uri="{FF2B5EF4-FFF2-40B4-BE49-F238E27FC236}">
                <a16:creationId xmlns:a16="http://schemas.microsoft.com/office/drawing/2014/main" id="{DF7FF032-ED05-9A4C-8215-E958B7D2C104}"/>
              </a:ext>
            </a:extLst>
          </p:cNvPr>
          <p:cNvSpPr txBox="1"/>
          <p:nvPr/>
        </p:nvSpPr>
        <p:spPr>
          <a:xfrm>
            <a:off x="9816936" y="4608416"/>
            <a:ext cx="748665" cy="151323"/>
          </a:xfrm>
          <a:prstGeom prst="rect">
            <a:avLst/>
          </a:prstGeom>
        </p:spPr>
        <p:txBody>
          <a:bodyPr vert="horz" wrap="square" lIns="0" tIns="12700" rIns="0" bIns="0" rtlCol="0">
            <a:spAutoFit/>
          </a:bodyPr>
          <a:lstStyle/>
          <a:p>
            <a:pPr marL="12700">
              <a:spcBef>
                <a:spcPts val="100"/>
              </a:spcBef>
            </a:pPr>
            <a:r>
              <a:rPr sz="900" b="1">
                <a:latin typeface="Arial" panose="020B0604020202020204" pitchFamily="34" charset="0"/>
                <a:cs typeface="Arial" panose="020B0604020202020204" pitchFamily="34" charset="0"/>
              </a:rPr>
              <a:t>ABUNDANC</a:t>
            </a:r>
            <a:r>
              <a:rPr sz="900" b="1" spc="-5">
                <a:latin typeface="MuseoSans-900"/>
                <a:cs typeface="MuseoSans-900"/>
              </a:rPr>
              <a:t>E</a:t>
            </a:r>
            <a:endParaRPr sz="900">
              <a:latin typeface="MuseoSans-900"/>
              <a:cs typeface="MuseoSans-900"/>
            </a:endParaRPr>
          </a:p>
        </p:txBody>
      </p:sp>
      <p:sp>
        <p:nvSpPr>
          <p:cNvPr id="58" name="object 6">
            <a:extLst>
              <a:ext uri="{FF2B5EF4-FFF2-40B4-BE49-F238E27FC236}">
                <a16:creationId xmlns:a16="http://schemas.microsoft.com/office/drawing/2014/main" id="{843D3E6B-411D-564B-A0A8-D6B145583450}"/>
              </a:ext>
            </a:extLst>
          </p:cNvPr>
          <p:cNvSpPr txBox="1"/>
          <p:nvPr/>
        </p:nvSpPr>
        <p:spPr>
          <a:xfrm>
            <a:off x="5683857" y="2054244"/>
            <a:ext cx="922548" cy="734753"/>
          </a:xfrm>
          <a:prstGeom prst="rect">
            <a:avLst/>
          </a:prstGeom>
        </p:spPr>
        <p:txBody>
          <a:bodyPr vert="horz" wrap="square" lIns="0" tIns="12700" rIns="0" bIns="0" rtlCol="0">
            <a:spAutoFit/>
          </a:bodyPr>
          <a:lstStyle/>
          <a:p>
            <a:pPr marL="38100">
              <a:lnSpc>
                <a:spcPts val="1300"/>
              </a:lnSpc>
              <a:spcBef>
                <a:spcPts val="100"/>
              </a:spcBef>
            </a:pPr>
            <a:r>
              <a:rPr sz="1650" b="1" i="1" spc="-30" baseline="10101">
                <a:solidFill>
                  <a:srgbClr val="221E1F"/>
                </a:solidFill>
                <a:latin typeface="Arial" panose="020B0604020202020204" pitchFamily="34" charset="0"/>
                <a:cs typeface="Arial" panose="020B0604020202020204" pitchFamily="34" charset="0"/>
              </a:rPr>
              <a:t>C</a:t>
            </a:r>
            <a:r>
              <a:rPr sz="900" b="1" spc="-20">
                <a:solidFill>
                  <a:srgbClr val="221E1F"/>
                </a:solidFill>
                <a:latin typeface="Arial" panose="020B0604020202020204" pitchFamily="34" charset="0"/>
                <a:cs typeface="Arial" panose="020B0604020202020204" pitchFamily="34" charset="0"/>
              </a:rPr>
              <a:t>av</a:t>
            </a:r>
            <a:endParaRPr sz="900">
              <a:latin typeface="Arial" panose="020B0604020202020204" pitchFamily="34" charset="0"/>
              <a:cs typeface="Arial" panose="020B0604020202020204" pitchFamily="34" charset="0"/>
            </a:endParaRPr>
          </a:p>
          <a:p>
            <a:pPr marL="38100" marR="44450">
              <a:lnSpc>
                <a:spcPts val="1100"/>
              </a:lnSpc>
            </a:pPr>
            <a:r>
              <a:rPr sz="900" spc="-15">
                <a:solidFill>
                  <a:srgbClr val="808285"/>
                </a:solidFill>
                <a:latin typeface="Arial" panose="020B0604020202020204" pitchFamily="34" charset="0"/>
                <a:cs typeface="Arial" panose="020B0604020202020204" pitchFamily="34" charset="0"/>
              </a:rPr>
              <a:t>Average </a:t>
            </a:r>
            <a:r>
              <a:rPr sz="900">
                <a:solidFill>
                  <a:srgbClr val="808285"/>
                </a:solidFill>
                <a:latin typeface="Arial" panose="020B0604020202020204" pitchFamily="34" charset="0"/>
                <a:cs typeface="Arial" panose="020B0604020202020204" pitchFamily="34" charset="0"/>
              </a:rPr>
              <a:t>annual</a:t>
            </a:r>
            <a:r>
              <a:rPr sz="900" spc="-35">
                <a:solidFill>
                  <a:srgbClr val="808285"/>
                </a:solidFill>
                <a:latin typeface="Arial" panose="020B0604020202020204" pitchFamily="34" charset="0"/>
                <a:cs typeface="Arial" panose="020B0604020202020204" pitchFamily="34" charset="0"/>
              </a:rPr>
              <a:t> </a:t>
            </a:r>
            <a:r>
              <a:rPr sz="900" spc="-5">
                <a:solidFill>
                  <a:srgbClr val="808285"/>
                </a:solidFill>
                <a:latin typeface="Arial" panose="020B0604020202020204" pitchFamily="34" charset="0"/>
                <a:cs typeface="Arial" panose="020B0604020202020204" pitchFamily="34" charset="0"/>
              </a:rPr>
              <a:t>catch </a:t>
            </a:r>
            <a:r>
              <a:rPr sz="900" spc="-10">
                <a:solidFill>
                  <a:srgbClr val="808285"/>
                </a:solidFill>
                <a:latin typeface="Arial" panose="020B0604020202020204" pitchFamily="34" charset="0"/>
                <a:cs typeface="Arial" panose="020B0604020202020204" pitchFamily="34" charset="0"/>
              </a:rPr>
              <a:t>over </a:t>
            </a:r>
            <a:r>
              <a:rPr sz="900">
                <a:solidFill>
                  <a:srgbClr val="808285"/>
                </a:solidFill>
                <a:latin typeface="Arial" panose="020B0604020202020204" pitchFamily="34" charset="0"/>
                <a:cs typeface="Arial" panose="020B0604020202020204" pitchFamily="34" charset="0"/>
              </a:rPr>
              <a:t>the </a:t>
            </a:r>
            <a:r>
              <a:rPr sz="900" spc="-5">
                <a:solidFill>
                  <a:srgbClr val="808285"/>
                </a:solidFill>
                <a:latin typeface="Arial" panose="020B0604020202020204" pitchFamily="34" charset="0"/>
                <a:cs typeface="Arial" panose="020B0604020202020204" pitchFamily="34" charset="0"/>
              </a:rPr>
              <a:t>projection </a:t>
            </a:r>
            <a:r>
              <a:rPr sz="900">
                <a:solidFill>
                  <a:srgbClr val="808285"/>
                </a:solidFill>
                <a:latin typeface="Arial" panose="020B0604020202020204" pitchFamily="34" charset="0"/>
                <a:cs typeface="Arial" panose="020B0604020202020204" pitchFamily="34" charset="0"/>
              </a:rPr>
              <a:t>period.</a:t>
            </a:r>
            <a:endParaRPr sz="900">
              <a:latin typeface="Arial" panose="020B0604020202020204" pitchFamily="34" charset="0"/>
              <a:cs typeface="Arial" panose="020B0604020202020204" pitchFamily="34" charset="0"/>
            </a:endParaRPr>
          </a:p>
        </p:txBody>
      </p:sp>
      <p:sp>
        <p:nvSpPr>
          <p:cNvPr id="59" name="object 7">
            <a:extLst>
              <a:ext uri="{FF2B5EF4-FFF2-40B4-BE49-F238E27FC236}">
                <a16:creationId xmlns:a16="http://schemas.microsoft.com/office/drawing/2014/main" id="{94A7BFD2-8C25-E147-8E23-DD692404B740}"/>
              </a:ext>
            </a:extLst>
          </p:cNvPr>
          <p:cNvSpPr txBox="1"/>
          <p:nvPr/>
        </p:nvSpPr>
        <p:spPr>
          <a:xfrm>
            <a:off x="5736468" y="3259298"/>
            <a:ext cx="834182" cy="738087"/>
          </a:xfrm>
          <a:prstGeom prst="rect">
            <a:avLst/>
          </a:prstGeom>
        </p:spPr>
        <p:txBody>
          <a:bodyPr vert="horz" wrap="square" lIns="0" tIns="0" rIns="0" bIns="0" rtlCol="0">
            <a:spAutoFit/>
          </a:bodyPr>
          <a:lstStyle/>
          <a:p>
            <a:pPr marL="12700">
              <a:spcBef>
                <a:spcPts val="300"/>
              </a:spcBef>
            </a:pPr>
            <a:r>
              <a:rPr sz="1100" b="1" spc="-70">
                <a:solidFill>
                  <a:srgbClr val="221E1F"/>
                </a:solidFill>
                <a:latin typeface="Arial" panose="020B0604020202020204" pitchFamily="34" charset="0"/>
                <a:cs typeface="Arial" panose="020B0604020202020204" pitchFamily="34" charset="0"/>
              </a:rPr>
              <a:t>AAV</a:t>
            </a:r>
            <a:endParaRPr sz="1100">
              <a:latin typeface="Arial" panose="020B0604020202020204" pitchFamily="34" charset="0"/>
              <a:cs typeface="Arial" panose="020B0604020202020204" pitchFamily="34" charset="0"/>
            </a:endParaRPr>
          </a:p>
          <a:p>
            <a:pPr marL="12700" marR="5080">
              <a:lnSpc>
                <a:spcPct val="101800"/>
              </a:lnSpc>
              <a:spcBef>
                <a:spcPts val="145"/>
              </a:spcBef>
            </a:pPr>
            <a:r>
              <a:rPr sz="900" spc="-15">
                <a:solidFill>
                  <a:srgbClr val="808285"/>
                </a:solidFill>
                <a:latin typeface="Arial" panose="020B0604020202020204" pitchFamily="34" charset="0"/>
                <a:cs typeface="Arial" panose="020B0604020202020204" pitchFamily="34" charset="0"/>
              </a:rPr>
              <a:t>Average </a:t>
            </a:r>
            <a:r>
              <a:rPr sz="900" spc="-5">
                <a:solidFill>
                  <a:srgbClr val="808285"/>
                </a:solidFill>
                <a:latin typeface="Arial" panose="020B0604020202020204" pitchFamily="34" charset="0"/>
                <a:cs typeface="Arial" panose="020B0604020202020204" pitchFamily="34" charset="0"/>
              </a:rPr>
              <a:t>percent change </a:t>
            </a:r>
            <a:r>
              <a:rPr sz="900">
                <a:solidFill>
                  <a:srgbClr val="808285"/>
                </a:solidFill>
                <a:latin typeface="Arial" panose="020B0604020202020204" pitchFamily="34" charset="0"/>
                <a:cs typeface="Arial" panose="020B0604020202020204" pitchFamily="34" charset="0"/>
              </a:rPr>
              <a:t>in </a:t>
            </a:r>
            <a:r>
              <a:rPr sz="900" spc="-5">
                <a:solidFill>
                  <a:srgbClr val="808285"/>
                </a:solidFill>
                <a:latin typeface="Arial" panose="020B0604020202020204" pitchFamily="34" charset="0"/>
                <a:cs typeface="Arial" panose="020B0604020202020204" pitchFamily="34" charset="0"/>
              </a:rPr>
              <a:t>catch</a:t>
            </a:r>
            <a:r>
              <a:rPr sz="900" spc="-55">
                <a:solidFill>
                  <a:srgbClr val="808285"/>
                </a:solidFill>
                <a:latin typeface="Arial" panose="020B0604020202020204" pitchFamily="34" charset="0"/>
                <a:cs typeface="Arial" panose="020B0604020202020204" pitchFamily="34" charset="0"/>
              </a:rPr>
              <a:t> </a:t>
            </a:r>
            <a:r>
              <a:rPr sz="900" spc="-5">
                <a:solidFill>
                  <a:srgbClr val="808285"/>
                </a:solidFill>
                <a:latin typeface="Arial" panose="020B0604020202020204" pitchFamily="34" charset="0"/>
                <a:cs typeface="Arial" panose="020B0604020202020204" pitchFamily="34" charset="0"/>
              </a:rPr>
              <a:t>from year to </a:t>
            </a:r>
            <a:r>
              <a:rPr sz="900" spc="-20">
                <a:solidFill>
                  <a:srgbClr val="808285"/>
                </a:solidFill>
                <a:latin typeface="Arial" panose="020B0604020202020204" pitchFamily="34" charset="0"/>
                <a:cs typeface="Arial" panose="020B0604020202020204" pitchFamily="34" charset="0"/>
              </a:rPr>
              <a:t>year.</a:t>
            </a:r>
            <a:endParaRPr sz="800">
              <a:latin typeface="Arial" panose="020B0604020202020204" pitchFamily="34" charset="0"/>
              <a:cs typeface="Arial" panose="020B0604020202020204" pitchFamily="34" charset="0"/>
            </a:endParaRPr>
          </a:p>
        </p:txBody>
      </p:sp>
      <p:sp>
        <p:nvSpPr>
          <p:cNvPr id="60" name="object 8">
            <a:extLst>
              <a:ext uri="{FF2B5EF4-FFF2-40B4-BE49-F238E27FC236}">
                <a16:creationId xmlns:a16="http://schemas.microsoft.com/office/drawing/2014/main" id="{B4D14ED8-996B-834A-8E35-9178529400B1}"/>
              </a:ext>
            </a:extLst>
          </p:cNvPr>
          <p:cNvSpPr txBox="1"/>
          <p:nvPr/>
        </p:nvSpPr>
        <p:spPr>
          <a:xfrm>
            <a:off x="5692112" y="4781060"/>
            <a:ext cx="1108710" cy="734753"/>
          </a:xfrm>
          <a:prstGeom prst="rect">
            <a:avLst/>
          </a:prstGeom>
        </p:spPr>
        <p:txBody>
          <a:bodyPr vert="horz" wrap="square" lIns="0" tIns="12700" rIns="0" bIns="0" rtlCol="0">
            <a:spAutoFit/>
          </a:bodyPr>
          <a:lstStyle/>
          <a:p>
            <a:pPr marL="38100">
              <a:lnSpc>
                <a:spcPts val="1300"/>
              </a:lnSpc>
              <a:spcBef>
                <a:spcPts val="100"/>
              </a:spcBef>
            </a:pPr>
            <a:r>
              <a:rPr lang="en-US" sz="1650" b="1" i="1" spc="-15" baseline="10101" err="1">
                <a:solidFill>
                  <a:srgbClr val="221E1F"/>
                </a:solidFill>
                <a:latin typeface="Arial" panose="020B0604020202020204" pitchFamily="34" charset="0"/>
                <a:cs typeface="Arial" panose="020B0604020202020204" pitchFamily="34" charset="0"/>
              </a:rPr>
              <a:t>B</a:t>
            </a:r>
            <a:r>
              <a:rPr lang="en-US" sz="900" b="1" spc="-10" err="1">
                <a:solidFill>
                  <a:srgbClr val="221E1F"/>
                </a:solidFill>
                <a:latin typeface="Arial" panose="020B0604020202020204" pitchFamily="34" charset="0"/>
                <a:cs typeface="Arial" panose="020B0604020202020204" pitchFamily="34" charset="0"/>
              </a:rPr>
              <a:t>final</a:t>
            </a:r>
            <a:endParaRPr sz="900">
              <a:latin typeface="Arial" panose="020B0604020202020204" pitchFamily="34" charset="0"/>
              <a:cs typeface="Arial" panose="020B0604020202020204" pitchFamily="34" charset="0"/>
            </a:endParaRPr>
          </a:p>
          <a:p>
            <a:pPr marL="38100" marR="30480">
              <a:lnSpc>
                <a:spcPts val="1100"/>
              </a:lnSpc>
            </a:pPr>
            <a:r>
              <a:rPr sz="900" spc="-5">
                <a:solidFill>
                  <a:srgbClr val="808285"/>
                </a:solidFill>
                <a:latin typeface="Arial" panose="020B0604020202020204" pitchFamily="34" charset="0"/>
                <a:cs typeface="Arial" panose="020B0604020202020204" pitchFamily="34" charset="0"/>
              </a:rPr>
              <a:t>Biomass relative to</a:t>
            </a:r>
            <a:r>
              <a:rPr sz="900" spc="-50">
                <a:solidFill>
                  <a:srgbClr val="808285"/>
                </a:solidFill>
                <a:latin typeface="Arial" panose="020B0604020202020204" pitchFamily="34" charset="0"/>
                <a:cs typeface="Arial" panose="020B0604020202020204" pitchFamily="34" charset="0"/>
              </a:rPr>
              <a:t> </a:t>
            </a:r>
            <a:r>
              <a:rPr sz="900">
                <a:solidFill>
                  <a:srgbClr val="808285"/>
                </a:solidFill>
                <a:latin typeface="Arial" panose="020B0604020202020204" pitchFamily="34" charset="0"/>
                <a:cs typeface="Arial" panose="020B0604020202020204" pitchFamily="34" charset="0"/>
              </a:rPr>
              <a:t>unfished </a:t>
            </a:r>
            <a:r>
              <a:rPr sz="900" spc="-5">
                <a:solidFill>
                  <a:srgbClr val="808285"/>
                </a:solidFill>
                <a:latin typeface="Arial" panose="020B0604020202020204" pitchFamily="34" charset="0"/>
                <a:cs typeface="Arial" panose="020B0604020202020204" pitchFamily="34" charset="0"/>
              </a:rPr>
              <a:t>biomass </a:t>
            </a:r>
            <a:br>
              <a:rPr lang="en-US" sz="900" spc="-5">
                <a:solidFill>
                  <a:srgbClr val="808285"/>
                </a:solidFill>
                <a:latin typeface="Arial" panose="020B0604020202020204" pitchFamily="34" charset="0"/>
                <a:cs typeface="Arial" panose="020B0604020202020204" pitchFamily="34" charset="0"/>
              </a:rPr>
            </a:br>
            <a:r>
              <a:rPr sz="900">
                <a:solidFill>
                  <a:srgbClr val="808285"/>
                </a:solidFill>
                <a:latin typeface="Arial" panose="020B0604020202020204" pitchFamily="34" charset="0"/>
                <a:cs typeface="Arial" panose="020B0604020202020204" pitchFamily="34" charset="0"/>
              </a:rPr>
              <a:t>at the end of the  </a:t>
            </a:r>
            <a:r>
              <a:rPr sz="900" spc="-5">
                <a:solidFill>
                  <a:srgbClr val="808285"/>
                </a:solidFill>
                <a:latin typeface="Arial" panose="020B0604020202020204" pitchFamily="34" charset="0"/>
                <a:cs typeface="Arial" panose="020B0604020202020204" pitchFamily="34" charset="0"/>
              </a:rPr>
              <a:t>projection</a:t>
            </a:r>
            <a:r>
              <a:rPr lang="en-US" sz="900" spc="-5">
                <a:solidFill>
                  <a:srgbClr val="808285"/>
                </a:solidFill>
                <a:latin typeface="Arial" panose="020B0604020202020204" pitchFamily="34" charset="0"/>
                <a:cs typeface="Arial" panose="020B0604020202020204" pitchFamily="34" charset="0"/>
              </a:rPr>
              <a:t> </a:t>
            </a:r>
            <a:r>
              <a:rPr sz="900">
                <a:solidFill>
                  <a:srgbClr val="808285"/>
                </a:solidFill>
                <a:latin typeface="Arial" panose="020B0604020202020204" pitchFamily="34" charset="0"/>
                <a:cs typeface="Arial" panose="020B0604020202020204" pitchFamily="34" charset="0"/>
              </a:rPr>
              <a:t>period.</a:t>
            </a:r>
            <a:endParaRPr sz="800">
              <a:latin typeface="Arial" panose="020B0604020202020204" pitchFamily="34" charset="0"/>
              <a:cs typeface="Arial" panose="020B0604020202020204" pitchFamily="34" charset="0"/>
            </a:endParaRPr>
          </a:p>
        </p:txBody>
      </p:sp>
      <p:sp>
        <p:nvSpPr>
          <p:cNvPr id="61" name="object 9">
            <a:extLst>
              <a:ext uri="{FF2B5EF4-FFF2-40B4-BE49-F238E27FC236}">
                <a16:creationId xmlns:a16="http://schemas.microsoft.com/office/drawing/2014/main" id="{23F544D7-F0E6-E54C-84F8-D903C329167C}"/>
              </a:ext>
            </a:extLst>
          </p:cNvPr>
          <p:cNvSpPr txBox="1"/>
          <p:nvPr/>
        </p:nvSpPr>
        <p:spPr>
          <a:xfrm>
            <a:off x="5683857" y="6004922"/>
            <a:ext cx="1028779" cy="734753"/>
          </a:xfrm>
          <a:prstGeom prst="rect">
            <a:avLst/>
          </a:prstGeom>
        </p:spPr>
        <p:txBody>
          <a:bodyPr vert="horz" wrap="square" lIns="0" tIns="12700" rIns="0" bIns="0" rtlCol="0">
            <a:spAutoFit/>
          </a:bodyPr>
          <a:lstStyle/>
          <a:p>
            <a:pPr marL="38100">
              <a:lnSpc>
                <a:spcPts val="1300"/>
              </a:lnSpc>
              <a:spcBef>
                <a:spcPts val="100"/>
              </a:spcBef>
            </a:pPr>
            <a:r>
              <a:rPr sz="1650" b="1" i="1" spc="-15" baseline="10101">
                <a:solidFill>
                  <a:srgbClr val="221E1F"/>
                </a:solidFill>
                <a:latin typeface="Arial" panose="020B0604020202020204" pitchFamily="34" charset="0"/>
                <a:cs typeface="Arial" panose="020B0604020202020204" pitchFamily="34" charset="0"/>
              </a:rPr>
              <a:t>B</a:t>
            </a:r>
            <a:r>
              <a:rPr sz="900" b="1" spc="-10">
                <a:solidFill>
                  <a:srgbClr val="221E1F"/>
                </a:solidFill>
                <a:latin typeface="Arial" panose="020B0604020202020204" pitchFamily="34" charset="0"/>
                <a:cs typeface="Arial" panose="020B0604020202020204" pitchFamily="34" charset="0"/>
              </a:rPr>
              <a:t>lowest</a:t>
            </a:r>
            <a:endParaRPr sz="900">
              <a:latin typeface="Arial" panose="020B0604020202020204" pitchFamily="34" charset="0"/>
              <a:cs typeface="Arial" panose="020B0604020202020204" pitchFamily="34" charset="0"/>
            </a:endParaRPr>
          </a:p>
          <a:p>
            <a:pPr marL="38100" marR="30480">
              <a:lnSpc>
                <a:spcPts val="1100"/>
              </a:lnSpc>
            </a:pPr>
            <a:r>
              <a:rPr sz="900" spc="-10">
                <a:solidFill>
                  <a:srgbClr val="808285"/>
                </a:solidFill>
                <a:latin typeface="Arial" panose="020B0604020202020204" pitchFamily="34" charset="0"/>
                <a:cs typeface="Arial" panose="020B0604020202020204" pitchFamily="34" charset="0"/>
              </a:rPr>
              <a:t>Lowest </a:t>
            </a:r>
            <a:r>
              <a:rPr sz="900" spc="-5">
                <a:solidFill>
                  <a:srgbClr val="808285"/>
                </a:solidFill>
                <a:latin typeface="Arial" panose="020B0604020202020204" pitchFamily="34" charset="0"/>
                <a:cs typeface="Arial" panose="020B0604020202020204" pitchFamily="34" charset="0"/>
              </a:rPr>
              <a:t>value </a:t>
            </a:r>
            <a:r>
              <a:rPr sz="900">
                <a:solidFill>
                  <a:srgbClr val="808285"/>
                </a:solidFill>
                <a:latin typeface="Arial" panose="020B0604020202020204" pitchFamily="34" charset="0"/>
                <a:cs typeface="Arial" panose="020B0604020202020204" pitchFamily="34" charset="0"/>
              </a:rPr>
              <a:t>of</a:t>
            </a:r>
            <a:r>
              <a:rPr sz="900" spc="-45">
                <a:solidFill>
                  <a:srgbClr val="808285"/>
                </a:solidFill>
                <a:latin typeface="Arial" panose="020B0604020202020204" pitchFamily="34" charset="0"/>
                <a:cs typeface="Arial" panose="020B0604020202020204" pitchFamily="34" charset="0"/>
              </a:rPr>
              <a:t> </a:t>
            </a:r>
            <a:r>
              <a:rPr sz="900" spc="-5">
                <a:solidFill>
                  <a:srgbClr val="808285"/>
                </a:solidFill>
                <a:latin typeface="Arial" panose="020B0604020202020204" pitchFamily="34" charset="0"/>
                <a:cs typeface="Arial" panose="020B0604020202020204" pitchFamily="34" charset="0"/>
              </a:rPr>
              <a:t>projected biomass </a:t>
            </a:r>
            <a:r>
              <a:rPr sz="900">
                <a:solidFill>
                  <a:srgbClr val="808285"/>
                </a:solidFill>
                <a:latin typeface="Arial" panose="020B0604020202020204" pitchFamily="34" charset="0"/>
                <a:cs typeface="Arial" panose="020B0604020202020204" pitchFamily="34" charset="0"/>
              </a:rPr>
              <a:t>during the </a:t>
            </a:r>
            <a:r>
              <a:rPr sz="900" spc="-5">
                <a:solidFill>
                  <a:srgbClr val="808285"/>
                </a:solidFill>
                <a:latin typeface="Arial" panose="020B0604020202020204" pitchFamily="34" charset="0"/>
                <a:cs typeface="Arial" panose="020B0604020202020204" pitchFamily="34" charset="0"/>
              </a:rPr>
              <a:t>projection </a:t>
            </a:r>
            <a:r>
              <a:rPr sz="900">
                <a:solidFill>
                  <a:srgbClr val="808285"/>
                </a:solidFill>
                <a:latin typeface="Arial" panose="020B0604020202020204" pitchFamily="34" charset="0"/>
                <a:cs typeface="Arial" panose="020B0604020202020204" pitchFamily="34" charset="0"/>
              </a:rPr>
              <a:t>period.</a:t>
            </a:r>
            <a:endParaRPr sz="80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BA9A1E83-0C26-B240-B450-0A9EC88302F3}"/>
              </a:ext>
            </a:extLst>
          </p:cNvPr>
          <p:cNvSpPr txBox="1"/>
          <p:nvPr/>
        </p:nvSpPr>
        <p:spPr>
          <a:xfrm>
            <a:off x="3828332" y="1102876"/>
            <a:ext cx="801705" cy="230832"/>
          </a:xfrm>
          <a:prstGeom prst="rect">
            <a:avLst/>
          </a:prstGeom>
          <a:noFill/>
        </p:spPr>
        <p:txBody>
          <a:bodyPr wrap="square" rtlCol="0">
            <a:spAutoFit/>
          </a:bodyPr>
          <a:lstStyle/>
          <a:p>
            <a:r>
              <a:rPr lang="en-US" sz="850" b="1">
                <a:solidFill>
                  <a:srgbClr val="FFC89E"/>
                </a:solidFill>
                <a:latin typeface="Arial" panose="020B0604020202020204" pitchFamily="34" charset="0"/>
                <a:cs typeface="Arial" panose="020B0604020202020204" pitchFamily="34" charset="0"/>
              </a:rPr>
              <a:t>Best scores</a:t>
            </a:r>
          </a:p>
        </p:txBody>
      </p:sp>
      <p:sp>
        <p:nvSpPr>
          <p:cNvPr id="66" name="TextBox 65">
            <a:extLst>
              <a:ext uri="{FF2B5EF4-FFF2-40B4-BE49-F238E27FC236}">
                <a16:creationId xmlns:a16="http://schemas.microsoft.com/office/drawing/2014/main" id="{78C44188-A292-FC48-94B0-9D45CA7BC309}"/>
              </a:ext>
            </a:extLst>
          </p:cNvPr>
          <p:cNvSpPr txBox="1"/>
          <p:nvPr/>
        </p:nvSpPr>
        <p:spPr>
          <a:xfrm>
            <a:off x="3814491" y="1336312"/>
            <a:ext cx="809015" cy="369332"/>
          </a:xfrm>
          <a:prstGeom prst="rect">
            <a:avLst/>
          </a:prstGeom>
          <a:noFill/>
        </p:spPr>
        <p:txBody>
          <a:bodyPr wrap="square" rtlCol="0">
            <a:spAutoFit/>
          </a:bodyPr>
          <a:lstStyle/>
          <a:p>
            <a:pPr algn="ctr"/>
            <a:r>
              <a:rPr lang="en-US" b="1">
                <a:solidFill>
                  <a:schemeClr val="bg1"/>
                </a:solidFill>
                <a:latin typeface="Arial Black" panose="020B0604020202020204" pitchFamily="34" charset="0"/>
                <a:cs typeface="Arial Black" panose="020B0604020202020204" pitchFamily="34" charset="0"/>
              </a:rPr>
              <a:t>MP3</a:t>
            </a:r>
          </a:p>
        </p:txBody>
      </p:sp>
      <p:sp>
        <p:nvSpPr>
          <p:cNvPr id="67" name="object 26">
            <a:extLst>
              <a:ext uri="{FF2B5EF4-FFF2-40B4-BE49-F238E27FC236}">
                <a16:creationId xmlns:a16="http://schemas.microsoft.com/office/drawing/2014/main" id="{59F3F0F1-3B95-9346-938E-B12C94B88C1B}"/>
              </a:ext>
            </a:extLst>
          </p:cNvPr>
          <p:cNvSpPr txBox="1"/>
          <p:nvPr/>
        </p:nvSpPr>
        <p:spPr>
          <a:xfrm>
            <a:off x="1113137" y="6354373"/>
            <a:ext cx="558616" cy="364459"/>
          </a:xfrm>
          <a:prstGeom prst="rect">
            <a:avLst/>
          </a:prstGeom>
        </p:spPr>
        <p:txBody>
          <a:bodyPr vert="horz" wrap="square" lIns="0" tIns="12065" rIns="0" bIns="0" rtlCol="0">
            <a:spAutoFit/>
          </a:bodyPr>
          <a:lstStyle/>
          <a:p>
            <a:pPr marL="12700" marR="5080">
              <a:lnSpc>
                <a:spcPct val="111900"/>
              </a:lnSpc>
              <a:spcBef>
                <a:spcPts val="95"/>
              </a:spcBef>
            </a:pPr>
            <a:r>
              <a:rPr sz="700" spc="15">
                <a:solidFill>
                  <a:srgbClr val="8A8C8E"/>
                </a:solidFill>
                <a:latin typeface="Arial" panose="020B0604020202020204" pitchFamily="34" charset="0"/>
                <a:cs typeface="Arial" panose="020B0604020202020204" pitchFamily="34" charset="0"/>
              </a:rPr>
              <a:t>BEST  SCORING  MP</a:t>
            </a:r>
          </a:p>
        </p:txBody>
      </p:sp>
      <p:sp>
        <p:nvSpPr>
          <p:cNvPr id="68" name="object 27">
            <a:extLst>
              <a:ext uri="{FF2B5EF4-FFF2-40B4-BE49-F238E27FC236}">
                <a16:creationId xmlns:a16="http://schemas.microsoft.com/office/drawing/2014/main" id="{0B25EB66-4F0A-D047-B013-7CDFD680640F}"/>
              </a:ext>
            </a:extLst>
          </p:cNvPr>
          <p:cNvSpPr txBox="1"/>
          <p:nvPr/>
        </p:nvSpPr>
        <p:spPr>
          <a:xfrm>
            <a:off x="1801973" y="6485794"/>
            <a:ext cx="1122957" cy="631583"/>
          </a:xfrm>
          <a:prstGeom prst="rect">
            <a:avLst/>
          </a:prstGeom>
        </p:spPr>
        <p:txBody>
          <a:bodyPr vert="horz" wrap="square" lIns="0" tIns="15875" rIns="0" bIns="0" rtlCol="0">
            <a:spAutoFit/>
          </a:bodyPr>
          <a:lstStyle/>
          <a:p>
            <a:pPr marL="12700">
              <a:spcBef>
                <a:spcPts val="125"/>
              </a:spcBef>
            </a:pPr>
            <a:r>
              <a:rPr sz="700" spc="15">
                <a:solidFill>
                  <a:srgbClr val="8A8C8E"/>
                </a:solidFill>
                <a:latin typeface="Arial" panose="020B0604020202020204" pitchFamily="34" charset="0"/>
                <a:cs typeface="Arial" panose="020B0604020202020204" pitchFamily="34" charset="0"/>
              </a:rPr>
              <a:t>HIGHEST VALUE</a:t>
            </a:r>
          </a:p>
          <a:p>
            <a:pPr>
              <a:spcBef>
                <a:spcPts val="20"/>
              </a:spcBef>
            </a:pPr>
            <a:endParaRPr sz="700" spc="15">
              <a:solidFill>
                <a:srgbClr val="8A8C8E"/>
              </a:solidFill>
              <a:latin typeface="Arial" panose="020B0604020202020204" pitchFamily="34" charset="0"/>
              <a:cs typeface="Arial" panose="020B0604020202020204" pitchFamily="34" charset="0"/>
            </a:endParaRPr>
          </a:p>
          <a:p>
            <a:pPr marL="12700" marR="109220"/>
            <a:r>
              <a:rPr sz="700" spc="15">
                <a:solidFill>
                  <a:srgbClr val="8A8C8E"/>
                </a:solidFill>
                <a:latin typeface="Arial" panose="020B0604020202020204" pitchFamily="34" charset="0"/>
                <a:cs typeface="Arial" panose="020B0604020202020204" pitchFamily="34" charset="0"/>
              </a:rPr>
              <a:t>MEDIAN FOR </a:t>
            </a:r>
            <a:endParaRPr lang="en-US" sz="700" spc="15">
              <a:solidFill>
                <a:srgbClr val="8A8C8E"/>
              </a:solidFill>
              <a:latin typeface="Arial" panose="020B0604020202020204" pitchFamily="34" charset="0"/>
              <a:cs typeface="Arial" panose="020B0604020202020204" pitchFamily="34" charset="0"/>
            </a:endParaRPr>
          </a:p>
          <a:p>
            <a:pPr marL="12700" marR="109220"/>
            <a:r>
              <a:rPr sz="700" spc="15">
                <a:solidFill>
                  <a:srgbClr val="8A8C8E"/>
                </a:solidFill>
                <a:latin typeface="Arial" panose="020B0604020202020204" pitchFamily="34" charset="0"/>
                <a:cs typeface="Arial" panose="020B0604020202020204" pitchFamily="34" charset="0"/>
              </a:rPr>
              <a:t>20-YEAR</a:t>
            </a:r>
            <a:r>
              <a:rPr lang="en-US" sz="700" spc="15">
                <a:solidFill>
                  <a:srgbClr val="8A8C8E"/>
                </a:solidFill>
                <a:latin typeface="Arial" panose="020B0604020202020204" pitchFamily="34" charset="0"/>
                <a:cs typeface="Arial" panose="020B0604020202020204" pitchFamily="34" charset="0"/>
              </a:rPr>
              <a:t> </a:t>
            </a:r>
            <a:r>
              <a:rPr sz="700" spc="15">
                <a:solidFill>
                  <a:srgbClr val="8A8C8E"/>
                </a:solidFill>
                <a:latin typeface="Arial" panose="020B0604020202020204" pitchFamily="34" charset="0"/>
                <a:cs typeface="Arial" panose="020B0604020202020204" pitchFamily="34" charset="0"/>
              </a:rPr>
              <a:t>PROJECTION</a:t>
            </a:r>
          </a:p>
          <a:p>
            <a:pPr marL="12700">
              <a:spcBef>
                <a:spcPts val="620"/>
              </a:spcBef>
            </a:pPr>
            <a:r>
              <a:rPr sz="700" spc="15">
                <a:solidFill>
                  <a:srgbClr val="8A8C8E"/>
                </a:solidFill>
                <a:latin typeface="Arial" panose="020B0604020202020204" pitchFamily="34" charset="0"/>
                <a:cs typeface="Arial" panose="020B0604020202020204" pitchFamily="34" charset="0"/>
              </a:rPr>
              <a:t>LOWEST VALUE</a:t>
            </a:r>
          </a:p>
        </p:txBody>
      </p:sp>
      <p:cxnSp>
        <p:nvCxnSpPr>
          <p:cNvPr id="72" name="Straight Connector 71">
            <a:extLst>
              <a:ext uri="{FF2B5EF4-FFF2-40B4-BE49-F238E27FC236}">
                <a16:creationId xmlns:a16="http://schemas.microsoft.com/office/drawing/2014/main" id="{8AE2CAEF-D574-2D45-83C4-42E1283412D3}"/>
              </a:ext>
            </a:extLst>
          </p:cNvPr>
          <p:cNvCxnSpPr>
            <a:cxnSpLocks/>
          </p:cNvCxnSpPr>
          <p:nvPr/>
        </p:nvCxnSpPr>
        <p:spPr>
          <a:xfrm>
            <a:off x="1677045" y="6527546"/>
            <a:ext cx="114351" cy="0"/>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BD7F918-2F8C-884A-9593-FD94477B4761}"/>
              </a:ext>
            </a:extLst>
          </p:cNvPr>
          <p:cNvCxnSpPr>
            <a:cxnSpLocks/>
          </p:cNvCxnSpPr>
          <p:nvPr/>
        </p:nvCxnSpPr>
        <p:spPr>
          <a:xfrm>
            <a:off x="1161149" y="6741516"/>
            <a:ext cx="0" cy="130340"/>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FCADFA2-1D7A-C042-875F-472352C66901}"/>
              </a:ext>
            </a:extLst>
          </p:cNvPr>
          <p:cNvCxnSpPr>
            <a:cxnSpLocks/>
          </p:cNvCxnSpPr>
          <p:nvPr/>
        </p:nvCxnSpPr>
        <p:spPr>
          <a:xfrm>
            <a:off x="1677045" y="7048246"/>
            <a:ext cx="114351" cy="0"/>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B667D77-2465-E446-936E-27131C196164}"/>
              </a:ext>
            </a:extLst>
          </p:cNvPr>
          <p:cNvCxnSpPr>
            <a:cxnSpLocks/>
          </p:cNvCxnSpPr>
          <p:nvPr/>
        </p:nvCxnSpPr>
        <p:spPr>
          <a:xfrm>
            <a:off x="1706388" y="6794246"/>
            <a:ext cx="81833" cy="0"/>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8" name="object 4">
            <a:extLst>
              <a:ext uri="{FF2B5EF4-FFF2-40B4-BE49-F238E27FC236}">
                <a16:creationId xmlns:a16="http://schemas.microsoft.com/office/drawing/2014/main" id="{C0F54FDE-C588-E341-9F67-6353D6D50DBE}"/>
              </a:ext>
            </a:extLst>
          </p:cNvPr>
          <p:cNvSpPr txBox="1"/>
          <p:nvPr/>
        </p:nvSpPr>
        <p:spPr>
          <a:xfrm>
            <a:off x="5722289" y="1413960"/>
            <a:ext cx="758894" cy="300332"/>
          </a:xfrm>
          <a:prstGeom prst="rect">
            <a:avLst/>
          </a:prstGeom>
        </p:spPr>
        <p:txBody>
          <a:bodyPr vert="horz" wrap="square" lIns="0" tIns="12700" rIns="0" bIns="0" rtlCol="0">
            <a:spAutoFit/>
          </a:bodyPr>
          <a:lstStyle/>
          <a:p>
            <a:pPr marL="12700">
              <a:spcBef>
                <a:spcPts val="100"/>
              </a:spcBef>
            </a:pPr>
            <a:r>
              <a:rPr lang="en-US" sz="900" b="1">
                <a:latin typeface="Arial" panose="020B0604020202020204" pitchFamily="34" charset="0"/>
                <a:cs typeface="Arial" panose="020B0604020202020204" pitchFamily="34" charset="0"/>
              </a:rPr>
              <a:t>Performance metric</a:t>
            </a:r>
            <a:endParaRPr sz="900" b="1">
              <a:latin typeface="Arial" panose="020B0604020202020204" pitchFamily="34" charset="0"/>
              <a:cs typeface="Arial" panose="020B0604020202020204" pitchFamily="34" charset="0"/>
            </a:endParaRPr>
          </a:p>
        </p:txBody>
      </p:sp>
      <p:sp>
        <p:nvSpPr>
          <p:cNvPr id="89" name="Triangle 88">
            <a:extLst>
              <a:ext uri="{FF2B5EF4-FFF2-40B4-BE49-F238E27FC236}">
                <a16:creationId xmlns:a16="http://schemas.microsoft.com/office/drawing/2014/main" id="{ACD3C92A-98D9-F74B-AFBE-6979DD7685A3}"/>
              </a:ext>
            </a:extLst>
          </p:cNvPr>
          <p:cNvSpPr/>
          <p:nvPr/>
        </p:nvSpPr>
        <p:spPr>
          <a:xfrm rot="10800000">
            <a:off x="5729324" y="1738123"/>
            <a:ext cx="118406" cy="102074"/>
          </a:xfrm>
          <a:prstGeom prst="triangle">
            <a:avLst/>
          </a:prstGeom>
          <a:solidFill>
            <a:schemeClr val="bg1">
              <a:lumMod val="65000"/>
              <a:alpha val="85098"/>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6398D76-E13E-214E-987B-E7865ECE7FF9}"/>
              </a:ext>
            </a:extLst>
          </p:cNvPr>
          <p:cNvGrpSpPr/>
          <p:nvPr/>
        </p:nvGrpSpPr>
        <p:grpSpPr>
          <a:xfrm>
            <a:off x="7263436" y="6004922"/>
            <a:ext cx="5855665" cy="1089678"/>
            <a:chOff x="7263436" y="6004922"/>
            <a:chExt cx="5855665" cy="1089678"/>
          </a:xfrm>
        </p:grpSpPr>
        <p:sp>
          <p:nvSpPr>
            <p:cNvPr id="134" name="Rectangle 133">
              <a:extLst>
                <a:ext uri="{FF2B5EF4-FFF2-40B4-BE49-F238E27FC236}">
                  <a16:creationId xmlns:a16="http://schemas.microsoft.com/office/drawing/2014/main" id="{FD3E1FBE-7E4E-2D4A-AEAB-E0EC7157A679}"/>
                </a:ext>
              </a:extLst>
            </p:cNvPr>
            <p:cNvSpPr/>
            <p:nvPr/>
          </p:nvSpPr>
          <p:spPr>
            <a:xfrm>
              <a:off x="7263436"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9299984B-54F2-A444-B6AD-C1AC6EF84A7E}"/>
                </a:ext>
              </a:extLst>
            </p:cNvPr>
            <p:cNvSpPr/>
            <p:nvPr/>
          </p:nvSpPr>
          <p:spPr>
            <a:xfrm>
              <a:off x="7755080"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B5381D46-6F2F-BB4C-AC05-ABC0331FFA70}"/>
                </a:ext>
              </a:extLst>
            </p:cNvPr>
            <p:cNvSpPr/>
            <p:nvPr/>
          </p:nvSpPr>
          <p:spPr>
            <a:xfrm>
              <a:off x="8246724"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1723F64E-14F9-EE4D-A81B-7A54563A303B}"/>
                </a:ext>
              </a:extLst>
            </p:cNvPr>
            <p:cNvSpPr/>
            <p:nvPr/>
          </p:nvSpPr>
          <p:spPr>
            <a:xfrm>
              <a:off x="8738368"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D712DED6-17D2-E048-AC2F-A2CB1BF5BC93}"/>
                </a:ext>
              </a:extLst>
            </p:cNvPr>
            <p:cNvSpPr/>
            <p:nvPr/>
          </p:nvSpPr>
          <p:spPr>
            <a:xfrm>
              <a:off x="9230012"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9EC356E-F04C-6745-8CBB-0B495915C9E9}"/>
                </a:ext>
              </a:extLst>
            </p:cNvPr>
            <p:cNvSpPr/>
            <p:nvPr/>
          </p:nvSpPr>
          <p:spPr>
            <a:xfrm>
              <a:off x="9721656"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352E2E56-4893-7A4C-AE3A-CCDC5D6E8F2A}"/>
                </a:ext>
              </a:extLst>
            </p:cNvPr>
            <p:cNvSpPr/>
            <p:nvPr/>
          </p:nvSpPr>
          <p:spPr>
            <a:xfrm>
              <a:off x="10213300"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1599E062-64CA-AC40-8CC3-8198830B9208}"/>
                </a:ext>
              </a:extLst>
            </p:cNvPr>
            <p:cNvSpPr/>
            <p:nvPr/>
          </p:nvSpPr>
          <p:spPr>
            <a:xfrm>
              <a:off x="10704944"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D60ACF5D-372C-FE4D-ABD3-33971DEBBDB7}"/>
                </a:ext>
              </a:extLst>
            </p:cNvPr>
            <p:cNvSpPr/>
            <p:nvPr/>
          </p:nvSpPr>
          <p:spPr>
            <a:xfrm>
              <a:off x="11196588"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F07AAA20-1877-1E41-9704-05D19F4C9CAB}"/>
                </a:ext>
              </a:extLst>
            </p:cNvPr>
            <p:cNvSpPr/>
            <p:nvPr/>
          </p:nvSpPr>
          <p:spPr>
            <a:xfrm>
              <a:off x="11688232"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E39EEAC1-0183-E541-B19F-C1AD6B0659DB}"/>
                </a:ext>
              </a:extLst>
            </p:cNvPr>
            <p:cNvSpPr/>
            <p:nvPr/>
          </p:nvSpPr>
          <p:spPr>
            <a:xfrm>
              <a:off x="12179876"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2D3FDEA-5B09-0B47-A9EF-6123557987CE}"/>
                </a:ext>
              </a:extLst>
            </p:cNvPr>
            <p:cNvSpPr/>
            <p:nvPr/>
          </p:nvSpPr>
          <p:spPr>
            <a:xfrm>
              <a:off x="12671521"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D6ADB050-08AA-1D44-A1C6-AC3D798D9E79}"/>
              </a:ext>
            </a:extLst>
          </p:cNvPr>
          <p:cNvGrpSpPr/>
          <p:nvPr/>
        </p:nvGrpSpPr>
        <p:grpSpPr>
          <a:xfrm>
            <a:off x="7263436" y="4796242"/>
            <a:ext cx="5855665" cy="1089678"/>
            <a:chOff x="7263436" y="6004922"/>
            <a:chExt cx="5855665" cy="1089678"/>
          </a:xfrm>
        </p:grpSpPr>
        <p:sp>
          <p:nvSpPr>
            <p:cNvPr id="175" name="Rectangle 174">
              <a:extLst>
                <a:ext uri="{FF2B5EF4-FFF2-40B4-BE49-F238E27FC236}">
                  <a16:creationId xmlns:a16="http://schemas.microsoft.com/office/drawing/2014/main" id="{C6AA0820-8F70-954F-B08E-47063256AA1F}"/>
                </a:ext>
              </a:extLst>
            </p:cNvPr>
            <p:cNvSpPr/>
            <p:nvPr/>
          </p:nvSpPr>
          <p:spPr>
            <a:xfrm>
              <a:off x="7263436"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C2949765-710A-F640-9FE6-272B0273183F}"/>
                </a:ext>
              </a:extLst>
            </p:cNvPr>
            <p:cNvSpPr/>
            <p:nvPr/>
          </p:nvSpPr>
          <p:spPr>
            <a:xfrm>
              <a:off x="7755080"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93E09BB1-C73F-EC44-9639-0AADBC5D22BA}"/>
                </a:ext>
              </a:extLst>
            </p:cNvPr>
            <p:cNvSpPr/>
            <p:nvPr/>
          </p:nvSpPr>
          <p:spPr>
            <a:xfrm>
              <a:off x="8246724"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BB94CEDF-C6BA-D545-850E-027E43C4EF25}"/>
                </a:ext>
              </a:extLst>
            </p:cNvPr>
            <p:cNvSpPr/>
            <p:nvPr/>
          </p:nvSpPr>
          <p:spPr>
            <a:xfrm>
              <a:off x="8738368"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D3703C59-4518-114C-8CA7-502D6F2A528B}"/>
                </a:ext>
              </a:extLst>
            </p:cNvPr>
            <p:cNvSpPr/>
            <p:nvPr/>
          </p:nvSpPr>
          <p:spPr>
            <a:xfrm>
              <a:off x="9230012"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187B55C4-57D3-2148-B308-015AF6B4315D}"/>
                </a:ext>
              </a:extLst>
            </p:cNvPr>
            <p:cNvSpPr/>
            <p:nvPr/>
          </p:nvSpPr>
          <p:spPr>
            <a:xfrm>
              <a:off x="9721656"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EDD42D25-EF14-7E4F-BE50-628BD3AC8864}"/>
                </a:ext>
              </a:extLst>
            </p:cNvPr>
            <p:cNvSpPr/>
            <p:nvPr/>
          </p:nvSpPr>
          <p:spPr>
            <a:xfrm>
              <a:off x="10213300"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106D1D9D-C57D-1B4E-B923-B35BB477C262}"/>
                </a:ext>
              </a:extLst>
            </p:cNvPr>
            <p:cNvSpPr/>
            <p:nvPr/>
          </p:nvSpPr>
          <p:spPr>
            <a:xfrm>
              <a:off x="10704944"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2E9A0374-E35E-0540-B7A6-62CFEB96CAC2}"/>
                </a:ext>
              </a:extLst>
            </p:cNvPr>
            <p:cNvSpPr/>
            <p:nvPr/>
          </p:nvSpPr>
          <p:spPr>
            <a:xfrm>
              <a:off x="11196588"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1C86BCEF-8040-CD4C-8605-C1EBD878426F}"/>
                </a:ext>
              </a:extLst>
            </p:cNvPr>
            <p:cNvSpPr/>
            <p:nvPr/>
          </p:nvSpPr>
          <p:spPr>
            <a:xfrm>
              <a:off x="11688232"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D32D2C35-2F91-CE47-868B-1FE9E9978625}"/>
                </a:ext>
              </a:extLst>
            </p:cNvPr>
            <p:cNvSpPr/>
            <p:nvPr/>
          </p:nvSpPr>
          <p:spPr>
            <a:xfrm>
              <a:off x="12179876"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88AFA232-EC64-5249-810E-315AFABFBECF}"/>
                </a:ext>
              </a:extLst>
            </p:cNvPr>
            <p:cNvSpPr/>
            <p:nvPr/>
          </p:nvSpPr>
          <p:spPr>
            <a:xfrm>
              <a:off x="12671521"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4F26AFCA-B3A0-1241-8A70-BBF4842338B7}"/>
              </a:ext>
            </a:extLst>
          </p:cNvPr>
          <p:cNvGrpSpPr/>
          <p:nvPr/>
        </p:nvGrpSpPr>
        <p:grpSpPr>
          <a:xfrm>
            <a:off x="7263436" y="3282987"/>
            <a:ext cx="5855665" cy="1089678"/>
            <a:chOff x="7263436" y="6004922"/>
            <a:chExt cx="5855665" cy="1089678"/>
          </a:xfrm>
        </p:grpSpPr>
        <p:sp>
          <p:nvSpPr>
            <p:cNvPr id="188" name="Rectangle 187">
              <a:extLst>
                <a:ext uri="{FF2B5EF4-FFF2-40B4-BE49-F238E27FC236}">
                  <a16:creationId xmlns:a16="http://schemas.microsoft.com/office/drawing/2014/main" id="{3A8D6BBE-CAB9-724A-B66B-5AC503C930F4}"/>
                </a:ext>
              </a:extLst>
            </p:cNvPr>
            <p:cNvSpPr/>
            <p:nvPr/>
          </p:nvSpPr>
          <p:spPr>
            <a:xfrm>
              <a:off x="7263436"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6A2566CE-D516-3749-BC2B-59C99DAE60B0}"/>
                </a:ext>
              </a:extLst>
            </p:cNvPr>
            <p:cNvSpPr/>
            <p:nvPr/>
          </p:nvSpPr>
          <p:spPr>
            <a:xfrm>
              <a:off x="7755080"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7C4EA6-F525-EB48-8841-1C5E20627FF3}"/>
                </a:ext>
              </a:extLst>
            </p:cNvPr>
            <p:cNvSpPr/>
            <p:nvPr/>
          </p:nvSpPr>
          <p:spPr>
            <a:xfrm>
              <a:off x="8246724"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1A732DBF-9606-CE4D-82E1-44C77CEF2310}"/>
                </a:ext>
              </a:extLst>
            </p:cNvPr>
            <p:cNvSpPr/>
            <p:nvPr/>
          </p:nvSpPr>
          <p:spPr>
            <a:xfrm>
              <a:off x="8738368"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899336B6-C9C6-BB4D-91C1-101B8BAB7521}"/>
                </a:ext>
              </a:extLst>
            </p:cNvPr>
            <p:cNvSpPr/>
            <p:nvPr/>
          </p:nvSpPr>
          <p:spPr>
            <a:xfrm>
              <a:off x="9230012"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E25D4F47-C199-5C43-A7E5-248A1CF68E9C}"/>
                </a:ext>
              </a:extLst>
            </p:cNvPr>
            <p:cNvSpPr/>
            <p:nvPr/>
          </p:nvSpPr>
          <p:spPr>
            <a:xfrm>
              <a:off x="9721656"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FADF9292-9DAD-7548-ABC7-06C318156D02}"/>
                </a:ext>
              </a:extLst>
            </p:cNvPr>
            <p:cNvSpPr/>
            <p:nvPr/>
          </p:nvSpPr>
          <p:spPr>
            <a:xfrm>
              <a:off x="10213300"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EB039E86-FA97-064E-AB3E-015576E344C7}"/>
                </a:ext>
              </a:extLst>
            </p:cNvPr>
            <p:cNvSpPr/>
            <p:nvPr/>
          </p:nvSpPr>
          <p:spPr>
            <a:xfrm>
              <a:off x="10704944"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53737104-D123-F743-A1A3-F1F6441716EA}"/>
                </a:ext>
              </a:extLst>
            </p:cNvPr>
            <p:cNvSpPr/>
            <p:nvPr/>
          </p:nvSpPr>
          <p:spPr>
            <a:xfrm>
              <a:off x="11196588"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2E304B72-1110-CA4A-A089-BAB1F798F714}"/>
                </a:ext>
              </a:extLst>
            </p:cNvPr>
            <p:cNvSpPr/>
            <p:nvPr/>
          </p:nvSpPr>
          <p:spPr>
            <a:xfrm>
              <a:off x="11688232"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978396B5-C6E0-B04D-A329-F2B01598FFF7}"/>
                </a:ext>
              </a:extLst>
            </p:cNvPr>
            <p:cNvSpPr/>
            <p:nvPr/>
          </p:nvSpPr>
          <p:spPr>
            <a:xfrm>
              <a:off x="12179876"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95B32E24-D820-4C41-A62C-86B17AB524BA}"/>
                </a:ext>
              </a:extLst>
            </p:cNvPr>
            <p:cNvSpPr/>
            <p:nvPr/>
          </p:nvSpPr>
          <p:spPr>
            <a:xfrm>
              <a:off x="12671521"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99">
            <a:extLst>
              <a:ext uri="{FF2B5EF4-FFF2-40B4-BE49-F238E27FC236}">
                <a16:creationId xmlns:a16="http://schemas.microsoft.com/office/drawing/2014/main" id="{7C10DDBF-4F44-CC4D-B6E3-98DFB36488C5}"/>
              </a:ext>
            </a:extLst>
          </p:cNvPr>
          <p:cNvGrpSpPr/>
          <p:nvPr/>
        </p:nvGrpSpPr>
        <p:grpSpPr>
          <a:xfrm>
            <a:off x="7263436" y="2074307"/>
            <a:ext cx="5855665" cy="1089678"/>
            <a:chOff x="7263436" y="6004922"/>
            <a:chExt cx="5855665" cy="1089678"/>
          </a:xfrm>
        </p:grpSpPr>
        <p:sp>
          <p:nvSpPr>
            <p:cNvPr id="201" name="Rectangle 200">
              <a:extLst>
                <a:ext uri="{FF2B5EF4-FFF2-40B4-BE49-F238E27FC236}">
                  <a16:creationId xmlns:a16="http://schemas.microsoft.com/office/drawing/2014/main" id="{27E47DC1-51BC-044F-AE85-7284766DC620}"/>
                </a:ext>
              </a:extLst>
            </p:cNvPr>
            <p:cNvSpPr/>
            <p:nvPr/>
          </p:nvSpPr>
          <p:spPr>
            <a:xfrm>
              <a:off x="7263436"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35A448F2-20E5-314F-842C-10516456FEE0}"/>
                </a:ext>
              </a:extLst>
            </p:cNvPr>
            <p:cNvSpPr/>
            <p:nvPr/>
          </p:nvSpPr>
          <p:spPr>
            <a:xfrm>
              <a:off x="7755080"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E1038001-FBB2-7E45-93AF-6F4DDFB067A2}"/>
                </a:ext>
              </a:extLst>
            </p:cNvPr>
            <p:cNvSpPr/>
            <p:nvPr/>
          </p:nvSpPr>
          <p:spPr>
            <a:xfrm>
              <a:off x="8246724"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1B09987C-252F-BA4C-879C-5FB6DBFA83E0}"/>
                </a:ext>
              </a:extLst>
            </p:cNvPr>
            <p:cNvSpPr/>
            <p:nvPr/>
          </p:nvSpPr>
          <p:spPr>
            <a:xfrm>
              <a:off x="8738368"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F4F937DC-2F70-F34E-8A37-7180980110C9}"/>
                </a:ext>
              </a:extLst>
            </p:cNvPr>
            <p:cNvSpPr/>
            <p:nvPr/>
          </p:nvSpPr>
          <p:spPr>
            <a:xfrm>
              <a:off x="9230012"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24884DCF-A8DD-6B47-B1A2-21D9B1029DD8}"/>
                </a:ext>
              </a:extLst>
            </p:cNvPr>
            <p:cNvSpPr/>
            <p:nvPr/>
          </p:nvSpPr>
          <p:spPr>
            <a:xfrm>
              <a:off x="9721656"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09151754-6E33-4F47-9F8F-9A6D90EA9C41}"/>
                </a:ext>
              </a:extLst>
            </p:cNvPr>
            <p:cNvSpPr/>
            <p:nvPr/>
          </p:nvSpPr>
          <p:spPr>
            <a:xfrm>
              <a:off x="10213300"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D24674C5-F222-F841-9473-F36E0F298E5F}"/>
                </a:ext>
              </a:extLst>
            </p:cNvPr>
            <p:cNvSpPr/>
            <p:nvPr/>
          </p:nvSpPr>
          <p:spPr>
            <a:xfrm>
              <a:off x="10704944"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B5E8E1BE-6EFA-A246-B07C-9C3CDDD159DB}"/>
                </a:ext>
              </a:extLst>
            </p:cNvPr>
            <p:cNvSpPr/>
            <p:nvPr/>
          </p:nvSpPr>
          <p:spPr>
            <a:xfrm>
              <a:off x="11196588"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F476F7D0-07E7-DC48-A04B-894915C82C14}"/>
                </a:ext>
              </a:extLst>
            </p:cNvPr>
            <p:cNvSpPr/>
            <p:nvPr/>
          </p:nvSpPr>
          <p:spPr>
            <a:xfrm>
              <a:off x="11688232"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DE45D7D3-8D0B-A74A-A9C0-08C1C9DB1423}"/>
                </a:ext>
              </a:extLst>
            </p:cNvPr>
            <p:cNvSpPr/>
            <p:nvPr/>
          </p:nvSpPr>
          <p:spPr>
            <a:xfrm>
              <a:off x="12179876"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B9C3DF76-2915-D345-931E-55CD9CF91D4C}"/>
                </a:ext>
              </a:extLst>
            </p:cNvPr>
            <p:cNvSpPr/>
            <p:nvPr/>
          </p:nvSpPr>
          <p:spPr>
            <a:xfrm>
              <a:off x="12671521"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A77319A5-EC78-5A4C-A762-11AA9CB8D160}"/>
              </a:ext>
            </a:extLst>
          </p:cNvPr>
          <p:cNvGrpSpPr/>
          <p:nvPr/>
        </p:nvGrpSpPr>
        <p:grpSpPr>
          <a:xfrm>
            <a:off x="7263436" y="1413960"/>
            <a:ext cx="5863269" cy="415995"/>
            <a:chOff x="7263436" y="1413960"/>
            <a:chExt cx="5863269" cy="415995"/>
          </a:xfrm>
        </p:grpSpPr>
        <p:sp>
          <p:nvSpPr>
            <p:cNvPr id="226" name="Rounded Rectangle 225">
              <a:extLst>
                <a:ext uri="{FF2B5EF4-FFF2-40B4-BE49-F238E27FC236}">
                  <a16:creationId xmlns:a16="http://schemas.microsoft.com/office/drawing/2014/main" id="{1257B89E-DD0D-6E40-A1DA-70BE5598B24A}"/>
                </a:ext>
              </a:extLst>
            </p:cNvPr>
            <p:cNvSpPr/>
            <p:nvPr/>
          </p:nvSpPr>
          <p:spPr>
            <a:xfrm>
              <a:off x="7263436" y="1479554"/>
              <a:ext cx="5863269" cy="45719"/>
            </a:xfrm>
            <a:prstGeom prst="roundRect">
              <a:avLst/>
            </a:prstGeom>
            <a:solidFill>
              <a:srgbClr val="E1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bject 4">
              <a:extLst>
                <a:ext uri="{FF2B5EF4-FFF2-40B4-BE49-F238E27FC236}">
                  <a16:creationId xmlns:a16="http://schemas.microsoft.com/office/drawing/2014/main" id="{58D87180-AF06-1944-85F9-1BC48A418ED0}"/>
                </a:ext>
              </a:extLst>
            </p:cNvPr>
            <p:cNvSpPr txBox="1"/>
            <p:nvPr/>
          </p:nvSpPr>
          <p:spPr>
            <a:xfrm>
              <a:off x="9528328" y="1413960"/>
              <a:ext cx="1325880" cy="151323"/>
            </a:xfrm>
            <a:prstGeom prst="rect">
              <a:avLst/>
            </a:prstGeom>
          </p:spPr>
          <p:txBody>
            <a:bodyPr vert="horz" wrap="square" lIns="0" tIns="12700" rIns="0" bIns="0" rtlCol="0">
              <a:spAutoFit/>
            </a:bodyPr>
            <a:lstStyle/>
            <a:p>
              <a:pPr marL="12700" algn="ctr">
                <a:spcBef>
                  <a:spcPts val="100"/>
                </a:spcBef>
              </a:pPr>
              <a:r>
                <a:rPr lang="en-US" sz="900" b="1">
                  <a:latin typeface="Arial" panose="020B0604020202020204" pitchFamily="34" charset="0"/>
                  <a:cs typeface="Arial" panose="020B0604020202020204" pitchFamily="34" charset="0"/>
                </a:rPr>
                <a:t>Operating model</a:t>
              </a:r>
              <a:endParaRPr sz="900" b="1">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AE254150-E579-7449-A243-3C2B794C2E70}"/>
                </a:ext>
              </a:extLst>
            </p:cNvPr>
            <p:cNvGrpSpPr/>
            <p:nvPr/>
          </p:nvGrpSpPr>
          <p:grpSpPr>
            <a:xfrm>
              <a:off x="7424892" y="1692124"/>
              <a:ext cx="5559253" cy="137831"/>
              <a:chOff x="7424892" y="2225473"/>
              <a:chExt cx="5559253" cy="137831"/>
            </a:xfrm>
          </p:grpSpPr>
          <p:sp>
            <p:nvSpPr>
              <p:cNvPr id="213" name="object 4">
                <a:extLst>
                  <a:ext uri="{FF2B5EF4-FFF2-40B4-BE49-F238E27FC236}">
                    <a16:creationId xmlns:a16="http://schemas.microsoft.com/office/drawing/2014/main" id="{CE34C614-382B-F449-991F-2C098BC33B3C}"/>
                  </a:ext>
                </a:extLst>
              </p:cNvPr>
              <p:cNvSpPr txBox="1"/>
              <p:nvPr/>
            </p:nvSpPr>
            <p:spPr>
              <a:xfrm>
                <a:off x="7424892" y="2225473"/>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1</a:t>
                </a:r>
                <a:endParaRPr sz="800" b="1">
                  <a:solidFill>
                    <a:srgbClr val="D65227"/>
                  </a:solidFill>
                  <a:latin typeface="Arial" panose="020B0604020202020204" pitchFamily="34" charset="0"/>
                  <a:cs typeface="Arial" panose="020B0604020202020204" pitchFamily="34" charset="0"/>
                </a:endParaRPr>
              </a:p>
            </p:txBody>
          </p:sp>
          <p:sp>
            <p:nvSpPr>
              <p:cNvPr id="214" name="object 4">
                <a:extLst>
                  <a:ext uri="{FF2B5EF4-FFF2-40B4-BE49-F238E27FC236}">
                    <a16:creationId xmlns:a16="http://schemas.microsoft.com/office/drawing/2014/main" id="{A8C7458B-906E-F849-8C2A-16B96BEF7F78}"/>
                  </a:ext>
                </a:extLst>
              </p:cNvPr>
              <p:cNvSpPr txBox="1"/>
              <p:nvPr/>
            </p:nvSpPr>
            <p:spPr>
              <a:xfrm>
                <a:off x="7916536" y="2225473"/>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2</a:t>
                </a:r>
                <a:endParaRPr sz="800" b="1">
                  <a:solidFill>
                    <a:srgbClr val="D65227"/>
                  </a:solidFill>
                  <a:latin typeface="Arial" panose="020B0604020202020204" pitchFamily="34" charset="0"/>
                  <a:cs typeface="Arial" panose="020B0604020202020204" pitchFamily="34" charset="0"/>
                </a:endParaRPr>
              </a:p>
            </p:txBody>
          </p:sp>
          <p:sp>
            <p:nvSpPr>
              <p:cNvPr id="215" name="object 4">
                <a:extLst>
                  <a:ext uri="{FF2B5EF4-FFF2-40B4-BE49-F238E27FC236}">
                    <a16:creationId xmlns:a16="http://schemas.microsoft.com/office/drawing/2014/main" id="{C27961AF-6629-6F4D-ADE8-D6352036C3F1}"/>
                  </a:ext>
                </a:extLst>
              </p:cNvPr>
              <p:cNvSpPr txBox="1"/>
              <p:nvPr/>
            </p:nvSpPr>
            <p:spPr>
              <a:xfrm>
                <a:off x="8395171" y="2225473"/>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3</a:t>
                </a:r>
                <a:endParaRPr sz="800" b="1">
                  <a:solidFill>
                    <a:srgbClr val="D65227"/>
                  </a:solidFill>
                  <a:latin typeface="Arial" panose="020B0604020202020204" pitchFamily="34" charset="0"/>
                  <a:cs typeface="Arial" panose="020B0604020202020204" pitchFamily="34" charset="0"/>
                </a:endParaRPr>
              </a:p>
            </p:txBody>
          </p:sp>
          <p:sp>
            <p:nvSpPr>
              <p:cNvPr id="216" name="object 4">
                <a:extLst>
                  <a:ext uri="{FF2B5EF4-FFF2-40B4-BE49-F238E27FC236}">
                    <a16:creationId xmlns:a16="http://schemas.microsoft.com/office/drawing/2014/main" id="{E4C43333-0F05-5640-9AC1-7292C1655B99}"/>
                  </a:ext>
                </a:extLst>
              </p:cNvPr>
              <p:cNvSpPr txBox="1"/>
              <p:nvPr/>
            </p:nvSpPr>
            <p:spPr>
              <a:xfrm>
                <a:off x="8899824" y="2225473"/>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4</a:t>
                </a:r>
                <a:endParaRPr sz="800" b="1">
                  <a:solidFill>
                    <a:srgbClr val="D65227"/>
                  </a:solidFill>
                  <a:latin typeface="Arial" panose="020B0604020202020204" pitchFamily="34" charset="0"/>
                  <a:cs typeface="Arial" panose="020B0604020202020204" pitchFamily="34" charset="0"/>
                </a:endParaRPr>
              </a:p>
            </p:txBody>
          </p:sp>
          <p:sp>
            <p:nvSpPr>
              <p:cNvPr id="217" name="object 4">
                <a:extLst>
                  <a:ext uri="{FF2B5EF4-FFF2-40B4-BE49-F238E27FC236}">
                    <a16:creationId xmlns:a16="http://schemas.microsoft.com/office/drawing/2014/main" id="{4178639C-ED95-0C4C-8DD1-A4EE7D2EE198}"/>
                  </a:ext>
                </a:extLst>
              </p:cNvPr>
              <p:cNvSpPr txBox="1"/>
              <p:nvPr/>
            </p:nvSpPr>
            <p:spPr>
              <a:xfrm>
                <a:off x="9391468" y="2225473"/>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5</a:t>
                </a:r>
                <a:endParaRPr sz="800" b="1">
                  <a:solidFill>
                    <a:srgbClr val="D65227"/>
                  </a:solidFill>
                  <a:latin typeface="Arial" panose="020B0604020202020204" pitchFamily="34" charset="0"/>
                  <a:cs typeface="Arial" panose="020B0604020202020204" pitchFamily="34" charset="0"/>
                </a:endParaRPr>
              </a:p>
            </p:txBody>
          </p:sp>
          <p:sp>
            <p:nvSpPr>
              <p:cNvPr id="218" name="object 4">
                <a:extLst>
                  <a:ext uri="{FF2B5EF4-FFF2-40B4-BE49-F238E27FC236}">
                    <a16:creationId xmlns:a16="http://schemas.microsoft.com/office/drawing/2014/main" id="{2ECC367E-E02E-5C4D-92AB-1BCBFE272A51}"/>
                  </a:ext>
                </a:extLst>
              </p:cNvPr>
              <p:cNvSpPr txBox="1"/>
              <p:nvPr/>
            </p:nvSpPr>
            <p:spPr>
              <a:xfrm>
                <a:off x="9883112" y="2225473"/>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6</a:t>
                </a:r>
                <a:endParaRPr sz="800" b="1">
                  <a:solidFill>
                    <a:srgbClr val="D65227"/>
                  </a:solidFill>
                  <a:latin typeface="Arial" panose="020B0604020202020204" pitchFamily="34" charset="0"/>
                  <a:cs typeface="Arial" panose="020B0604020202020204" pitchFamily="34" charset="0"/>
                </a:endParaRPr>
              </a:p>
            </p:txBody>
          </p:sp>
          <p:sp>
            <p:nvSpPr>
              <p:cNvPr id="219" name="object 4">
                <a:extLst>
                  <a:ext uri="{FF2B5EF4-FFF2-40B4-BE49-F238E27FC236}">
                    <a16:creationId xmlns:a16="http://schemas.microsoft.com/office/drawing/2014/main" id="{6DB1DAEB-0E88-634C-B29C-059E74E91FE4}"/>
                  </a:ext>
                </a:extLst>
              </p:cNvPr>
              <p:cNvSpPr txBox="1"/>
              <p:nvPr/>
            </p:nvSpPr>
            <p:spPr>
              <a:xfrm>
                <a:off x="10384773" y="2225473"/>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7</a:t>
                </a:r>
                <a:endParaRPr sz="800" b="1">
                  <a:solidFill>
                    <a:srgbClr val="D65227"/>
                  </a:solidFill>
                  <a:latin typeface="Arial" panose="020B0604020202020204" pitchFamily="34" charset="0"/>
                  <a:cs typeface="Arial" panose="020B0604020202020204" pitchFamily="34" charset="0"/>
                </a:endParaRPr>
              </a:p>
            </p:txBody>
          </p:sp>
          <p:sp>
            <p:nvSpPr>
              <p:cNvPr id="220" name="object 4">
                <a:extLst>
                  <a:ext uri="{FF2B5EF4-FFF2-40B4-BE49-F238E27FC236}">
                    <a16:creationId xmlns:a16="http://schemas.microsoft.com/office/drawing/2014/main" id="{2DAFCAF2-BB07-6745-AF97-531F3BFF0583}"/>
                  </a:ext>
                </a:extLst>
              </p:cNvPr>
              <p:cNvSpPr txBox="1"/>
              <p:nvPr/>
            </p:nvSpPr>
            <p:spPr>
              <a:xfrm>
                <a:off x="10864117" y="2225473"/>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8</a:t>
                </a:r>
                <a:endParaRPr sz="800" b="1">
                  <a:solidFill>
                    <a:srgbClr val="D65227"/>
                  </a:solidFill>
                  <a:latin typeface="Arial" panose="020B0604020202020204" pitchFamily="34" charset="0"/>
                  <a:cs typeface="Arial" panose="020B0604020202020204" pitchFamily="34" charset="0"/>
                </a:endParaRPr>
              </a:p>
            </p:txBody>
          </p:sp>
          <p:sp>
            <p:nvSpPr>
              <p:cNvPr id="221" name="object 4">
                <a:extLst>
                  <a:ext uri="{FF2B5EF4-FFF2-40B4-BE49-F238E27FC236}">
                    <a16:creationId xmlns:a16="http://schemas.microsoft.com/office/drawing/2014/main" id="{4D9CA038-F5D0-904B-9966-CC4C348C4DFE}"/>
                  </a:ext>
                </a:extLst>
              </p:cNvPr>
              <p:cNvSpPr txBox="1"/>
              <p:nvPr/>
            </p:nvSpPr>
            <p:spPr>
              <a:xfrm>
                <a:off x="11358044" y="2225473"/>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9</a:t>
                </a:r>
                <a:endParaRPr sz="800" b="1">
                  <a:solidFill>
                    <a:srgbClr val="D65227"/>
                  </a:solidFill>
                  <a:latin typeface="Arial" panose="020B0604020202020204" pitchFamily="34" charset="0"/>
                  <a:cs typeface="Arial" panose="020B0604020202020204" pitchFamily="34" charset="0"/>
                </a:endParaRPr>
              </a:p>
            </p:txBody>
          </p:sp>
          <p:sp>
            <p:nvSpPr>
              <p:cNvPr id="222" name="object 4">
                <a:extLst>
                  <a:ext uri="{FF2B5EF4-FFF2-40B4-BE49-F238E27FC236}">
                    <a16:creationId xmlns:a16="http://schemas.microsoft.com/office/drawing/2014/main" id="{2630DDB2-88D7-0347-B455-8DB249C825E1}"/>
                  </a:ext>
                </a:extLst>
              </p:cNvPr>
              <p:cNvSpPr txBox="1"/>
              <p:nvPr/>
            </p:nvSpPr>
            <p:spPr>
              <a:xfrm>
                <a:off x="11816214" y="2227369"/>
                <a:ext cx="186504"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10</a:t>
                </a:r>
                <a:endParaRPr sz="800" b="1">
                  <a:solidFill>
                    <a:srgbClr val="D65227"/>
                  </a:solidFill>
                  <a:latin typeface="Arial" panose="020B0604020202020204" pitchFamily="34" charset="0"/>
                  <a:cs typeface="Arial" panose="020B0604020202020204" pitchFamily="34" charset="0"/>
                </a:endParaRPr>
              </a:p>
            </p:txBody>
          </p:sp>
          <p:sp>
            <p:nvSpPr>
              <p:cNvPr id="223" name="object 4">
                <a:extLst>
                  <a:ext uri="{FF2B5EF4-FFF2-40B4-BE49-F238E27FC236}">
                    <a16:creationId xmlns:a16="http://schemas.microsoft.com/office/drawing/2014/main" id="{69E0FB32-8AFB-6E4E-BEF5-8E8186D979E3}"/>
                  </a:ext>
                </a:extLst>
              </p:cNvPr>
              <p:cNvSpPr txBox="1"/>
              <p:nvPr/>
            </p:nvSpPr>
            <p:spPr>
              <a:xfrm>
                <a:off x="12313021" y="2225473"/>
                <a:ext cx="172056"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11</a:t>
                </a:r>
                <a:endParaRPr sz="800" b="1">
                  <a:solidFill>
                    <a:srgbClr val="D65227"/>
                  </a:solidFill>
                  <a:latin typeface="Arial" panose="020B0604020202020204" pitchFamily="34" charset="0"/>
                  <a:cs typeface="Arial" panose="020B0604020202020204" pitchFamily="34" charset="0"/>
                </a:endParaRPr>
              </a:p>
            </p:txBody>
          </p:sp>
          <p:sp>
            <p:nvSpPr>
              <p:cNvPr id="224" name="object 4">
                <a:extLst>
                  <a:ext uri="{FF2B5EF4-FFF2-40B4-BE49-F238E27FC236}">
                    <a16:creationId xmlns:a16="http://schemas.microsoft.com/office/drawing/2014/main" id="{F96DDA05-C8DA-244F-B4F1-CBE7E58B3B1F}"/>
                  </a:ext>
                </a:extLst>
              </p:cNvPr>
              <p:cNvSpPr txBox="1"/>
              <p:nvPr/>
            </p:nvSpPr>
            <p:spPr>
              <a:xfrm>
                <a:off x="12815887" y="2225473"/>
                <a:ext cx="168258" cy="135935"/>
              </a:xfrm>
              <a:prstGeom prst="rect">
                <a:avLst/>
              </a:prstGeom>
            </p:spPr>
            <p:txBody>
              <a:bodyPr vert="horz" wrap="square" lIns="0" tIns="12700" rIns="0" bIns="0" rtlCol="0">
                <a:spAutoFit/>
              </a:bodyPr>
              <a:lstStyle/>
              <a:p>
                <a:pPr marL="12700" algn="ctr">
                  <a:spcBef>
                    <a:spcPts val="100"/>
                  </a:spcBef>
                </a:pPr>
                <a:r>
                  <a:rPr lang="en-US" sz="800" b="1" dirty="0">
                    <a:solidFill>
                      <a:srgbClr val="D65227"/>
                    </a:solidFill>
                    <a:latin typeface="Arial" panose="020B0604020202020204" pitchFamily="34" charset="0"/>
                    <a:cs typeface="Arial" panose="020B0604020202020204" pitchFamily="34" charset="0"/>
                  </a:rPr>
                  <a:t>12</a:t>
                </a:r>
                <a:endParaRPr sz="800" b="1" dirty="0">
                  <a:solidFill>
                    <a:srgbClr val="D65227"/>
                  </a:solidFill>
                  <a:latin typeface="Arial" panose="020B0604020202020204" pitchFamily="34" charset="0"/>
                  <a:cs typeface="Arial" panose="020B0604020202020204" pitchFamily="34" charset="0"/>
                </a:endParaRPr>
              </a:p>
            </p:txBody>
          </p:sp>
        </p:grpSp>
      </p:grpSp>
      <p:pic>
        <p:nvPicPr>
          <p:cNvPr id="23" name="Picture 22">
            <a:extLst>
              <a:ext uri="{FF2B5EF4-FFF2-40B4-BE49-F238E27FC236}">
                <a16:creationId xmlns:a16="http://schemas.microsoft.com/office/drawing/2014/main" id="{18CB5EF7-0F14-E045-8BB0-28404EA66E6C}"/>
              </a:ext>
            </a:extLst>
          </p:cNvPr>
          <p:cNvPicPr>
            <a:picLocks noChangeAspect="1"/>
          </p:cNvPicPr>
          <p:nvPr/>
        </p:nvPicPr>
        <p:blipFill>
          <a:blip r:embed="rId3"/>
          <a:stretch>
            <a:fillRect/>
          </a:stretch>
        </p:blipFill>
        <p:spPr>
          <a:xfrm>
            <a:off x="1003654" y="5190211"/>
            <a:ext cx="81280" cy="81280"/>
          </a:xfrm>
          <a:prstGeom prst="rect">
            <a:avLst/>
          </a:prstGeom>
        </p:spPr>
      </p:pic>
      <p:pic>
        <p:nvPicPr>
          <p:cNvPr id="24" name="Picture 23">
            <a:extLst>
              <a:ext uri="{FF2B5EF4-FFF2-40B4-BE49-F238E27FC236}">
                <a16:creationId xmlns:a16="http://schemas.microsoft.com/office/drawing/2014/main" id="{74FDD37A-221A-2C4F-960C-DB668B72EF8A}"/>
              </a:ext>
            </a:extLst>
          </p:cNvPr>
          <p:cNvPicPr>
            <a:picLocks noChangeAspect="1"/>
          </p:cNvPicPr>
          <p:nvPr/>
        </p:nvPicPr>
        <p:blipFill>
          <a:blip r:embed="rId4"/>
          <a:stretch>
            <a:fillRect/>
          </a:stretch>
        </p:blipFill>
        <p:spPr>
          <a:xfrm>
            <a:off x="1477305" y="5190211"/>
            <a:ext cx="81280" cy="81280"/>
          </a:xfrm>
          <a:prstGeom prst="rect">
            <a:avLst/>
          </a:prstGeom>
        </p:spPr>
      </p:pic>
      <p:pic>
        <p:nvPicPr>
          <p:cNvPr id="26" name="Picture 25">
            <a:extLst>
              <a:ext uri="{FF2B5EF4-FFF2-40B4-BE49-F238E27FC236}">
                <a16:creationId xmlns:a16="http://schemas.microsoft.com/office/drawing/2014/main" id="{5D924659-04F9-B746-BAC0-85D391FBA9A9}"/>
              </a:ext>
            </a:extLst>
          </p:cNvPr>
          <p:cNvPicPr>
            <a:picLocks noChangeAspect="1"/>
          </p:cNvPicPr>
          <p:nvPr/>
        </p:nvPicPr>
        <p:blipFill>
          <a:blip r:embed="rId5"/>
          <a:stretch>
            <a:fillRect/>
          </a:stretch>
        </p:blipFill>
        <p:spPr>
          <a:xfrm>
            <a:off x="1950560" y="5190211"/>
            <a:ext cx="81280" cy="81280"/>
          </a:xfrm>
          <a:prstGeom prst="rect">
            <a:avLst/>
          </a:prstGeom>
        </p:spPr>
      </p:pic>
    </p:spTree>
    <p:extLst>
      <p:ext uri="{BB962C8B-B14F-4D97-AF65-F5344CB8AC3E}">
        <p14:creationId xmlns:p14="http://schemas.microsoft.com/office/powerpoint/2010/main" val="1378821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ounded Rectangle 104">
            <a:extLst>
              <a:ext uri="{FF2B5EF4-FFF2-40B4-BE49-F238E27FC236}">
                <a16:creationId xmlns:a16="http://schemas.microsoft.com/office/drawing/2014/main" id="{1B9AF024-846D-A648-A7DB-995E1553BD70}"/>
              </a:ext>
            </a:extLst>
          </p:cNvPr>
          <p:cNvSpPr/>
          <p:nvPr/>
        </p:nvSpPr>
        <p:spPr>
          <a:xfrm>
            <a:off x="5727700" y="3759014"/>
            <a:ext cx="7391400" cy="64709"/>
          </a:xfrm>
          <a:prstGeom prst="roundRect">
            <a:avLst/>
          </a:prstGeom>
          <a:solidFill>
            <a:srgbClr val="E1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bject 6">
            <a:extLst>
              <a:ext uri="{FF2B5EF4-FFF2-40B4-BE49-F238E27FC236}">
                <a16:creationId xmlns:a16="http://schemas.microsoft.com/office/drawing/2014/main" id="{B9D976C7-2D5C-DB4A-AC19-F95CE8968F94}"/>
              </a:ext>
            </a:extLst>
          </p:cNvPr>
          <p:cNvSpPr txBox="1"/>
          <p:nvPr/>
        </p:nvSpPr>
        <p:spPr>
          <a:xfrm>
            <a:off x="7734386" y="2609879"/>
            <a:ext cx="5727812" cy="787395"/>
          </a:xfrm>
          <a:prstGeom prst="rect">
            <a:avLst/>
          </a:prstGeom>
        </p:spPr>
        <p:txBody>
          <a:bodyPr vert="horz" wrap="square" lIns="0" tIns="0" rIns="0" bIns="0" rtlCol="0">
            <a:spAutoFit/>
          </a:bodyPr>
          <a:lstStyle/>
          <a:p>
            <a:pPr>
              <a:spcBef>
                <a:spcPts val="195"/>
              </a:spcBef>
            </a:pPr>
            <a:r>
              <a:rPr sz="800" b="1" spc="-10" dirty="0">
                <a:solidFill>
                  <a:srgbClr val="808285"/>
                </a:solidFill>
                <a:latin typeface="Arial" panose="020B0604020202020204" pitchFamily="34" charset="0"/>
                <a:cs typeface="Arial" panose="020B0604020202020204" pitchFamily="34" charset="0"/>
              </a:rPr>
              <a:t>&gt;</a:t>
            </a:r>
            <a:r>
              <a:rPr sz="800" b="1" spc="-10" dirty="0" err="1">
                <a:solidFill>
                  <a:srgbClr val="808285"/>
                </a:solidFill>
                <a:latin typeface="Arial" panose="020B0604020202020204" pitchFamily="34" charset="0"/>
                <a:cs typeface="Arial" panose="020B0604020202020204" pitchFamily="34" charset="0"/>
              </a:rPr>
              <a:t>Blim</a:t>
            </a:r>
            <a:r>
              <a:rPr sz="800" b="1" spc="-10" dirty="0">
                <a:solidFill>
                  <a:srgbClr val="808285"/>
                </a:solidFill>
                <a:latin typeface="Arial" panose="020B0604020202020204" pitchFamily="34" charset="0"/>
                <a:cs typeface="Arial" panose="020B0604020202020204" pitchFamily="34" charset="0"/>
              </a:rPr>
              <a:t> </a:t>
            </a:r>
            <a:r>
              <a:rPr sz="800" dirty="0">
                <a:solidFill>
                  <a:srgbClr val="808285"/>
                </a:solidFill>
                <a:latin typeface="Arial" panose="020B0604020202020204" pitchFamily="34" charset="0"/>
                <a:cs typeface="Arial" panose="020B0604020202020204" pitchFamily="34" charset="0"/>
              </a:rPr>
              <a:t>means the </a:t>
            </a:r>
            <a:r>
              <a:rPr sz="800" spc="-5" dirty="0">
                <a:solidFill>
                  <a:srgbClr val="808285"/>
                </a:solidFill>
                <a:latin typeface="Arial" panose="020B0604020202020204" pitchFamily="34" charset="0"/>
                <a:cs typeface="Arial" panose="020B0604020202020204" pitchFamily="34" charset="0"/>
              </a:rPr>
              <a:t>stock biomass </a:t>
            </a:r>
            <a:r>
              <a:rPr sz="800" dirty="0">
                <a:solidFill>
                  <a:srgbClr val="808285"/>
                </a:solidFill>
                <a:latin typeface="Arial" panose="020B0604020202020204" pitchFamily="34" charset="0"/>
                <a:cs typeface="Arial" panose="020B0604020202020204" pitchFamily="34" charset="0"/>
              </a:rPr>
              <a:t>is </a:t>
            </a:r>
            <a:r>
              <a:rPr sz="800" spc="-10" dirty="0">
                <a:solidFill>
                  <a:srgbClr val="808285"/>
                </a:solidFill>
                <a:latin typeface="Arial" panose="020B0604020202020204" pitchFamily="34" charset="0"/>
                <a:cs typeface="Arial" panose="020B0604020202020204" pitchFamily="34" charset="0"/>
              </a:rPr>
              <a:t>above </a:t>
            </a:r>
            <a:r>
              <a:rPr sz="800" dirty="0">
                <a:solidFill>
                  <a:srgbClr val="808285"/>
                </a:solidFill>
                <a:latin typeface="Arial" panose="020B0604020202020204" pitchFamily="34" charset="0"/>
                <a:cs typeface="Arial" panose="020B0604020202020204" pitchFamily="34" charset="0"/>
              </a:rPr>
              <a:t>the limit </a:t>
            </a:r>
            <a:r>
              <a:rPr sz="800" spc="-10" dirty="0">
                <a:solidFill>
                  <a:srgbClr val="808285"/>
                </a:solidFill>
                <a:latin typeface="Arial" panose="020B0604020202020204" pitchFamily="34" charset="0"/>
                <a:cs typeface="Arial" panose="020B0604020202020204" pitchFamily="34" charset="0"/>
              </a:rPr>
              <a:t>reference </a:t>
            </a:r>
            <a:r>
              <a:rPr sz="800" dirty="0">
                <a:solidFill>
                  <a:srgbClr val="808285"/>
                </a:solidFill>
                <a:latin typeface="Arial" panose="020B0604020202020204" pitchFamily="34" charset="0"/>
                <a:cs typeface="Arial" panose="020B0604020202020204" pitchFamily="34" charset="0"/>
              </a:rPr>
              <a:t>point </a:t>
            </a:r>
            <a:r>
              <a:rPr sz="800" spc="-5" dirty="0">
                <a:solidFill>
                  <a:srgbClr val="808285"/>
                </a:solidFill>
                <a:latin typeface="Arial" panose="020B0604020202020204" pitchFamily="34" charset="0"/>
                <a:cs typeface="Arial" panose="020B0604020202020204" pitchFamily="34" charset="0"/>
              </a:rPr>
              <a:t>(indicator </a:t>
            </a:r>
            <a:r>
              <a:rPr sz="800" dirty="0">
                <a:solidFill>
                  <a:srgbClr val="808285"/>
                </a:solidFill>
                <a:latin typeface="Arial" panose="020B0604020202020204" pitchFamily="34" charset="0"/>
                <a:cs typeface="Arial" panose="020B0604020202020204" pitchFamily="34" charset="0"/>
              </a:rPr>
              <a:t>of</a:t>
            </a:r>
            <a:r>
              <a:rPr sz="800" spc="90" dirty="0">
                <a:solidFill>
                  <a:srgbClr val="808285"/>
                </a:solidFill>
                <a:latin typeface="Arial" panose="020B0604020202020204" pitchFamily="34" charset="0"/>
                <a:cs typeface="Arial" panose="020B0604020202020204" pitchFamily="34" charset="0"/>
              </a:rPr>
              <a:t> </a:t>
            </a:r>
            <a:r>
              <a:rPr sz="800" b="1" spc="-5" dirty="0">
                <a:solidFill>
                  <a:srgbClr val="808285"/>
                </a:solidFill>
                <a:latin typeface="Arial" panose="020B0604020202020204" pitchFamily="34" charset="0"/>
                <a:cs typeface="Arial" panose="020B0604020202020204" pitchFamily="34" charset="0"/>
              </a:rPr>
              <a:t>abundance</a:t>
            </a:r>
            <a:r>
              <a:rPr sz="800" spc="-5" dirty="0">
                <a:solidFill>
                  <a:srgbClr val="808285"/>
                </a:solidFill>
                <a:latin typeface="Arial" panose="020B0604020202020204" pitchFamily="34" charset="0"/>
                <a:cs typeface="Arial" panose="020B0604020202020204" pitchFamily="34" charset="0"/>
              </a:rPr>
              <a:t>).</a:t>
            </a:r>
            <a:endParaRPr sz="800" dirty="0">
              <a:latin typeface="Arial" panose="020B0604020202020204" pitchFamily="34" charset="0"/>
              <a:cs typeface="Arial" panose="020B0604020202020204" pitchFamily="34" charset="0"/>
            </a:endParaRPr>
          </a:p>
          <a:p>
            <a:pPr>
              <a:spcBef>
                <a:spcPts val="90"/>
              </a:spcBef>
            </a:pPr>
            <a:r>
              <a:rPr sz="800" b="1" spc="-5" dirty="0" err="1">
                <a:solidFill>
                  <a:srgbClr val="808285"/>
                </a:solidFill>
                <a:latin typeface="Arial" panose="020B0604020202020204" pitchFamily="34" charset="0"/>
                <a:cs typeface="Arial" panose="020B0604020202020204" pitchFamily="34" charset="0"/>
              </a:rPr>
              <a:t>pGreen</a:t>
            </a:r>
            <a:r>
              <a:rPr sz="800" b="1" spc="-5" dirty="0">
                <a:solidFill>
                  <a:srgbClr val="808285"/>
                </a:solidFill>
                <a:latin typeface="Arial" panose="020B0604020202020204" pitchFamily="34" charset="0"/>
                <a:cs typeface="Arial" panose="020B0604020202020204" pitchFamily="34" charset="0"/>
              </a:rPr>
              <a:t> </a:t>
            </a:r>
            <a:r>
              <a:rPr sz="800" spc="-5" dirty="0">
                <a:solidFill>
                  <a:srgbClr val="808285"/>
                </a:solidFill>
                <a:latin typeface="Arial" panose="020B0604020202020204" pitchFamily="34" charset="0"/>
                <a:cs typeface="Arial" panose="020B0604020202020204" pitchFamily="34" charset="0"/>
              </a:rPr>
              <a:t>gives </a:t>
            </a:r>
            <a:r>
              <a:rPr sz="800" dirty="0">
                <a:solidFill>
                  <a:srgbClr val="808285"/>
                </a:solidFill>
                <a:latin typeface="Arial" panose="020B0604020202020204" pitchFamily="34" charset="0"/>
                <a:cs typeface="Arial" panose="020B0604020202020204" pitchFamily="34" charset="0"/>
              </a:rPr>
              <a:t>the </a:t>
            </a:r>
            <a:r>
              <a:rPr sz="800" spc="-5" dirty="0">
                <a:solidFill>
                  <a:srgbClr val="808285"/>
                </a:solidFill>
                <a:latin typeface="Arial" panose="020B0604020202020204" pitchFamily="34" charset="0"/>
                <a:cs typeface="Arial" panose="020B0604020202020204" pitchFamily="34" charset="0"/>
              </a:rPr>
              <a:t>probability </a:t>
            </a:r>
            <a:r>
              <a:rPr sz="800" dirty="0">
                <a:solidFill>
                  <a:srgbClr val="808285"/>
                </a:solidFill>
                <a:latin typeface="Arial" panose="020B0604020202020204" pitchFamily="34" charset="0"/>
                <a:cs typeface="Arial" panose="020B0604020202020204" pitchFamily="34" charset="0"/>
              </a:rPr>
              <a:t>that the </a:t>
            </a:r>
            <a:r>
              <a:rPr sz="800" spc="-5" dirty="0">
                <a:solidFill>
                  <a:srgbClr val="808285"/>
                </a:solidFill>
                <a:latin typeface="Arial" panose="020B0604020202020204" pitchFamily="34" charset="0"/>
                <a:cs typeface="Arial" panose="020B0604020202020204" pitchFamily="34" charset="0"/>
              </a:rPr>
              <a:t>stock </a:t>
            </a:r>
            <a:r>
              <a:rPr sz="800" dirty="0">
                <a:solidFill>
                  <a:srgbClr val="808285"/>
                </a:solidFill>
                <a:latin typeface="Arial" panose="020B0604020202020204" pitchFamily="34" charset="0"/>
                <a:cs typeface="Arial" panose="020B0604020202020204" pitchFamily="34" charset="0"/>
              </a:rPr>
              <a:t>is not </a:t>
            </a:r>
            <a:r>
              <a:rPr sz="800" spc="-5" dirty="0">
                <a:solidFill>
                  <a:srgbClr val="808285"/>
                </a:solidFill>
                <a:latin typeface="Arial" panose="020B0604020202020204" pitchFamily="34" charset="0"/>
                <a:cs typeface="Arial" panose="020B0604020202020204" pitchFamily="34" charset="0"/>
              </a:rPr>
              <a:t>overfished </a:t>
            </a:r>
            <a:r>
              <a:rPr sz="800" dirty="0">
                <a:solidFill>
                  <a:srgbClr val="808285"/>
                </a:solidFill>
                <a:latin typeface="Arial" panose="020B0604020202020204" pitchFamily="34" charset="0"/>
                <a:cs typeface="Arial" panose="020B0604020202020204" pitchFamily="34" charset="0"/>
              </a:rPr>
              <a:t>or subject </a:t>
            </a:r>
            <a:r>
              <a:rPr sz="800" spc="-5" dirty="0">
                <a:solidFill>
                  <a:srgbClr val="808285"/>
                </a:solidFill>
                <a:latin typeface="Arial" panose="020B0604020202020204" pitchFamily="34" charset="0"/>
                <a:cs typeface="Arial" panose="020B0604020202020204" pitchFamily="34" charset="0"/>
              </a:rPr>
              <a:t>to overfishing (indicator </a:t>
            </a:r>
            <a:r>
              <a:rPr sz="800" dirty="0">
                <a:solidFill>
                  <a:srgbClr val="808285"/>
                </a:solidFill>
                <a:latin typeface="Arial" panose="020B0604020202020204" pitchFamily="34" charset="0"/>
                <a:cs typeface="Arial" panose="020B0604020202020204" pitchFamily="34" charset="0"/>
              </a:rPr>
              <a:t>of </a:t>
            </a:r>
            <a:r>
              <a:rPr sz="800" b="1" dirty="0">
                <a:solidFill>
                  <a:srgbClr val="808285"/>
                </a:solidFill>
                <a:latin typeface="Arial" panose="020B0604020202020204" pitchFamily="34" charset="0"/>
                <a:cs typeface="Arial" panose="020B0604020202020204" pitchFamily="34" charset="0"/>
              </a:rPr>
              <a:t>fisher</a:t>
            </a:r>
            <a:r>
              <a:rPr lang="en-US" sz="800" b="1" dirty="0">
                <a:solidFill>
                  <a:srgbClr val="808285"/>
                </a:solidFill>
                <a:latin typeface="Arial" panose="020B0604020202020204" pitchFamily="34" charset="0"/>
                <a:cs typeface="Arial" panose="020B0604020202020204" pitchFamily="34" charset="0"/>
              </a:rPr>
              <a:t>y </a:t>
            </a:r>
            <a:r>
              <a:rPr sz="800" b="1" spc="-5" dirty="0">
                <a:solidFill>
                  <a:srgbClr val="808285"/>
                </a:solidFill>
                <a:latin typeface="Arial" panose="020B0604020202020204" pitchFamily="34" charset="0"/>
                <a:cs typeface="Arial" panose="020B0604020202020204" pitchFamily="34" charset="0"/>
              </a:rPr>
              <a:t>status</a:t>
            </a:r>
            <a:r>
              <a:rPr sz="800" spc="-5" dirty="0">
                <a:solidFill>
                  <a:srgbClr val="808285"/>
                </a:solidFill>
                <a:latin typeface="Arial" panose="020B0604020202020204" pitchFamily="34" charset="0"/>
                <a:cs typeface="Arial" panose="020B0604020202020204" pitchFamily="34" charset="0"/>
              </a:rPr>
              <a:t>).</a:t>
            </a:r>
            <a:endParaRPr sz="800" dirty="0">
              <a:latin typeface="Arial" panose="020B0604020202020204" pitchFamily="34" charset="0"/>
              <a:cs typeface="Arial" panose="020B0604020202020204" pitchFamily="34" charset="0"/>
            </a:endParaRPr>
          </a:p>
          <a:p>
            <a:pPr>
              <a:spcBef>
                <a:spcPts val="90"/>
              </a:spcBef>
            </a:pPr>
            <a:r>
              <a:rPr sz="800" b="1" spc="-10" dirty="0">
                <a:solidFill>
                  <a:srgbClr val="808285"/>
                </a:solidFill>
                <a:latin typeface="Arial" panose="020B0604020202020204" pitchFamily="34" charset="0"/>
                <a:cs typeface="Arial" panose="020B0604020202020204" pitchFamily="34" charset="0"/>
              </a:rPr>
              <a:t>Interannual variation </a:t>
            </a:r>
            <a:r>
              <a:rPr sz="800" b="1" spc="-5" dirty="0">
                <a:solidFill>
                  <a:srgbClr val="808285"/>
                </a:solidFill>
                <a:latin typeface="Arial" panose="020B0604020202020204" pitchFamily="34" charset="0"/>
                <a:cs typeface="Arial" panose="020B0604020202020204" pitchFamily="34" charset="0"/>
              </a:rPr>
              <a:t>in </a:t>
            </a:r>
            <a:r>
              <a:rPr sz="800" b="1" spc="-10" dirty="0">
                <a:solidFill>
                  <a:srgbClr val="808285"/>
                </a:solidFill>
                <a:latin typeface="Arial" panose="020B0604020202020204" pitchFamily="34" charset="0"/>
                <a:cs typeface="Arial" panose="020B0604020202020204" pitchFamily="34" charset="0"/>
              </a:rPr>
              <a:t>yield </a:t>
            </a:r>
            <a:r>
              <a:rPr sz="800" spc="-5" dirty="0">
                <a:solidFill>
                  <a:srgbClr val="808285"/>
                </a:solidFill>
                <a:latin typeface="Arial" panose="020B0604020202020204" pitchFamily="34" charset="0"/>
                <a:cs typeface="Arial" panose="020B0604020202020204" pitchFamily="34" charset="0"/>
              </a:rPr>
              <a:t>gives </a:t>
            </a:r>
            <a:r>
              <a:rPr sz="800" dirty="0">
                <a:solidFill>
                  <a:srgbClr val="808285"/>
                </a:solidFill>
                <a:latin typeface="Arial" panose="020B0604020202020204" pitchFamily="34" charset="0"/>
                <a:cs typeface="Arial" panose="020B0604020202020204" pitchFamily="34" charset="0"/>
              </a:rPr>
              <a:t>the </a:t>
            </a:r>
            <a:r>
              <a:rPr sz="800" spc="-5" dirty="0">
                <a:solidFill>
                  <a:srgbClr val="808285"/>
                </a:solidFill>
                <a:latin typeface="Arial" panose="020B0604020202020204" pitchFamily="34" charset="0"/>
                <a:cs typeface="Arial" panose="020B0604020202020204" pitchFamily="34" charset="0"/>
              </a:rPr>
              <a:t>percent change </a:t>
            </a:r>
            <a:r>
              <a:rPr sz="800" dirty="0">
                <a:solidFill>
                  <a:srgbClr val="808285"/>
                </a:solidFill>
                <a:latin typeface="Arial" panose="020B0604020202020204" pitchFamily="34" charset="0"/>
                <a:cs typeface="Arial" panose="020B0604020202020204" pitchFamily="34" charset="0"/>
              </a:rPr>
              <a:t>in </a:t>
            </a:r>
            <a:r>
              <a:rPr sz="800" spc="-5" dirty="0">
                <a:solidFill>
                  <a:srgbClr val="808285"/>
                </a:solidFill>
                <a:latin typeface="Arial" panose="020B0604020202020204" pitchFamily="34" charset="0"/>
                <a:cs typeface="Arial" panose="020B0604020202020204" pitchFamily="34" charset="0"/>
              </a:rPr>
              <a:t>catch from year to year (indicator </a:t>
            </a:r>
            <a:r>
              <a:rPr sz="800" dirty="0">
                <a:solidFill>
                  <a:srgbClr val="808285"/>
                </a:solidFill>
                <a:latin typeface="Arial" panose="020B0604020202020204" pitchFamily="34" charset="0"/>
                <a:cs typeface="Arial" panose="020B0604020202020204" pitchFamily="34" charset="0"/>
              </a:rPr>
              <a:t>o</a:t>
            </a:r>
            <a:r>
              <a:rPr lang="en-US" sz="800" dirty="0">
                <a:solidFill>
                  <a:srgbClr val="808285"/>
                </a:solidFill>
                <a:latin typeface="Arial" panose="020B0604020202020204" pitchFamily="34" charset="0"/>
                <a:cs typeface="Arial" panose="020B0604020202020204" pitchFamily="34" charset="0"/>
              </a:rPr>
              <a:t>f </a:t>
            </a:r>
            <a:r>
              <a:rPr sz="800" b="1" spc="-5" dirty="0">
                <a:solidFill>
                  <a:srgbClr val="808285"/>
                </a:solidFill>
                <a:latin typeface="Arial" panose="020B0604020202020204" pitchFamily="34" charset="0"/>
                <a:cs typeface="Arial" panose="020B0604020202020204" pitchFamily="34" charset="0"/>
              </a:rPr>
              <a:t>stability</a:t>
            </a:r>
            <a:r>
              <a:rPr sz="800" spc="-5" dirty="0">
                <a:solidFill>
                  <a:srgbClr val="808285"/>
                </a:solidFill>
                <a:latin typeface="Arial" panose="020B0604020202020204" pitchFamily="34" charset="0"/>
                <a:cs typeface="Arial" panose="020B0604020202020204" pitchFamily="34" charset="0"/>
              </a:rPr>
              <a:t>).</a:t>
            </a:r>
            <a:endParaRPr sz="800" dirty="0">
              <a:latin typeface="Arial" panose="020B0604020202020204" pitchFamily="34" charset="0"/>
              <a:cs typeface="Arial" panose="020B0604020202020204" pitchFamily="34" charset="0"/>
            </a:endParaRPr>
          </a:p>
          <a:p>
            <a:pPr marR="1430020" algn="just">
              <a:lnSpc>
                <a:spcPct val="109300"/>
              </a:lnSpc>
            </a:pPr>
            <a:r>
              <a:rPr sz="800" b="1" dirty="0">
                <a:solidFill>
                  <a:srgbClr val="808285"/>
                </a:solidFill>
                <a:latin typeface="Arial" panose="020B0604020202020204" pitchFamily="34" charset="0"/>
                <a:cs typeface="Arial" panose="020B0604020202020204" pitchFamily="34" charset="0"/>
              </a:rPr>
              <a:t>Catch </a:t>
            </a:r>
            <a:r>
              <a:rPr sz="800" b="1" spc="-10" dirty="0">
                <a:solidFill>
                  <a:srgbClr val="808285"/>
                </a:solidFill>
                <a:latin typeface="Arial" panose="020B0604020202020204" pitchFamily="34" charset="0"/>
                <a:cs typeface="Arial" panose="020B0604020202020204" pitchFamily="34" charset="0"/>
              </a:rPr>
              <a:t>after </a:t>
            </a:r>
            <a:r>
              <a:rPr sz="800" b="1" spc="-15" dirty="0">
                <a:solidFill>
                  <a:srgbClr val="808285"/>
                </a:solidFill>
                <a:latin typeface="Arial" panose="020B0604020202020204" pitchFamily="34" charset="0"/>
                <a:cs typeface="Arial" panose="020B0604020202020204" pitchFamily="34" charset="0"/>
              </a:rPr>
              <a:t>3 years </a:t>
            </a:r>
            <a:r>
              <a:rPr sz="800" b="1" dirty="0">
                <a:solidFill>
                  <a:srgbClr val="808285"/>
                </a:solidFill>
                <a:latin typeface="Arial" panose="020B0604020202020204" pitchFamily="34" charset="0"/>
                <a:cs typeface="Arial" panose="020B0604020202020204" pitchFamily="34" charset="0"/>
              </a:rPr>
              <a:t>- </a:t>
            </a:r>
            <a:r>
              <a:rPr sz="800" b="1" spc="-5" dirty="0">
                <a:solidFill>
                  <a:srgbClr val="808285"/>
                </a:solidFill>
                <a:latin typeface="Arial" panose="020B0604020202020204" pitchFamily="34" charset="0"/>
                <a:cs typeface="Arial" panose="020B0604020202020204" pitchFamily="34" charset="0"/>
              </a:rPr>
              <a:t>short </a:t>
            </a:r>
            <a:r>
              <a:rPr sz="800" b="1" spc="-10" dirty="0">
                <a:solidFill>
                  <a:srgbClr val="808285"/>
                </a:solidFill>
                <a:latin typeface="Arial" panose="020B0604020202020204" pitchFamily="34" charset="0"/>
                <a:cs typeface="Arial" panose="020B0604020202020204" pitchFamily="34" charset="0"/>
              </a:rPr>
              <a:t>term </a:t>
            </a:r>
            <a:r>
              <a:rPr sz="800" spc="-5" dirty="0">
                <a:solidFill>
                  <a:srgbClr val="808285"/>
                </a:solidFill>
                <a:latin typeface="Arial" panose="020B0604020202020204" pitchFamily="34" charset="0"/>
                <a:cs typeface="Arial" panose="020B0604020202020204" pitchFamily="34" charset="0"/>
              </a:rPr>
              <a:t>gives </a:t>
            </a:r>
            <a:r>
              <a:rPr sz="800" dirty="0">
                <a:solidFill>
                  <a:srgbClr val="808285"/>
                </a:solidFill>
                <a:latin typeface="Arial" panose="020B0604020202020204" pitchFamily="34" charset="0"/>
                <a:cs typeface="Arial" panose="020B0604020202020204" pitchFamily="34" charset="0"/>
              </a:rPr>
              <a:t>the </a:t>
            </a:r>
            <a:r>
              <a:rPr sz="800" spc="-5" dirty="0">
                <a:solidFill>
                  <a:srgbClr val="808285"/>
                </a:solidFill>
                <a:latin typeface="Arial" panose="020B0604020202020204" pitchFamily="34" charset="0"/>
                <a:cs typeface="Arial" panose="020B0604020202020204" pitchFamily="34" charset="0"/>
              </a:rPr>
              <a:t>short-term catch (indicator </a:t>
            </a:r>
            <a:r>
              <a:rPr sz="800" dirty="0">
                <a:solidFill>
                  <a:srgbClr val="808285"/>
                </a:solidFill>
                <a:latin typeface="Arial" panose="020B0604020202020204" pitchFamily="34" charset="0"/>
                <a:cs typeface="Arial" panose="020B0604020202020204" pitchFamily="34" charset="0"/>
              </a:rPr>
              <a:t>of </a:t>
            </a:r>
            <a:r>
              <a:rPr sz="800" b="1" dirty="0">
                <a:solidFill>
                  <a:srgbClr val="808285"/>
                </a:solidFill>
                <a:latin typeface="Arial" panose="020B0604020202020204" pitchFamily="34" charset="0"/>
                <a:cs typeface="Arial" panose="020B0604020202020204" pitchFamily="34" charset="0"/>
              </a:rPr>
              <a:t>yield</a:t>
            </a:r>
            <a:r>
              <a:rPr sz="800" dirty="0">
                <a:solidFill>
                  <a:srgbClr val="808285"/>
                </a:solidFill>
                <a:latin typeface="Arial" panose="020B0604020202020204" pitchFamily="34" charset="0"/>
                <a:cs typeface="Arial" panose="020B0604020202020204" pitchFamily="34" charset="0"/>
              </a:rPr>
              <a:t>). </a:t>
            </a:r>
            <a:endParaRPr lang="en-US" sz="800" dirty="0">
              <a:solidFill>
                <a:srgbClr val="808285"/>
              </a:solidFill>
              <a:latin typeface="Arial" panose="020B0604020202020204" pitchFamily="34" charset="0"/>
              <a:cs typeface="Arial" panose="020B0604020202020204" pitchFamily="34" charset="0"/>
            </a:endParaRPr>
          </a:p>
          <a:p>
            <a:pPr marR="1430020" algn="just">
              <a:lnSpc>
                <a:spcPct val="109300"/>
              </a:lnSpc>
            </a:pPr>
            <a:r>
              <a:rPr sz="800" b="1" dirty="0">
                <a:solidFill>
                  <a:srgbClr val="808285"/>
                </a:solidFill>
                <a:latin typeface="Arial" panose="020B0604020202020204" pitchFamily="34" charset="0"/>
                <a:cs typeface="Arial" panose="020B0604020202020204" pitchFamily="34" charset="0"/>
              </a:rPr>
              <a:t>Catch </a:t>
            </a:r>
            <a:r>
              <a:rPr sz="800" b="1" spc="-10" dirty="0">
                <a:solidFill>
                  <a:srgbClr val="808285"/>
                </a:solidFill>
                <a:latin typeface="Arial" panose="020B0604020202020204" pitchFamily="34" charset="0"/>
                <a:cs typeface="Arial" panose="020B0604020202020204" pitchFamily="34" charset="0"/>
              </a:rPr>
              <a:t>after 30 </a:t>
            </a:r>
            <a:r>
              <a:rPr sz="800" b="1" spc="-15" dirty="0">
                <a:solidFill>
                  <a:srgbClr val="808285"/>
                </a:solidFill>
                <a:latin typeface="Arial" panose="020B0604020202020204" pitchFamily="34" charset="0"/>
                <a:cs typeface="Arial" panose="020B0604020202020204" pitchFamily="34" charset="0"/>
              </a:rPr>
              <a:t>years </a:t>
            </a:r>
            <a:r>
              <a:rPr sz="800" b="1" dirty="0">
                <a:solidFill>
                  <a:srgbClr val="808285"/>
                </a:solidFill>
                <a:latin typeface="Arial" panose="020B0604020202020204" pitchFamily="34" charset="0"/>
                <a:cs typeface="Arial" panose="020B0604020202020204" pitchFamily="34" charset="0"/>
              </a:rPr>
              <a:t>- </a:t>
            </a:r>
            <a:r>
              <a:rPr sz="800" b="1" spc="-5" dirty="0">
                <a:solidFill>
                  <a:srgbClr val="808285"/>
                </a:solidFill>
                <a:latin typeface="Arial" panose="020B0604020202020204" pitchFamily="34" charset="0"/>
                <a:cs typeface="Arial" panose="020B0604020202020204" pitchFamily="34" charset="0"/>
              </a:rPr>
              <a:t>long </a:t>
            </a:r>
            <a:r>
              <a:rPr sz="800" b="1" spc="-10" dirty="0">
                <a:solidFill>
                  <a:srgbClr val="808285"/>
                </a:solidFill>
                <a:latin typeface="Arial" panose="020B0604020202020204" pitchFamily="34" charset="0"/>
                <a:cs typeface="Arial" panose="020B0604020202020204" pitchFamily="34" charset="0"/>
              </a:rPr>
              <a:t>term </a:t>
            </a:r>
            <a:r>
              <a:rPr sz="800" spc="-5" dirty="0">
                <a:solidFill>
                  <a:srgbClr val="808285"/>
                </a:solidFill>
                <a:latin typeface="Arial" panose="020B0604020202020204" pitchFamily="34" charset="0"/>
                <a:cs typeface="Arial" panose="020B0604020202020204" pitchFamily="34" charset="0"/>
              </a:rPr>
              <a:t>gives </a:t>
            </a:r>
            <a:r>
              <a:rPr sz="800" dirty="0">
                <a:solidFill>
                  <a:srgbClr val="808285"/>
                </a:solidFill>
                <a:latin typeface="Arial" panose="020B0604020202020204" pitchFamily="34" charset="0"/>
                <a:cs typeface="Arial" panose="020B0604020202020204" pitchFamily="34" charset="0"/>
              </a:rPr>
              <a:t>the </a:t>
            </a:r>
            <a:r>
              <a:rPr sz="800" spc="-5" dirty="0">
                <a:solidFill>
                  <a:srgbClr val="808285"/>
                </a:solidFill>
                <a:latin typeface="Arial" panose="020B0604020202020204" pitchFamily="34" charset="0"/>
                <a:cs typeface="Arial" panose="020B0604020202020204" pitchFamily="34" charset="0"/>
              </a:rPr>
              <a:t>long-term catch (indicator </a:t>
            </a:r>
            <a:r>
              <a:rPr sz="800" dirty="0">
                <a:solidFill>
                  <a:srgbClr val="808285"/>
                </a:solidFill>
                <a:latin typeface="Arial" panose="020B0604020202020204" pitchFamily="34" charset="0"/>
                <a:cs typeface="Arial" panose="020B0604020202020204" pitchFamily="34" charset="0"/>
              </a:rPr>
              <a:t>of </a:t>
            </a:r>
            <a:r>
              <a:rPr sz="800" b="1" dirty="0">
                <a:solidFill>
                  <a:srgbClr val="808285"/>
                </a:solidFill>
                <a:latin typeface="Arial" panose="020B0604020202020204" pitchFamily="34" charset="0"/>
                <a:cs typeface="Arial" panose="020B0604020202020204" pitchFamily="34" charset="0"/>
              </a:rPr>
              <a:t>yield</a:t>
            </a:r>
            <a:r>
              <a:rPr sz="800" dirty="0">
                <a:solidFill>
                  <a:srgbClr val="808285"/>
                </a:solidFill>
                <a:latin typeface="Arial" panose="020B0604020202020204" pitchFamily="34" charset="0"/>
                <a:cs typeface="Arial" panose="020B0604020202020204" pitchFamily="34" charset="0"/>
              </a:rPr>
              <a:t>).  </a:t>
            </a:r>
            <a:endParaRPr lang="en-US" sz="800" dirty="0">
              <a:solidFill>
                <a:srgbClr val="808285"/>
              </a:solidFill>
              <a:latin typeface="Arial" panose="020B0604020202020204" pitchFamily="34" charset="0"/>
              <a:cs typeface="Arial" panose="020B0604020202020204" pitchFamily="34" charset="0"/>
            </a:endParaRPr>
          </a:p>
          <a:p>
            <a:pPr marR="1430020" algn="just">
              <a:lnSpc>
                <a:spcPct val="109300"/>
              </a:lnSpc>
            </a:pPr>
            <a:r>
              <a:rPr sz="800" b="1" spc="-5" dirty="0">
                <a:solidFill>
                  <a:srgbClr val="808285"/>
                </a:solidFill>
                <a:latin typeface="Arial" panose="020B0604020202020204" pitchFamily="34" charset="0"/>
                <a:cs typeface="Arial" panose="020B0604020202020204" pitchFamily="34" charset="0"/>
              </a:rPr>
              <a:t>Net </a:t>
            </a:r>
            <a:r>
              <a:rPr sz="800" b="1" spc="-15" dirty="0">
                <a:solidFill>
                  <a:srgbClr val="808285"/>
                </a:solidFill>
                <a:latin typeface="Arial" panose="020B0604020202020204" pitchFamily="34" charset="0"/>
                <a:cs typeface="Arial" panose="020B0604020202020204" pitchFamily="34" charset="0"/>
              </a:rPr>
              <a:t>revenue </a:t>
            </a:r>
            <a:r>
              <a:rPr sz="800" spc="-5" dirty="0">
                <a:solidFill>
                  <a:srgbClr val="808285"/>
                </a:solidFill>
                <a:latin typeface="Arial" panose="020B0604020202020204" pitchFamily="34" charset="0"/>
                <a:cs typeface="Arial" panose="020B0604020202020204" pitchFamily="34" charset="0"/>
              </a:rPr>
              <a:t>gives </a:t>
            </a:r>
            <a:r>
              <a:rPr sz="800" dirty="0">
                <a:solidFill>
                  <a:srgbClr val="808285"/>
                </a:solidFill>
                <a:latin typeface="Arial" panose="020B0604020202020204" pitchFamily="34" charset="0"/>
                <a:cs typeface="Arial" panose="020B0604020202020204" pitchFamily="34" charset="0"/>
              </a:rPr>
              <a:t>the annual fishery </a:t>
            </a:r>
            <a:r>
              <a:rPr sz="800" spc="-5" dirty="0">
                <a:solidFill>
                  <a:srgbClr val="808285"/>
                </a:solidFill>
                <a:latin typeface="Arial" panose="020B0604020202020204" pitchFamily="34" charset="0"/>
                <a:cs typeface="Arial" panose="020B0604020202020204" pitchFamily="34" charset="0"/>
              </a:rPr>
              <a:t>profits (indicator </a:t>
            </a:r>
            <a:r>
              <a:rPr sz="800" dirty="0">
                <a:solidFill>
                  <a:srgbClr val="808285"/>
                </a:solidFill>
                <a:latin typeface="Arial" panose="020B0604020202020204" pitchFamily="34" charset="0"/>
                <a:cs typeface="Arial" panose="020B0604020202020204" pitchFamily="34" charset="0"/>
              </a:rPr>
              <a:t>of</a:t>
            </a:r>
            <a:r>
              <a:rPr sz="800" spc="70" dirty="0">
                <a:solidFill>
                  <a:srgbClr val="808285"/>
                </a:solidFill>
                <a:latin typeface="Arial" panose="020B0604020202020204" pitchFamily="34" charset="0"/>
                <a:cs typeface="Arial" panose="020B0604020202020204" pitchFamily="34" charset="0"/>
              </a:rPr>
              <a:t> </a:t>
            </a:r>
            <a:r>
              <a:rPr sz="800" b="1" spc="-5" dirty="0">
                <a:solidFill>
                  <a:srgbClr val="808285"/>
                </a:solidFill>
                <a:latin typeface="Arial" panose="020B0604020202020204" pitchFamily="34" charset="0"/>
                <a:cs typeface="Arial" panose="020B0604020202020204" pitchFamily="34" charset="0"/>
              </a:rPr>
              <a:t>abundance</a:t>
            </a:r>
            <a:r>
              <a:rPr sz="800" spc="-5" dirty="0">
                <a:solidFill>
                  <a:srgbClr val="808285"/>
                </a:solidFill>
                <a:latin typeface="Arial" panose="020B0604020202020204" pitchFamily="34" charset="0"/>
                <a:cs typeface="Arial" panose="020B0604020202020204" pitchFamily="34" charset="0"/>
              </a:rPr>
              <a:t>).</a:t>
            </a:r>
            <a:endParaRPr sz="800" dirty="0">
              <a:latin typeface="Arial" panose="020B0604020202020204" pitchFamily="34" charset="0"/>
              <a:cs typeface="Arial" panose="020B0604020202020204" pitchFamily="34" charset="0"/>
            </a:endParaRPr>
          </a:p>
        </p:txBody>
      </p:sp>
      <p:cxnSp>
        <p:nvCxnSpPr>
          <p:cNvPr id="59" name="Straight Connector 58">
            <a:extLst>
              <a:ext uri="{FF2B5EF4-FFF2-40B4-BE49-F238E27FC236}">
                <a16:creationId xmlns:a16="http://schemas.microsoft.com/office/drawing/2014/main" id="{31B79803-4785-4748-A1A9-D2C8ACF5150D}"/>
              </a:ext>
            </a:extLst>
          </p:cNvPr>
          <p:cNvCxnSpPr>
            <a:cxnSpLocks/>
          </p:cNvCxnSpPr>
          <p:nvPr/>
        </p:nvCxnSpPr>
        <p:spPr>
          <a:xfrm>
            <a:off x="1393825" y="6741059"/>
            <a:ext cx="256933" cy="0"/>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9" name="Rounded Rectangle 148">
            <a:extLst>
              <a:ext uri="{FF2B5EF4-FFF2-40B4-BE49-F238E27FC236}">
                <a16:creationId xmlns:a16="http://schemas.microsoft.com/office/drawing/2014/main" id="{6D6C5DC4-9D4A-EC43-95B7-C366F62743FE}"/>
              </a:ext>
            </a:extLst>
          </p:cNvPr>
          <p:cNvSpPr>
            <a:spLocks noChangeAspect="1"/>
          </p:cNvSpPr>
          <p:nvPr/>
        </p:nvSpPr>
        <p:spPr>
          <a:xfrm>
            <a:off x="3813089" y="1028699"/>
            <a:ext cx="889477" cy="889477"/>
          </a:xfrm>
          <a:prstGeom prst="roundRect">
            <a:avLst/>
          </a:prstGeom>
          <a:solidFill>
            <a:srgbClr val="D75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4214AC4A-0AFD-F746-A9D2-B0E05C2D8D24}"/>
              </a:ext>
            </a:extLst>
          </p:cNvPr>
          <p:cNvSpPr>
            <a:spLocks noGrp="1"/>
          </p:cNvSpPr>
          <p:nvPr>
            <p:ph type="ftr" sz="quarter" idx="10"/>
          </p:nvPr>
        </p:nvSpPr>
        <p:spPr/>
        <p:txBody>
          <a:bodyPr/>
          <a:lstStyle/>
          <a:p>
            <a:r>
              <a:rPr lang="en-US"/>
              <a:t>Footer</a:t>
            </a:r>
          </a:p>
        </p:txBody>
      </p:sp>
      <p:sp>
        <p:nvSpPr>
          <p:cNvPr id="4" name="Slide Number Placeholder 3">
            <a:extLst>
              <a:ext uri="{FF2B5EF4-FFF2-40B4-BE49-F238E27FC236}">
                <a16:creationId xmlns:a16="http://schemas.microsoft.com/office/drawing/2014/main" id="{CD05D7B9-B2B4-1346-865A-A34C1F660C8F}"/>
              </a:ext>
            </a:extLst>
          </p:cNvPr>
          <p:cNvSpPr>
            <a:spLocks noGrp="1"/>
          </p:cNvSpPr>
          <p:nvPr>
            <p:ph type="sldNum" sz="quarter" idx="11"/>
          </p:nvPr>
        </p:nvSpPr>
        <p:spPr/>
        <p:txBody>
          <a:bodyPr/>
          <a:lstStyle/>
          <a:p>
            <a:fld id="{B6F15528-21DE-4FAA-801E-634DDDAF4B2B}" type="slidenum">
              <a:rPr lang="en-US" smtClean="0"/>
              <a:pPr/>
              <a:t>26</a:t>
            </a:fld>
            <a:endParaRPr lang="en-US"/>
          </a:p>
        </p:txBody>
      </p:sp>
      <p:sp>
        <p:nvSpPr>
          <p:cNvPr id="5" name="Date Placeholder 4">
            <a:extLst>
              <a:ext uri="{FF2B5EF4-FFF2-40B4-BE49-F238E27FC236}">
                <a16:creationId xmlns:a16="http://schemas.microsoft.com/office/drawing/2014/main" id="{E1CCB9AA-16D0-304F-BF22-A0AD98741610}"/>
              </a:ext>
            </a:extLst>
          </p:cNvPr>
          <p:cNvSpPr>
            <a:spLocks noGrp="1"/>
          </p:cNvSpPr>
          <p:nvPr>
            <p:ph type="dt" sz="half" idx="12"/>
          </p:nvPr>
        </p:nvSpPr>
        <p:spPr/>
        <p:txBody>
          <a:bodyPr/>
          <a:lstStyle/>
          <a:p>
            <a:fld id="{B48DDA94-0BCE-3945-9FFA-E08A709F4F1D}" type="datetime1">
              <a:rPr lang="en-US" smtClean="0"/>
              <a:t>3/23/21</a:t>
            </a:fld>
            <a:endParaRPr lang="en-US"/>
          </a:p>
        </p:txBody>
      </p:sp>
      <p:sp>
        <p:nvSpPr>
          <p:cNvPr id="7" name="Rectangle 6">
            <a:extLst>
              <a:ext uri="{FF2B5EF4-FFF2-40B4-BE49-F238E27FC236}">
                <a16:creationId xmlns:a16="http://schemas.microsoft.com/office/drawing/2014/main" id="{F0FF8028-9B83-2D4C-8903-A564DCA23F2F}"/>
              </a:ext>
            </a:extLst>
          </p:cNvPr>
          <p:cNvSpPr/>
          <p:nvPr/>
        </p:nvSpPr>
        <p:spPr>
          <a:xfrm>
            <a:off x="1005290" y="2410615"/>
            <a:ext cx="3657405" cy="1281851"/>
          </a:xfrm>
          <a:prstGeom prst="rect">
            <a:avLst/>
          </a:prstGeom>
          <a:solidFill>
            <a:srgbClr val="E1E8F1">
              <a:alpha val="85098"/>
            </a:srgbClr>
          </a:solidFill>
          <a:ln w="9525">
            <a:solidFill>
              <a:srgbClr val="FBB9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48BFD0E2-01B7-744C-A7E8-E8309B2B8D10}"/>
              </a:ext>
            </a:extLst>
          </p:cNvPr>
          <p:cNvSpPr txBox="1">
            <a:spLocks noGrp="1"/>
          </p:cNvSpPr>
          <p:nvPr>
            <p:ph type="title"/>
          </p:nvPr>
        </p:nvSpPr>
        <p:spPr>
          <a:xfrm>
            <a:off x="993316" y="1026096"/>
            <a:ext cx="2655632" cy="1225977"/>
          </a:xfrm>
          <a:prstGeom prst="rect">
            <a:avLst/>
          </a:prstGeom>
        </p:spPr>
        <p:txBody>
          <a:bodyPr vert="horz" wrap="square" lIns="0" tIns="0" rIns="0" bIns="0" rtlCol="0">
            <a:spAutoFit/>
          </a:bodyPr>
          <a:lstStyle/>
          <a:p>
            <a:pPr>
              <a:lnSpc>
                <a:spcPts val="2500"/>
              </a:lnSpc>
            </a:pPr>
            <a:r>
              <a:rPr sz="2600">
                <a:solidFill>
                  <a:srgbClr val="D65227"/>
                </a:solidFill>
                <a:latin typeface="Arial" panose="020B0604020202020204" pitchFamily="34" charset="0"/>
                <a:cs typeface="Arial" panose="020B0604020202020204" pitchFamily="34" charset="0"/>
              </a:rPr>
              <a:t>Performance</a:t>
            </a:r>
            <a:r>
              <a:rPr sz="2600" spc="-100">
                <a:solidFill>
                  <a:srgbClr val="D65227"/>
                </a:solidFill>
                <a:latin typeface="Arial" panose="020B0604020202020204" pitchFamily="34" charset="0"/>
                <a:cs typeface="Arial" panose="020B0604020202020204" pitchFamily="34" charset="0"/>
              </a:rPr>
              <a:t> </a:t>
            </a:r>
            <a:br>
              <a:rPr lang="en-US" sz="2600" spc="-100">
                <a:solidFill>
                  <a:srgbClr val="D65227"/>
                </a:solidFill>
                <a:latin typeface="Arial" panose="020B0604020202020204" pitchFamily="34" charset="0"/>
                <a:cs typeface="Arial" panose="020B0604020202020204" pitchFamily="34" charset="0"/>
              </a:rPr>
            </a:br>
            <a:r>
              <a:rPr lang="en-US" sz="2600">
                <a:solidFill>
                  <a:srgbClr val="D65227"/>
                </a:solidFill>
                <a:latin typeface="Arial" panose="020B0604020202020204" pitchFamily="34" charset="0"/>
                <a:cs typeface="Arial" panose="020B0604020202020204" pitchFamily="34" charset="0"/>
              </a:rPr>
              <a:t>Comparison</a:t>
            </a:r>
            <a:endParaRPr sz="2600">
              <a:solidFill>
                <a:srgbClr val="D65227"/>
              </a:solidFill>
              <a:latin typeface="Arial" panose="020B0604020202020204" pitchFamily="34" charset="0"/>
              <a:cs typeface="Arial" panose="020B0604020202020204" pitchFamily="34" charset="0"/>
            </a:endParaRPr>
          </a:p>
          <a:p>
            <a:pPr rtl="0">
              <a:spcBef>
                <a:spcPts val="600"/>
              </a:spcBef>
            </a:pPr>
            <a:r>
              <a:rPr lang="en-US" sz="1100" b="0">
                <a:solidFill>
                  <a:srgbClr val="D65227"/>
                </a:solidFill>
              </a:rPr>
              <a:t>MP1-MP5 for different operating models. Median values over 20-year projection (2020-2040).* </a:t>
            </a:r>
            <a:endParaRPr sz="1100" b="0">
              <a:solidFill>
                <a:srgbClr val="D65227"/>
              </a:solidFill>
            </a:endParaRPr>
          </a:p>
        </p:txBody>
      </p:sp>
      <p:sp>
        <p:nvSpPr>
          <p:cNvPr id="10" name="TextBox 9">
            <a:extLst>
              <a:ext uri="{FF2B5EF4-FFF2-40B4-BE49-F238E27FC236}">
                <a16:creationId xmlns:a16="http://schemas.microsoft.com/office/drawing/2014/main" id="{792340E9-EF3D-7D40-AC87-46C217255726}"/>
              </a:ext>
            </a:extLst>
          </p:cNvPr>
          <p:cNvSpPr txBox="1"/>
          <p:nvPr/>
        </p:nvSpPr>
        <p:spPr>
          <a:xfrm>
            <a:off x="3860990" y="1093480"/>
            <a:ext cx="914398" cy="230832"/>
          </a:xfrm>
          <a:prstGeom prst="rect">
            <a:avLst/>
          </a:prstGeom>
          <a:noFill/>
        </p:spPr>
        <p:txBody>
          <a:bodyPr wrap="square" rtlCol="0">
            <a:spAutoFit/>
          </a:bodyPr>
          <a:lstStyle/>
          <a:p>
            <a:r>
              <a:rPr lang="en-US" sz="850" b="1">
                <a:solidFill>
                  <a:srgbClr val="FFC89E"/>
                </a:solidFill>
                <a:latin typeface="Arial" panose="020B0604020202020204" pitchFamily="34" charset="0"/>
                <a:cs typeface="Arial" panose="020B0604020202020204" pitchFamily="34" charset="0"/>
              </a:rPr>
              <a:t>Best scores</a:t>
            </a:r>
          </a:p>
        </p:txBody>
      </p:sp>
      <p:sp>
        <p:nvSpPr>
          <p:cNvPr id="11" name="TextBox 10">
            <a:extLst>
              <a:ext uri="{FF2B5EF4-FFF2-40B4-BE49-F238E27FC236}">
                <a16:creationId xmlns:a16="http://schemas.microsoft.com/office/drawing/2014/main" id="{67566521-32AD-914A-A464-BDFB481488CE}"/>
              </a:ext>
            </a:extLst>
          </p:cNvPr>
          <p:cNvSpPr txBox="1"/>
          <p:nvPr/>
        </p:nvSpPr>
        <p:spPr>
          <a:xfrm>
            <a:off x="3853680" y="1295214"/>
            <a:ext cx="809015" cy="369332"/>
          </a:xfrm>
          <a:prstGeom prst="rect">
            <a:avLst/>
          </a:prstGeom>
          <a:noFill/>
        </p:spPr>
        <p:txBody>
          <a:bodyPr wrap="square" rtlCol="0">
            <a:spAutoFit/>
          </a:bodyPr>
          <a:lstStyle/>
          <a:p>
            <a:pPr algn="ctr"/>
            <a:r>
              <a:rPr lang="en-US" b="1">
                <a:solidFill>
                  <a:schemeClr val="bg1"/>
                </a:solidFill>
                <a:latin typeface="Arial Black" panose="020B0604020202020204" pitchFamily="34" charset="0"/>
                <a:cs typeface="Arial Black" panose="020B0604020202020204" pitchFamily="34" charset="0"/>
              </a:rPr>
              <a:t>MP3</a:t>
            </a:r>
          </a:p>
        </p:txBody>
      </p:sp>
      <p:sp>
        <p:nvSpPr>
          <p:cNvPr id="12" name="TextBox 11">
            <a:extLst>
              <a:ext uri="{FF2B5EF4-FFF2-40B4-BE49-F238E27FC236}">
                <a16:creationId xmlns:a16="http://schemas.microsoft.com/office/drawing/2014/main" id="{068691AA-B4F3-9B41-8C61-468FF3587294}"/>
              </a:ext>
            </a:extLst>
          </p:cNvPr>
          <p:cNvSpPr txBox="1"/>
          <p:nvPr/>
        </p:nvSpPr>
        <p:spPr>
          <a:xfrm>
            <a:off x="3842526" y="1627372"/>
            <a:ext cx="484356" cy="230832"/>
          </a:xfrm>
          <a:prstGeom prst="rect">
            <a:avLst/>
          </a:prstGeom>
          <a:noFill/>
        </p:spPr>
        <p:txBody>
          <a:bodyPr wrap="square" rtlCol="0">
            <a:spAutoFit/>
          </a:bodyPr>
          <a:lstStyle/>
          <a:p>
            <a:pPr algn="ctr"/>
            <a:r>
              <a:rPr lang="en-US" sz="900" b="1">
                <a:solidFill>
                  <a:schemeClr val="bg1"/>
                </a:solidFill>
                <a:latin typeface="Arial Black" panose="020B0604020202020204" pitchFamily="34" charset="0"/>
                <a:cs typeface="Arial Black" panose="020B0604020202020204" pitchFamily="34" charset="0"/>
              </a:rPr>
              <a:t>MP2</a:t>
            </a:r>
          </a:p>
        </p:txBody>
      </p:sp>
      <p:sp>
        <p:nvSpPr>
          <p:cNvPr id="13" name="TextBox 12">
            <a:extLst>
              <a:ext uri="{FF2B5EF4-FFF2-40B4-BE49-F238E27FC236}">
                <a16:creationId xmlns:a16="http://schemas.microsoft.com/office/drawing/2014/main" id="{39B58DC5-46E2-9E48-ABC1-A80D047511E8}"/>
              </a:ext>
            </a:extLst>
          </p:cNvPr>
          <p:cNvSpPr txBox="1"/>
          <p:nvPr/>
        </p:nvSpPr>
        <p:spPr>
          <a:xfrm>
            <a:off x="4191858" y="1627372"/>
            <a:ext cx="484356" cy="230832"/>
          </a:xfrm>
          <a:prstGeom prst="rect">
            <a:avLst/>
          </a:prstGeom>
          <a:noFill/>
        </p:spPr>
        <p:txBody>
          <a:bodyPr wrap="square" rtlCol="0">
            <a:spAutoFit/>
          </a:bodyPr>
          <a:lstStyle/>
          <a:p>
            <a:pPr algn="ctr"/>
            <a:r>
              <a:rPr lang="en-US" sz="900" b="1">
                <a:solidFill>
                  <a:schemeClr val="bg1"/>
                </a:solidFill>
                <a:latin typeface="Arial Black" panose="020B0604020202020204" pitchFamily="34" charset="0"/>
                <a:cs typeface="Arial Black" panose="020B0604020202020204" pitchFamily="34" charset="0"/>
              </a:rPr>
              <a:t>MP5</a:t>
            </a:r>
          </a:p>
        </p:txBody>
      </p:sp>
      <p:sp>
        <p:nvSpPr>
          <p:cNvPr id="15" name="object 4">
            <a:extLst>
              <a:ext uri="{FF2B5EF4-FFF2-40B4-BE49-F238E27FC236}">
                <a16:creationId xmlns:a16="http://schemas.microsoft.com/office/drawing/2014/main" id="{D7020C00-4643-8F4A-9D33-421A8628BB96}"/>
              </a:ext>
            </a:extLst>
          </p:cNvPr>
          <p:cNvSpPr txBox="1"/>
          <p:nvPr/>
        </p:nvSpPr>
        <p:spPr>
          <a:xfrm>
            <a:off x="1006797" y="3944938"/>
            <a:ext cx="3669418" cy="2480166"/>
          </a:xfrm>
          <a:prstGeom prst="rect">
            <a:avLst/>
          </a:prstGeom>
        </p:spPr>
        <p:txBody>
          <a:bodyPr vert="horz" wrap="square" lIns="0" tIns="0" rIns="0" bIns="0" rtlCol="0">
            <a:spAutoFit/>
          </a:bodyPr>
          <a:lstStyle/>
          <a:p>
            <a:pPr>
              <a:spcBef>
                <a:spcPts val="500"/>
              </a:spcBef>
            </a:pPr>
            <a:r>
              <a:rPr sz="900" b="1" spc="-5" dirty="0">
                <a:solidFill>
                  <a:srgbClr val="D65227"/>
                </a:solidFill>
                <a:latin typeface="Arial" panose="020B0604020202020204" pitchFamily="34" charset="0"/>
                <a:cs typeface="Arial" panose="020B0604020202020204" pitchFamily="34" charset="0"/>
              </a:rPr>
              <a:t>READING THIS CHART</a:t>
            </a:r>
          </a:p>
          <a:p>
            <a:pPr marR="48260">
              <a:spcBef>
                <a:spcPts val="600"/>
              </a:spcBef>
            </a:pPr>
            <a:r>
              <a:rPr lang="en-US" sz="800" spc="-5" dirty="0">
                <a:solidFill>
                  <a:srgbClr val="8A8C8E"/>
                </a:solidFill>
                <a:latin typeface="Arial" panose="020B0604020202020204" pitchFamily="34" charset="0"/>
                <a:cs typeface="Arial" panose="020B0604020202020204" pitchFamily="34" charset="0"/>
              </a:rPr>
              <a:t>This </a:t>
            </a:r>
            <a:r>
              <a:rPr lang="en-US" sz="800" dirty="0">
                <a:solidFill>
                  <a:srgbClr val="8A8C8E"/>
                </a:solidFill>
                <a:latin typeface="Arial" panose="020B0604020202020204" pitchFamily="34" charset="0"/>
                <a:cs typeface="Arial" panose="020B0604020202020204" pitchFamily="34" charset="0"/>
              </a:rPr>
              <a:t>chart </a:t>
            </a:r>
            <a:r>
              <a:rPr lang="en-US" sz="800" b="1" spc="-5" dirty="0">
                <a:solidFill>
                  <a:srgbClr val="8A8C8E"/>
                </a:solidFill>
                <a:latin typeface="Arial" panose="020B0604020202020204" pitchFamily="34" charset="0"/>
                <a:cs typeface="Arial" panose="020B0604020202020204" pitchFamily="34" charset="0"/>
              </a:rPr>
              <a:t>compares</a:t>
            </a:r>
            <a:r>
              <a:rPr lang="en-US" sz="800" b="1" spc="-25" dirty="0">
                <a:solidFill>
                  <a:srgbClr val="8A8C8E"/>
                </a:solidFill>
                <a:latin typeface="Arial" panose="020B0604020202020204" pitchFamily="34" charset="0"/>
                <a:cs typeface="Arial" panose="020B0604020202020204" pitchFamily="34" charset="0"/>
              </a:rPr>
              <a:t> </a:t>
            </a:r>
            <a:r>
              <a:rPr lang="en-US" sz="800" b="1" spc="-5" dirty="0">
                <a:solidFill>
                  <a:srgbClr val="8A8C8E"/>
                </a:solidFill>
                <a:latin typeface="Arial" panose="020B0604020202020204" pitchFamily="34" charset="0"/>
                <a:cs typeface="Arial" panose="020B0604020202020204" pitchFamily="34" charset="0"/>
              </a:rPr>
              <a:t>performance</a:t>
            </a:r>
            <a:br>
              <a:rPr lang="en-US" sz="800" b="1" spc="-5" dirty="0">
                <a:latin typeface="Arial" panose="020B0604020202020204" pitchFamily="34" charset="0"/>
                <a:cs typeface="Arial" panose="020B0604020202020204" pitchFamily="34" charset="0"/>
              </a:rPr>
            </a:br>
            <a:r>
              <a:rPr lang="en-US" sz="800" dirty="0">
                <a:solidFill>
                  <a:srgbClr val="8A8C8E"/>
                </a:solidFill>
                <a:latin typeface="Arial" panose="020B0604020202020204" pitchFamily="34" charset="0"/>
                <a:cs typeface="Arial" panose="020B0604020202020204" pitchFamily="34" charset="0"/>
              </a:rPr>
              <a:t>of</a:t>
            </a:r>
            <a:br>
              <a:rPr lang="en-US" sz="800" dirty="0">
                <a:latin typeface="Arial" panose="020B0604020202020204" pitchFamily="34" charset="0"/>
                <a:cs typeface="Arial" panose="020B0604020202020204" pitchFamily="34" charset="0"/>
              </a:rPr>
            </a:br>
            <a:r>
              <a:rPr lang="en-US" sz="800" b="1" dirty="0">
                <a:solidFill>
                  <a:srgbClr val="8A8C8E"/>
                </a:solidFill>
                <a:latin typeface="Arial" panose="020B0604020202020204" pitchFamily="34" charset="0"/>
                <a:cs typeface="Arial" panose="020B0604020202020204" pitchFamily="34" charset="0"/>
              </a:rPr>
              <a:t>6 </a:t>
            </a:r>
            <a:r>
              <a:rPr lang="en-US" sz="800" b="1" spc="-5" dirty="0">
                <a:solidFill>
                  <a:srgbClr val="8A8C8E"/>
                </a:solidFill>
                <a:latin typeface="Arial" panose="020B0604020202020204" pitchFamily="34" charset="0"/>
                <a:cs typeface="Arial" panose="020B0604020202020204" pitchFamily="34" charset="0"/>
              </a:rPr>
              <a:t>performance </a:t>
            </a:r>
            <a:r>
              <a:rPr lang="en-US" sz="800" b="1" dirty="0">
                <a:solidFill>
                  <a:srgbClr val="8A8C8E"/>
                </a:solidFill>
                <a:latin typeface="Arial" panose="020B0604020202020204" pitchFamily="34" charset="0"/>
                <a:cs typeface="Arial" panose="020B0604020202020204" pitchFamily="34" charset="0"/>
              </a:rPr>
              <a:t>metrics</a:t>
            </a:r>
            <a:br>
              <a:rPr lang="en-US" sz="800" b="1" dirty="0">
                <a:latin typeface="Arial" panose="020B0604020202020204" pitchFamily="34" charset="0"/>
                <a:cs typeface="Arial" panose="020B0604020202020204" pitchFamily="34" charset="0"/>
              </a:rPr>
            </a:br>
            <a:r>
              <a:rPr lang="en-US" sz="800" dirty="0">
                <a:solidFill>
                  <a:srgbClr val="8A8C8E"/>
                </a:solidFill>
                <a:latin typeface="Arial" panose="020B0604020202020204" pitchFamily="34" charset="0"/>
                <a:cs typeface="Arial" panose="020B0604020202020204" pitchFamily="34" charset="0"/>
              </a:rPr>
              <a:t>in</a:t>
            </a:r>
            <a:br>
              <a:rPr lang="en-US" sz="800" dirty="0">
                <a:latin typeface="Arial" panose="020B0604020202020204" pitchFamily="34" charset="0"/>
                <a:cs typeface="Arial" panose="020B0604020202020204" pitchFamily="34" charset="0"/>
              </a:rPr>
            </a:br>
            <a:r>
              <a:rPr lang="en-US" sz="800" b="1" dirty="0">
                <a:solidFill>
                  <a:srgbClr val="8A8C8E"/>
                </a:solidFill>
                <a:latin typeface="Arial" panose="020B0604020202020204" pitchFamily="34" charset="0"/>
                <a:cs typeface="Arial" panose="020B0604020202020204" pitchFamily="34" charset="0"/>
              </a:rPr>
              <a:t>5 </a:t>
            </a:r>
            <a:r>
              <a:rPr lang="en-US" sz="800" b="1" spc="-5" dirty="0">
                <a:solidFill>
                  <a:srgbClr val="8A8C8E"/>
                </a:solidFill>
                <a:latin typeface="Arial" panose="020B0604020202020204" pitchFamily="34" charset="0"/>
                <a:cs typeface="Arial" panose="020B0604020202020204" pitchFamily="34" charset="0"/>
              </a:rPr>
              <a:t>management procedures</a:t>
            </a:r>
            <a:r>
              <a:rPr lang="en-US" sz="800" b="1" spc="-15" dirty="0">
                <a:solidFill>
                  <a:srgbClr val="8A8C8E"/>
                </a:solidFill>
                <a:latin typeface="Arial" panose="020B0604020202020204" pitchFamily="34" charset="0"/>
                <a:cs typeface="Arial" panose="020B0604020202020204" pitchFamily="34" charset="0"/>
              </a:rPr>
              <a:t> </a:t>
            </a:r>
            <a:r>
              <a:rPr lang="en-US" sz="800" b="1" spc="-10" dirty="0">
                <a:solidFill>
                  <a:srgbClr val="8A8C8E"/>
                </a:solidFill>
                <a:latin typeface="Arial" panose="020B0604020202020204" pitchFamily="34" charset="0"/>
                <a:cs typeface="Arial" panose="020B0604020202020204" pitchFamily="34" charset="0"/>
              </a:rPr>
              <a:t>(MP)</a:t>
            </a:r>
            <a:br>
              <a:rPr lang="en-US" sz="800" b="1" dirty="0">
                <a:latin typeface="Arial" panose="020B0604020202020204" pitchFamily="34" charset="0"/>
                <a:cs typeface="Arial" panose="020B0604020202020204" pitchFamily="34" charset="0"/>
              </a:rPr>
            </a:br>
            <a:r>
              <a:rPr lang="en-US" sz="800" spc="-5" dirty="0">
                <a:solidFill>
                  <a:srgbClr val="8A8C8E"/>
                </a:solidFill>
                <a:latin typeface="Arial" panose="020B0604020202020204" pitchFamily="34" charset="0"/>
                <a:cs typeface="Arial" panose="020B0604020202020204" pitchFamily="34" charset="0"/>
              </a:rPr>
              <a:t>for </a:t>
            </a:r>
            <a:r>
              <a:rPr lang="en-US" sz="800" dirty="0">
                <a:solidFill>
                  <a:srgbClr val="8A8C8E"/>
                </a:solidFill>
                <a:latin typeface="Arial" panose="020B0604020202020204" pitchFamily="34" charset="0"/>
                <a:cs typeface="Arial" panose="020B0604020202020204" pitchFamily="34" charset="0"/>
              </a:rPr>
              <a:t>a set</a:t>
            </a:r>
            <a:r>
              <a:rPr lang="en-US" sz="800" spc="-5" dirty="0">
                <a:solidFill>
                  <a:srgbClr val="8A8C8E"/>
                </a:solidFill>
                <a:latin typeface="Arial" panose="020B0604020202020204" pitchFamily="34" charset="0"/>
                <a:cs typeface="Arial" panose="020B0604020202020204" pitchFamily="34" charset="0"/>
              </a:rPr>
              <a:t> </a:t>
            </a:r>
            <a:r>
              <a:rPr lang="en-US" sz="800" dirty="0">
                <a:solidFill>
                  <a:srgbClr val="8A8C8E"/>
                </a:solidFill>
                <a:latin typeface="Arial" panose="020B0604020202020204" pitchFamily="34" charset="0"/>
                <a:cs typeface="Arial" panose="020B0604020202020204" pitchFamily="34" charset="0"/>
              </a:rPr>
              <a:t>of</a:t>
            </a:r>
            <a:br>
              <a:rPr lang="en-US" sz="800" dirty="0">
                <a:latin typeface="Arial" panose="020B0604020202020204" pitchFamily="34" charset="0"/>
                <a:cs typeface="Arial" panose="020B0604020202020204" pitchFamily="34" charset="0"/>
              </a:rPr>
            </a:br>
            <a:r>
              <a:rPr lang="en-US" sz="800" b="1" dirty="0">
                <a:solidFill>
                  <a:srgbClr val="8A8C8E"/>
                </a:solidFill>
                <a:latin typeface="Arial" panose="020B0604020202020204" pitchFamily="34" charset="0"/>
                <a:cs typeface="Arial" panose="020B0604020202020204" pitchFamily="34" charset="0"/>
              </a:rPr>
              <a:t>12 </a:t>
            </a:r>
            <a:r>
              <a:rPr lang="en-US" sz="800" b="1" spc="-5" dirty="0">
                <a:solidFill>
                  <a:srgbClr val="8A8C8E"/>
                </a:solidFill>
                <a:latin typeface="Arial" panose="020B0604020202020204" pitchFamily="34" charset="0"/>
                <a:cs typeface="Arial" panose="020B0604020202020204" pitchFamily="34" charset="0"/>
              </a:rPr>
              <a:t>operating </a:t>
            </a:r>
            <a:r>
              <a:rPr lang="en-US" sz="800" b="1" dirty="0">
                <a:solidFill>
                  <a:srgbClr val="8A8C8E"/>
                </a:solidFill>
                <a:latin typeface="Arial" panose="020B0604020202020204" pitchFamily="34" charset="0"/>
                <a:cs typeface="Arial" panose="020B0604020202020204" pitchFamily="34" charset="0"/>
              </a:rPr>
              <a:t>models </a:t>
            </a:r>
            <a:r>
              <a:rPr lang="en-US" sz="800" spc="-10" dirty="0">
                <a:solidFill>
                  <a:srgbClr val="8A8C8E"/>
                </a:solidFill>
                <a:latin typeface="Arial" panose="020B0604020202020204" pitchFamily="34" charset="0"/>
                <a:cs typeface="Arial" panose="020B0604020202020204" pitchFamily="34" charset="0"/>
              </a:rPr>
              <a:t>(columns)</a:t>
            </a:r>
            <a:endParaRPr lang="en-US" sz="800" spc="-10" dirty="0">
              <a:latin typeface="Arial" panose="020B0604020202020204" pitchFamily="34" charset="0"/>
              <a:cs typeface="Arial" panose="020B0604020202020204" pitchFamily="34" charset="0"/>
            </a:endParaRPr>
          </a:p>
          <a:p>
            <a:pPr marR="48260">
              <a:spcBef>
                <a:spcPts val="600"/>
              </a:spcBef>
            </a:pPr>
            <a:r>
              <a:rPr lang="en-US" sz="800" dirty="0">
                <a:solidFill>
                  <a:srgbClr val="8A8C8E"/>
                </a:solidFill>
                <a:latin typeface="Arial" panose="020B0604020202020204" pitchFamily="34" charset="0"/>
                <a:cs typeface="Arial" panose="020B0604020202020204" pitchFamily="34" charset="0"/>
              </a:rPr>
              <a:t>Each </a:t>
            </a:r>
            <a:r>
              <a:rPr lang="en-US" sz="800" spc="-5" dirty="0">
                <a:solidFill>
                  <a:srgbClr val="8A8C8E"/>
                </a:solidFill>
                <a:latin typeface="Arial" panose="020B0604020202020204" pitchFamily="34" charset="0"/>
                <a:cs typeface="Arial" panose="020B0604020202020204" pitchFamily="34" charset="0"/>
              </a:rPr>
              <a:t>value </a:t>
            </a:r>
            <a:r>
              <a:rPr lang="en-US" sz="800" dirty="0">
                <a:solidFill>
                  <a:srgbClr val="8A8C8E"/>
                </a:solidFill>
                <a:latin typeface="Arial" panose="020B0604020202020204" pitchFamily="34" charset="0"/>
                <a:cs typeface="Arial" panose="020B0604020202020204" pitchFamily="34" charset="0"/>
              </a:rPr>
              <a:t>is a median </a:t>
            </a:r>
            <a:r>
              <a:rPr lang="en-US" sz="800" spc="-10" dirty="0">
                <a:solidFill>
                  <a:srgbClr val="8A8C8E"/>
                </a:solidFill>
                <a:latin typeface="Arial" panose="020B0604020202020204" pitchFamily="34" charset="0"/>
                <a:cs typeface="Arial" panose="020B0604020202020204" pitchFamily="34" charset="0"/>
              </a:rPr>
              <a:t>over</a:t>
            </a:r>
            <a:r>
              <a:rPr lang="en-US" sz="800" spc="-75" dirty="0">
                <a:solidFill>
                  <a:srgbClr val="8A8C8E"/>
                </a:solidFill>
                <a:latin typeface="Arial" panose="020B0604020202020204" pitchFamily="34" charset="0"/>
                <a:cs typeface="Arial" panose="020B0604020202020204" pitchFamily="34" charset="0"/>
              </a:rPr>
              <a:t> </a:t>
            </a:r>
            <a:r>
              <a:rPr lang="en-US" sz="800" dirty="0">
                <a:solidFill>
                  <a:srgbClr val="8A8C8E"/>
                </a:solidFill>
                <a:latin typeface="Arial" panose="020B0604020202020204" pitchFamily="34" charset="0"/>
                <a:cs typeface="Arial" panose="020B0604020202020204" pitchFamily="34" charset="0"/>
              </a:rPr>
              <a:t>a </a:t>
            </a:r>
            <a:r>
              <a:rPr lang="en-US" sz="800" spc="-5" dirty="0">
                <a:solidFill>
                  <a:srgbClr val="8A8C8E"/>
                </a:solidFill>
                <a:latin typeface="Arial" panose="020B0604020202020204" pitchFamily="34" charset="0"/>
                <a:cs typeface="Arial" panose="020B0604020202020204" pitchFamily="34" charset="0"/>
              </a:rPr>
              <a:t>20-year projection</a:t>
            </a:r>
            <a:r>
              <a:rPr lang="en-US" sz="800" spc="-15" dirty="0">
                <a:solidFill>
                  <a:srgbClr val="8A8C8E"/>
                </a:solidFill>
                <a:latin typeface="Arial" panose="020B0604020202020204" pitchFamily="34" charset="0"/>
                <a:cs typeface="Arial" panose="020B0604020202020204" pitchFamily="34" charset="0"/>
              </a:rPr>
              <a:t> </a:t>
            </a:r>
            <a:r>
              <a:rPr lang="en-US" sz="800" dirty="0">
                <a:solidFill>
                  <a:srgbClr val="8A8C8E"/>
                </a:solidFill>
                <a:latin typeface="Arial" panose="020B0604020202020204" pitchFamily="34" charset="0"/>
                <a:cs typeface="Arial" panose="020B0604020202020204" pitchFamily="34" charset="0"/>
              </a:rPr>
              <a:t>period.</a:t>
            </a:r>
            <a:endParaRPr lang="en-US" sz="800" dirty="0">
              <a:latin typeface="Arial" panose="020B0604020202020204" pitchFamily="34" charset="0"/>
              <a:cs typeface="Arial" panose="020B0604020202020204" pitchFamily="34" charset="0"/>
            </a:endParaRPr>
          </a:p>
          <a:p>
            <a:pPr marR="48260">
              <a:spcBef>
                <a:spcPts val="600"/>
              </a:spcBef>
            </a:pPr>
            <a:r>
              <a:rPr lang="en-US" sz="800" b="1" spc="-10" dirty="0">
                <a:solidFill>
                  <a:srgbClr val="8A8C8E"/>
                </a:solidFill>
                <a:latin typeface="Arial" panose="020B0604020202020204" pitchFamily="34" charset="0"/>
                <a:cs typeface="Arial" panose="020B0604020202020204" pitchFamily="34" charset="0"/>
              </a:rPr>
              <a:t>The </a:t>
            </a:r>
            <a:r>
              <a:rPr lang="en-US" sz="800" b="1" spc="-5" dirty="0">
                <a:solidFill>
                  <a:srgbClr val="8A8C8E"/>
                </a:solidFill>
                <a:latin typeface="Arial" panose="020B0604020202020204" pitchFamily="34" charset="0"/>
                <a:cs typeface="Arial" panose="020B0604020202020204" pitchFamily="34" charset="0"/>
              </a:rPr>
              <a:t>hexagon edges </a:t>
            </a:r>
            <a:r>
              <a:rPr lang="en-US" sz="800" b="1" dirty="0">
                <a:solidFill>
                  <a:srgbClr val="8A8C8E"/>
                </a:solidFill>
                <a:latin typeface="Arial" panose="020B0604020202020204" pitchFamily="34" charset="0"/>
                <a:cs typeface="Arial" panose="020B0604020202020204" pitchFamily="34" charset="0"/>
              </a:rPr>
              <a:t>in each chart </a:t>
            </a:r>
            <a:r>
              <a:rPr lang="en-US" sz="800" spc="-5" dirty="0">
                <a:solidFill>
                  <a:srgbClr val="8A8C8E"/>
                </a:solidFill>
                <a:latin typeface="Arial" panose="020B0604020202020204" pitchFamily="34" charset="0"/>
                <a:cs typeface="Arial" panose="020B0604020202020204" pitchFamily="34" charset="0"/>
              </a:rPr>
              <a:t>connect </a:t>
            </a:r>
            <a:r>
              <a:rPr lang="en-US" sz="800" b="1" dirty="0">
                <a:solidFill>
                  <a:srgbClr val="8A8C8E"/>
                </a:solidFill>
                <a:latin typeface="Arial" panose="020B0604020202020204" pitchFamily="34" charset="0"/>
                <a:cs typeface="Arial" panose="020B0604020202020204" pitchFamily="34" charset="0"/>
              </a:rPr>
              <a:t>individual </a:t>
            </a:r>
            <a:r>
              <a:rPr lang="en-US" sz="800" b="1" spc="-5" dirty="0">
                <a:solidFill>
                  <a:srgbClr val="8A8C8E"/>
                </a:solidFill>
                <a:latin typeface="Arial" panose="020B0604020202020204" pitchFamily="34" charset="0"/>
                <a:cs typeface="Arial" panose="020B0604020202020204" pitchFamily="34" charset="0"/>
              </a:rPr>
              <a:t>scores </a:t>
            </a:r>
            <a:r>
              <a:rPr lang="en-US" sz="800" spc="-5" dirty="0">
                <a:solidFill>
                  <a:srgbClr val="8A8C8E"/>
                </a:solidFill>
                <a:latin typeface="Arial" panose="020B0604020202020204" pitchFamily="34" charset="0"/>
                <a:cs typeface="Arial" panose="020B0604020202020204" pitchFamily="34" charset="0"/>
              </a:rPr>
              <a:t>for </a:t>
            </a:r>
            <a:r>
              <a:rPr lang="en-US" sz="800" dirty="0">
                <a:solidFill>
                  <a:srgbClr val="8A8C8E"/>
                </a:solidFill>
                <a:latin typeface="Arial" panose="020B0604020202020204" pitchFamily="34" charset="0"/>
                <a:cs typeface="Arial" panose="020B0604020202020204" pitchFamily="34" charset="0"/>
              </a:rPr>
              <a:t>the  </a:t>
            </a:r>
            <a:r>
              <a:rPr lang="en-US" sz="800" spc="-5" dirty="0">
                <a:solidFill>
                  <a:srgbClr val="8A8C8E"/>
                </a:solidFill>
                <a:latin typeface="Arial" panose="020B0604020202020204" pitchFamily="34" charset="0"/>
                <a:cs typeface="Arial" panose="020B0604020202020204" pitchFamily="34" charset="0"/>
              </a:rPr>
              <a:t>performance </a:t>
            </a:r>
            <a:r>
              <a:rPr lang="en-US" sz="800" dirty="0">
                <a:solidFill>
                  <a:srgbClr val="8A8C8E"/>
                </a:solidFill>
                <a:latin typeface="Arial" panose="020B0604020202020204" pitchFamily="34" charset="0"/>
                <a:cs typeface="Arial" panose="020B0604020202020204" pitchFamily="34" charset="0"/>
              </a:rPr>
              <a:t>metrics in that  </a:t>
            </a:r>
            <a:r>
              <a:rPr lang="en-US" sz="800" spc="-5" dirty="0">
                <a:solidFill>
                  <a:srgbClr val="8A8C8E"/>
                </a:solidFill>
                <a:latin typeface="Arial" panose="020B0604020202020204" pitchFamily="34" charset="0"/>
                <a:cs typeface="Arial" panose="020B0604020202020204" pitchFamily="34" charset="0"/>
              </a:rPr>
              <a:t>management procedure. Points </a:t>
            </a:r>
            <a:r>
              <a:rPr lang="en-US" sz="800" dirty="0">
                <a:solidFill>
                  <a:srgbClr val="8A8C8E"/>
                </a:solidFill>
                <a:latin typeface="Arial" panose="020B0604020202020204" pitchFamily="34" charset="0"/>
                <a:cs typeface="Arial" panose="020B0604020202020204" pitchFamily="34" charset="0"/>
              </a:rPr>
              <a:t>closer </a:t>
            </a:r>
            <a:r>
              <a:rPr lang="en-US" sz="800" spc="-5" dirty="0">
                <a:solidFill>
                  <a:srgbClr val="8A8C8E"/>
                </a:solidFill>
                <a:latin typeface="Arial" panose="020B0604020202020204" pitchFamily="34" charset="0"/>
                <a:cs typeface="Arial" panose="020B0604020202020204" pitchFamily="34" charset="0"/>
              </a:rPr>
              <a:t>to </a:t>
            </a:r>
            <a:r>
              <a:rPr lang="en-US" sz="800" dirty="0">
                <a:solidFill>
                  <a:srgbClr val="8A8C8E"/>
                </a:solidFill>
                <a:latin typeface="Arial" panose="020B0604020202020204" pitchFamily="34" charset="0"/>
                <a:cs typeface="Arial" panose="020B0604020202020204" pitchFamily="34" charset="0"/>
              </a:rPr>
              <a:t>the </a:t>
            </a:r>
            <a:r>
              <a:rPr lang="en-US" sz="800" spc="-5" dirty="0">
                <a:solidFill>
                  <a:srgbClr val="8A8C8E"/>
                </a:solidFill>
                <a:latin typeface="Arial" panose="020B0604020202020204" pitchFamily="34" charset="0"/>
                <a:cs typeface="Arial" panose="020B0604020202020204" pitchFamily="34" charset="0"/>
              </a:rPr>
              <a:t>exterior edge indicate better performance.</a:t>
            </a:r>
            <a:endParaRPr lang="en-US" sz="800" dirty="0">
              <a:latin typeface="Arial" panose="020B0604020202020204" pitchFamily="34" charset="0"/>
              <a:cs typeface="Arial" panose="020B0604020202020204" pitchFamily="34" charset="0"/>
            </a:endParaRPr>
          </a:p>
          <a:p>
            <a:pPr marR="48260">
              <a:spcBef>
                <a:spcPts val="600"/>
              </a:spcBef>
            </a:pPr>
            <a:r>
              <a:rPr lang="en-US" sz="800" spc="-10" dirty="0">
                <a:solidFill>
                  <a:srgbClr val="8A8C8E"/>
                </a:solidFill>
                <a:latin typeface="Arial" panose="020B0604020202020204" pitchFamily="34" charset="0"/>
                <a:cs typeface="Arial" panose="020B0604020202020204" pitchFamily="34" charset="0"/>
              </a:rPr>
              <a:t>The </a:t>
            </a:r>
            <a:r>
              <a:rPr lang="en-US" sz="800" b="1" spc="-5" dirty="0">
                <a:solidFill>
                  <a:srgbClr val="8A8C8E"/>
                </a:solidFill>
                <a:latin typeface="Arial" panose="020B0604020202020204" pitchFamily="34" charset="0"/>
                <a:cs typeface="Arial" panose="020B0604020202020204" pitchFamily="34" charset="0"/>
              </a:rPr>
              <a:t>percentages </a:t>
            </a:r>
            <a:r>
              <a:rPr lang="en-US" sz="800" spc="-5" dirty="0">
                <a:solidFill>
                  <a:srgbClr val="8A8C8E"/>
                </a:solidFill>
                <a:latin typeface="Arial" panose="020B0604020202020204" pitchFamily="34" charset="0"/>
                <a:cs typeface="Arial" panose="020B0604020202020204" pitchFamily="34" charset="0"/>
              </a:rPr>
              <a:t>represent </a:t>
            </a:r>
            <a:r>
              <a:rPr lang="en-US" sz="800" dirty="0">
                <a:solidFill>
                  <a:srgbClr val="8A8C8E"/>
                </a:solidFill>
                <a:latin typeface="Arial" panose="020B0604020202020204" pitchFamily="34" charset="0"/>
                <a:cs typeface="Arial" panose="020B0604020202020204" pitchFamily="34" charset="0"/>
              </a:rPr>
              <a:t>an </a:t>
            </a:r>
            <a:r>
              <a:rPr lang="en-US" sz="800" b="1" spc="-10" dirty="0">
                <a:solidFill>
                  <a:srgbClr val="8A8C8E"/>
                </a:solidFill>
                <a:latin typeface="Arial" panose="020B0604020202020204" pitchFamily="34" charset="0"/>
                <a:cs typeface="Arial" panose="020B0604020202020204" pitchFamily="34" charset="0"/>
              </a:rPr>
              <a:t>average </a:t>
            </a:r>
            <a:r>
              <a:rPr lang="en-US" sz="800" b="1" spc="-5" dirty="0">
                <a:solidFill>
                  <a:srgbClr val="8A8C8E"/>
                </a:solidFill>
                <a:latin typeface="Arial" panose="020B0604020202020204" pitchFamily="34" charset="0"/>
                <a:cs typeface="Arial" panose="020B0604020202020204" pitchFamily="34" charset="0"/>
              </a:rPr>
              <a:t>score </a:t>
            </a:r>
            <a:r>
              <a:rPr lang="en-US" sz="800" b="1" dirty="0">
                <a:solidFill>
                  <a:srgbClr val="8A8C8E"/>
                </a:solidFill>
                <a:latin typeface="Arial" panose="020B0604020202020204" pitchFamily="34" charset="0"/>
                <a:cs typeface="Arial" panose="020B0604020202020204" pitchFamily="34" charset="0"/>
              </a:rPr>
              <a:t>of all </a:t>
            </a:r>
            <a:r>
              <a:rPr lang="en-US" sz="800" spc="-5" dirty="0">
                <a:solidFill>
                  <a:srgbClr val="8A8C8E"/>
                </a:solidFill>
                <a:latin typeface="Arial" panose="020B0604020202020204" pitchFamily="34" charset="0"/>
                <a:cs typeface="Arial" panose="020B0604020202020204" pitchFamily="34" charset="0"/>
              </a:rPr>
              <a:t>performance </a:t>
            </a:r>
            <a:r>
              <a:rPr lang="en-US" sz="800" dirty="0">
                <a:solidFill>
                  <a:srgbClr val="8A8C8E"/>
                </a:solidFill>
                <a:latin typeface="Arial" panose="020B0604020202020204" pitchFamily="34" charset="0"/>
                <a:cs typeface="Arial" panose="020B0604020202020204" pitchFamily="34" charset="0"/>
              </a:rPr>
              <a:t>metrics in each </a:t>
            </a:r>
            <a:r>
              <a:rPr lang="en-US" sz="800" spc="-5" dirty="0">
                <a:solidFill>
                  <a:srgbClr val="8A8C8E"/>
                </a:solidFill>
                <a:latin typeface="Arial" panose="020B0604020202020204" pitchFamily="34" charset="0"/>
                <a:cs typeface="Arial" panose="020B0604020202020204" pitchFamily="34" charset="0"/>
              </a:rPr>
              <a:t>management procedure. </a:t>
            </a:r>
            <a:r>
              <a:rPr lang="en-US" sz="800" dirty="0">
                <a:solidFill>
                  <a:srgbClr val="8A8C8E"/>
                </a:solidFill>
                <a:latin typeface="Arial" panose="020B0604020202020204" pitchFamily="34" charset="0"/>
                <a:cs typeface="Arial" panose="020B0604020202020204" pitchFamily="34" charset="0"/>
              </a:rPr>
              <a:t>It </a:t>
            </a:r>
            <a:r>
              <a:rPr lang="en-US" sz="800" spc="-5" dirty="0">
                <a:solidFill>
                  <a:srgbClr val="8A8C8E"/>
                </a:solidFill>
                <a:latin typeface="Arial" panose="020B0604020202020204" pitchFamily="34" charset="0"/>
                <a:cs typeface="Arial" panose="020B0604020202020204" pitchFamily="34" charset="0"/>
              </a:rPr>
              <a:t>provides </a:t>
            </a:r>
            <a:r>
              <a:rPr lang="en-US" sz="800" dirty="0">
                <a:solidFill>
                  <a:srgbClr val="8A8C8E"/>
                </a:solidFill>
                <a:latin typeface="Arial" panose="020B0604020202020204" pitchFamily="34" charset="0"/>
                <a:cs typeface="Arial" panose="020B0604020202020204" pitchFamily="34" charset="0"/>
              </a:rPr>
              <a:t>a quick </a:t>
            </a:r>
            <a:r>
              <a:rPr lang="en-US" sz="800" spc="-5" dirty="0">
                <a:solidFill>
                  <a:srgbClr val="8A8C8E"/>
                </a:solidFill>
                <a:latin typeface="Arial" panose="020B0604020202020204" pitchFamily="34" charset="0"/>
                <a:cs typeface="Arial" panose="020B0604020202020204" pitchFamily="34" charset="0"/>
              </a:rPr>
              <a:t>comparison </a:t>
            </a:r>
            <a:r>
              <a:rPr lang="en-US" sz="800" dirty="0">
                <a:solidFill>
                  <a:srgbClr val="8A8C8E"/>
                </a:solidFill>
                <a:latin typeface="Arial" panose="020B0604020202020204" pitchFamily="34" charset="0"/>
                <a:cs typeface="Arial" panose="020B0604020202020204" pitchFamily="34" charset="0"/>
              </a:rPr>
              <a:t>of </a:t>
            </a:r>
            <a:r>
              <a:rPr lang="en-US" sz="800" spc="-10" dirty="0">
                <a:solidFill>
                  <a:srgbClr val="8A8C8E"/>
                </a:solidFill>
                <a:latin typeface="Arial" panose="020B0604020202020204" pitchFamily="34" charset="0"/>
                <a:cs typeface="Arial" panose="020B0604020202020204" pitchFamily="34" charset="0"/>
              </a:rPr>
              <a:t>overall </a:t>
            </a:r>
            <a:r>
              <a:rPr lang="en-US" sz="800" dirty="0">
                <a:solidFill>
                  <a:srgbClr val="8A8C8E"/>
                </a:solidFill>
                <a:latin typeface="Arial" panose="020B0604020202020204" pitchFamily="34" charset="0"/>
                <a:cs typeface="Arial" panose="020B0604020202020204" pitchFamily="34" charset="0"/>
              </a:rPr>
              <a:t>MP  </a:t>
            </a:r>
            <a:r>
              <a:rPr lang="en-US" sz="800" spc="-5" dirty="0">
                <a:solidFill>
                  <a:srgbClr val="8A8C8E"/>
                </a:solidFill>
                <a:latin typeface="Arial" panose="020B0604020202020204" pitchFamily="34" charset="0"/>
                <a:cs typeface="Arial" panose="020B0604020202020204" pitchFamily="34" charset="0"/>
              </a:rPr>
              <a:t>performances. </a:t>
            </a:r>
            <a:r>
              <a:rPr lang="en-US" sz="800" b="1" spc="-5" dirty="0">
                <a:solidFill>
                  <a:srgbClr val="8A8C8E"/>
                </a:solidFill>
                <a:latin typeface="Arial" panose="020B0604020202020204" pitchFamily="34" charset="0"/>
                <a:cs typeface="Arial" panose="020B0604020202020204" pitchFamily="34" charset="0"/>
              </a:rPr>
              <a:t>Filled hexagons </a:t>
            </a:r>
            <a:r>
              <a:rPr lang="en-US" sz="800" b="1" dirty="0">
                <a:solidFill>
                  <a:srgbClr val="8A8C8E"/>
                </a:solidFill>
                <a:latin typeface="Arial" panose="020B0604020202020204" pitchFamily="34" charset="0"/>
                <a:cs typeface="Arial" panose="020B0604020202020204" pitchFamily="34" charset="0"/>
              </a:rPr>
              <a:t>with </a:t>
            </a:r>
            <a:r>
              <a:rPr lang="en-US" sz="800" b="1" spc="-5" dirty="0">
                <a:solidFill>
                  <a:srgbClr val="8A8C8E"/>
                </a:solidFill>
                <a:latin typeface="Arial" panose="020B0604020202020204" pitchFamily="34" charset="0"/>
                <a:cs typeface="Arial" panose="020B0604020202020204" pitchFamily="34" charset="0"/>
              </a:rPr>
              <a:t>larger areas indicate better </a:t>
            </a:r>
            <a:r>
              <a:rPr lang="en-US" sz="800" b="1" spc="-10" dirty="0">
                <a:solidFill>
                  <a:srgbClr val="8A8C8E"/>
                </a:solidFill>
                <a:latin typeface="Arial" panose="020B0604020202020204" pitchFamily="34" charset="0"/>
                <a:cs typeface="Arial" panose="020B0604020202020204" pitchFamily="34" charset="0"/>
              </a:rPr>
              <a:t>overall</a:t>
            </a:r>
            <a:r>
              <a:rPr lang="en-US" sz="800" b="1" spc="-5" dirty="0">
                <a:solidFill>
                  <a:srgbClr val="8A8C8E"/>
                </a:solidFill>
                <a:latin typeface="Arial" panose="020B0604020202020204" pitchFamily="34" charset="0"/>
                <a:cs typeface="Arial" panose="020B0604020202020204" pitchFamily="34" charset="0"/>
              </a:rPr>
              <a:t> performance</a:t>
            </a:r>
            <a:r>
              <a:rPr lang="en-US" sz="800" spc="-5" dirty="0">
                <a:solidFill>
                  <a:srgbClr val="8A8C8E"/>
                </a:solidFill>
                <a:latin typeface="Arial" panose="020B0604020202020204" pitchFamily="34" charset="0"/>
                <a:cs typeface="Arial" panose="020B0604020202020204" pitchFamily="34" charset="0"/>
              </a:rPr>
              <a:t>.</a:t>
            </a:r>
            <a:endParaRPr lang="en-US" sz="800" dirty="0">
              <a:latin typeface="Arial" panose="020B0604020202020204" pitchFamily="34" charset="0"/>
              <a:cs typeface="Arial" panose="020B0604020202020204" pitchFamily="34" charset="0"/>
            </a:endParaRPr>
          </a:p>
          <a:p>
            <a:pPr marR="33655">
              <a:spcBef>
                <a:spcPts val="500"/>
              </a:spcBef>
            </a:pPr>
            <a:endParaRPr lang="en-US" sz="800" dirty="0">
              <a:latin typeface="Arial" panose="020B0604020202020204" pitchFamily="34" charset="0"/>
              <a:cs typeface="Arial" panose="020B0604020202020204" pitchFamily="34" charset="0"/>
            </a:endParaRPr>
          </a:p>
        </p:txBody>
      </p:sp>
      <p:sp>
        <p:nvSpPr>
          <p:cNvPr id="25" name="object 11">
            <a:extLst>
              <a:ext uri="{FF2B5EF4-FFF2-40B4-BE49-F238E27FC236}">
                <a16:creationId xmlns:a16="http://schemas.microsoft.com/office/drawing/2014/main" id="{00645FB5-101D-A241-9837-3FAE054B4DC3}"/>
              </a:ext>
            </a:extLst>
          </p:cNvPr>
          <p:cNvSpPr/>
          <p:nvPr/>
        </p:nvSpPr>
        <p:spPr>
          <a:xfrm>
            <a:off x="11723581" y="1842377"/>
            <a:ext cx="28532" cy="0"/>
          </a:xfrm>
          <a:custGeom>
            <a:avLst/>
            <a:gdLst/>
            <a:ahLst/>
            <a:cxnLst/>
            <a:rect l="l" t="t" r="r" b="b"/>
            <a:pathLst>
              <a:path w="21590">
                <a:moveTo>
                  <a:pt x="0" y="0"/>
                </a:moveTo>
                <a:lnTo>
                  <a:pt x="21361" y="0"/>
                </a:lnTo>
              </a:path>
            </a:pathLst>
          </a:custGeom>
          <a:solidFill>
            <a:srgbClr val="CF3E27"/>
          </a:solidFill>
        </p:spPr>
        <p:txBody>
          <a:bodyPr wrap="square" lIns="0" tIns="0" rIns="0" bIns="0" rtlCol="0"/>
          <a:lstStyle/>
          <a:p>
            <a:endParaRPr/>
          </a:p>
        </p:txBody>
      </p:sp>
      <p:sp>
        <p:nvSpPr>
          <p:cNvPr id="27" name="object 14">
            <a:extLst>
              <a:ext uri="{FF2B5EF4-FFF2-40B4-BE49-F238E27FC236}">
                <a16:creationId xmlns:a16="http://schemas.microsoft.com/office/drawing/2014/main" id="{7CA16A34-A50A-814B-8129-45C36FAB5928}"/>
              </a:ext>
            </a:extLst>
          </p:cNvPr>
          <p:cNvSpPr txBox="1"/>
          <p:nvPr/>
        </p:nvSpPr>
        <p:spPr>
          <a:xfrm>
            <a:off x="5710828" y="2376955"/>
            <a:ext cx="793538" cy="289823"/>
          </a:xfrm>
          <a:prstGeom prst="rect">
            <a:avLst/>
          </a:prstGeom>
        </p:spPr>
        <p:txBody>
          <a:bodyPr vert="horz" wrap="square" lIns="0" tIns="12700" rIns="0" bIns="0" rtlCol="0">
            <a:spAutoFit/>
          </a:bodyPr>
          <a:lstStyle/>
          <a:p>
            <a:pPr marL="12700" marR="5080">
              <a:spcBef>
                <a:spcPts val="100"/>
              </a:spcBef>
            </a:pPr>
            <a:r>
              <a:rPr lang="en-US" sz="900" b="1" spc="-7" dirty="0">
                <a:solidFill>
                  <a:srgbClr val="221E1F"/>
                </a:solidFill>
                <a:latin typeface="Arial" panose="020B0604020202020204" pitchFamily="34" charset="0"/>
                <a:cs typeface="Arial" panose="020B0604020202020204" pitchFamily="34" charset="0"/>
              </a:rPr>
              <a:t>Management procedure</a:t>
            </a:r>
            <a:endParaRPr sz="900" b="1" spc="-7" dirty="0">
              <a:solidFill>
                <a:srgbClr val="221E1F"/>
              </a:solidFill>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8CC6FB88-ED43-F645-BB6F-B4C43BAA8A5F}"/>
              </a:ext>
            </a:extLst>
          </p:cNvPr>
          <p:cNvCxnSpPr>
            <a:cxnSpLocks/>
          </p:cNvCxnSpPr>
          <p:nvPr/>
        </p:nvCxnSpPr>
        <p:spPr>
          <a:xfrm>
            <a:off x="5191428" y="1058900"/>
            <a:ext cx="0" cy="6048282"/>
          </a:xfrm>
          <a:prstGeom prst="line">
            <a:avLst/>
          </a:prstGeom>
          <a:ln w="9525">
            <a:solidFill>
              <a:srgbClr val="FBB99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705E651-F7ED-DC4A-8386-C0D4B80E5835}"/>
              </a:ext>
            </a:extLst>
          </p:cNvPr>
          <p:cNvCxnSpPr>
            <a:cxnSpLocks/>
          </p:cNvCxnSpPr>
          <p:nvPr/>
        </p:nvCxnSpPr>
        <p:spPr>
          <a:xfrm>
            <a:off x="5194300" y="3559425"/>
            <a:ext cx="7924800" cy="0"/>
          </a:xfrm>
          <a:prstGeom prst="line">
            <a:avLst/>
          </a:prstGeom>
          <a:ln>
            <a:solidFill>
              <a:srgbClr val="FBB995"/>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6B374AED-D2FA-F941-B960-80BC15C91A3C}"/>
              </a:ext>
            </a:extLst>
          </p:cNvPr>
          <p:cNvSpPr txBox="1"/>
          <p:nvPr/>
        </p:nvSpPr>
        <p:spPr>
          <a:xfrm>
            <a:off x="1132406" y="2521769"/>
            <a:ext cx="3475921" cy="1037656"/>
          </a:xfrm>
          <a:prstGeom prst="rect">
            <a:avLst/>
          </a:prstGeom>
          <a:noFill/>
        </p:spPr>
        <p:txBody>
          <a:bodyPr wrap="square" lIns="0" tIns="0" rIns="0" bIns="0" rtlCol="0">
            <a:spAutoFit/>
          </a:bodyPr>
          <a:lstStyle/>
          <a:p>
            <a:pPr>
              <a:lnSpc>
                <a:spcPts val="1250"/>
              </a:lnSpc>
              <a:spcAft>
                <a:spcPts val="300"/>
              </a:spcAft>
            </a:pPr>
            <a:r>
              <a:rPr lang="en-US" sz="900" b="1">
                <a:solidFill>
                  <a:srgbClr val="D65227"/>
                </a:solidFill>
                <a:latin typeface="Arial" panose="020B0604020202020204" pitchFamily="34" charset="0"/>
                <a:cs typeface="Arial" panose="020B0604020202020204" pitchFamily="34" charset="0"/>
              </a:rPr>
              <a:t>SUMMARY OF RESULTS</a:t>
            </a:r>
          </a:p>
          <a:p>
            <a:pPr marR="5080">
              <a:lnSpc>
                <a:spcPts val="1250"/>
              </a:lnSpc>
              <a:spcBef>
                <a:spcPts val="114"/>
              </a:spcBef>
            </a:pPr>
            <a:r>
              <a:rPr lang="en-US" sz="950" b="1">
                <a:solidFill>
                  <a:schemeClr val="tx1">
                    <a:lumMod val="65000"/>
                    <a:lumOff val="35000"/>
                  </a:schemeClr>
                </a:solidFill>
                <a:latin typeface="Arial" panose="020B0604020202020204" pitchFamily="34" charset="0"/>
                <a:cs typeface="Arial" panose="020B0604020202020204" pitchFamily="34" charset="0"/>
              </a:rPr>
              <a:t>Management procedure 3 (MP3) performs best, scoring well for all 6 performance metrics across the 12 operating models over the 20-year projection period. MP2 also scores highly. MP1 and MP4 perform well for the short-term catch metric at the sacrifice of population health.</a:t>
            </a:r>
          </a:p>
        </p:txBody>
      </p:sp>
      <p:pic>
        <p:nvPicPr>
          <p:cNvPr id="2" name="Picture 1">
            <a:extLst>
              <a:ext uri="{FF2B5EF4-FFF2-40B4-BE49-F238E27FC236}">
                <a16:creationId xmlns:a16="http://schemas.microsoft.com/office/drawing/2014/main" id="{2AF4A541-1BFF-AF46-92CF-F73BDF6A59FB}"/>
              </a:ext>
            </a:extLst>
          </p:cNvPr>
          <p:cNvPicPr>
            <a:picLocks noChangeAspect="1"/>
          </p:cNvPicPr>
          <p:nvPr/>
        </p:nvPicPr>
        <p:blipFill>
          <a:blip r:embed="rId3"/>
          <a:stretch>
            <a:fillRect/>
          </a:stretch>
        </p:blipFill>
        <p:spPr>
          <a:xfrm>
            <a:off x="836414" y="4401805"/>
            <a:ext cx="114300" cy="127000"/>
          </a:xfrm>
          <a:prstGeom prst="rect">
            <a:avLst/>
          </a:prstGeom>
        </p:spPr>
      </p:pic>
      <p:pic>
        <p:nvPicPr>
          <p:cNvPr id="9" name="Picture 8">
            <a:extLst>
              <a:ext uri="{FF2B5EF4-FFF2-40B4-BE49-F238E27FC236}">
                <a16:creationId xmlns:a16="http://schemas.microsoft.com/office/drawing/2014/main" id="{2D931475-3B04-B741-ACDC-BB3A62B67D78}"/>
              </a:ext>
            </a:extLst>
          </p:cNvPr>
          <p:cNvPicPr>
            <a:picLocks noChangeAspect="1"/>
          </p:cNvPicPr>
          <p:nvPr/>
        </p:nvPicPr>
        <p:blipFill>
          <a:blip r:embed="rId4"/>
          <a:stretch>
            <a:fillRect/>
          </a:stretch>
        </p:blipFill>
        <p:spPr>
          <a:xfrm>
            <a:off x="860425" y="4652749"/>
            <a:ext cx="88900" cy="101600"/>
          </a:xfrm>
          <a:prstGeom prst="rect">
            <a:avLst/>
          </a:prstGeom>
        </p:spPr>
      </p:pic>
      <p:pic>
        <p:nvPicPr>
          <p:cNvPr id="16" name="Picture 15">
            <a:extLst>
              <a:ext uri="{FF2B5EF4-FFF2-40B4-BE49-F238E27FC236}">
                <a16:creationId xmlns:a16="http://schemas.microsoft.com/office/drawing/2014/main" id="{110F30F5-00F0-FF44-A923-4B8716E52F0E}"/>
              </a:ext>
            </a:extLst>
          </p:cNvPr>
          <p:cNvPicPr>
            <a:picLocks noChangeAspect="1"/>
          </p:cNvPicPr>
          <p:nvPr/>
        </p:nvPicPr>
        <p:blipFill>
          <a:blip r:embed="rId5"/>
          <a:stretch>
            <a:fillRect/>
          </a:stretch>
        </p:blipFill>
        <p:spPr>
          <a:xfrm>
            <a:off x="834613" y="4868538"/>
            <a:ext cx="127000" cy="165100"/>
          </a:xfrm>
          <a:prstGeom prst="rect">
            <a:avLst/>
          </a:prstGeom>
        </p:spPr>
      </p:pic>
      <p:pic>
        <p:nvPicPr>
          <p:cNvPr id="17" name="Picture 16">
            <a:extLst>
              <a:ext uri="{FF2B5EF4-FFF2-40B4-BE49-F238E27FC236}">
                <a16:creationId xmlns:a16="http://schemas.microsoft.com/office/drawing/2014/main" id="{88858DE7-D79D-C14C-B4B1-1E32DAEBA207}"/>
              </a:ext>
            </a:extLst>
          </p:cNvPr>
          <p:cNvPicPr>
            <a:picLocks noChangeAspect="1"/>
          </p:cNvPicPr>
          <p:nvPr/>
        </p:nvPicPr>
        <p:blipFill>
          <a:blip r:embed="rId6"/>
          <a:stretch>
            <a:fillRect/>
          </a:stretch>
        </p:blipFill>
        <p:spPr>
          <a:xfrm>
            <a:off x="1005289" y="6625314"/>
            <a:ext cx="421666" cy="470320"/>
          </a:xfrm>
          <a:prstGeom prst="rect">
            <a:avLst/>
          </a:prstGeom>
        </p:spPr>
      </p:pic>
      <p:sp>
        <p:nvSpPr>
          <p:cNvPr id="48" name="object 3">
            <a:extLst>
              <a:ext uri="{FF2B5EF4-FFF2-40B4-BE49-F238E27FC236}">
                <a16:creationId xmlns:a16="http://schemas.microsoft.com/office/drawing/2014/main" id="{9B77C9B5-3270-CE43-9C00-94C7D717275E}"/>
              </a:ext>
            </a:extLst>
          </p:cNvPr>
          <p:cNvSpPr txBox="1"/>
          <p:nvPr/>
        </p:nvSpPr>
        <p:spPr>
          <a:xfrm>
            <a:off x="1682179" y="6514131"/>
            <a:ext cx="1307739" cy="527324"/>
          </a:xfrm>
          <a:prstGeom prst="rect">
            <a:avLst/>
          </a:prstGeom>
        </p:spPr>
        <p:txBody>
          <a:bodyPr vert="horz" wrap="square" lIns="0" tIns="15875" rIns="0" bIns="0" rtlCol="0">
            <a:spAutoFit/>
          </a:bodyPr>
          <a:lstStyle/>
          <a:p>
            <a:pPr marL="12700">
              <a:spcBef>
                <a:spcPts val="125"/>
              </a:spcBef>
            </a:pPr>
            <a:r>
              <a:rPr sz="700" spc="10">
                <a:solidFill>
                  <a:srgbClr val="8A8C8E"/>
                </a:solidFill>
                <a:latin typeface="Arial" panose="020B0604020202020204" pitchFamily="34" charset="0"/>
                <a:cs typeface="Arial" panose="020B0604020202020204" pitchFamily="34" charset="0"/>
              </a:rPr>
              <a:t>OVERALL</a:t>
            </a:r>
            <a:r>
              <a:rPr lang="en-US" sz="700" spc="10">
                <a:solidFill>
                  <a:srgbClr val="8A8C8E"/>
                </a:solidFill>
                <a:latin typeface="Arial" panose="020B0604020202020204" pitchFamily="34" charset="0"/>
                <a:cs typeface="Arial" panose="020B0604020202020204" pitchFamily="34" charset="0"/>
              </a:rPr>
              <a:t> </a:t>
            </a:r>
            <a:r>
              <a:rPr sz="700" spc="15">
                <a:solidFill>
                  <a:srgbClr val="8A8C8E"/>
                </a:solidFill>
                <a:latin typeface="Arial" panose="020B0604020202020204" pitchFamily="34" charset="0"/>
                <a:cs typeface="Arial" panose="020B0604020202020204" pitchFamily="34" charset="0"/>
              </a:rPr>
              <a:t>MP</a:t>
            </a:r>
            <a:r>
              <a:rPr lang="en-US" sz="700" spc="-55">
                <a:solidFill>
                  <a:srgbClr val="8A8C8E"/>
                </a:solidFill>
                <a:latin typeface="Arial" panose="020B0604020202020204" pitchFamily="34" charset="0"/>
                <a:cs typeface="Arial" panose="020B0604020202020204" pitchFamily="34" charset="0"/>
              </a:rPr>
              <a:t> </a:t>
            </a:r>
            <a:r>
              <a:rPr sz="700" spc="5">
                <a:solidFill>
                  <a:srgbClr val="8A8C8E"/>
                </a:solidFill>
                <a:latin typeface="Arial" panose="020B0604020202020204" pitchFamily="34" charset="0"/>
                <a:cs typeface="Arial" panose="020B0604020202020204" pitchFamily="34" charset="0"/>
              </a:rPr>
              <a:t>SCORE</a:t>
            </a:r>
            <a:endParaRPr sz="700">
              <a:latin typeface="Arial" panose="020B0604020202020204" pitchFamily="34" charset="0"/>
              <a:cs typeface="Arial" panose="020B0604020202020204" pitchFamily="34" charset="0"/>
            </a:endParaRPr>
          </a:p>
          <a:p>
            <a:pPr marL="12700" marR="5080">
              <a:lnSpc>
                <a:spcPct val="111900"/>
              </a:lnSpc>
              <a:spcBef>
                <a:spcPts val="405"/>
              </a:spcBef>
            </a:pPr>
            <a:r>
              <a:rPr sz="700" spc="10">
                <a:solidFill>
                  <a:srgbClr val="8A8C8E"/>
                </a:solidFill>
                <a:latin typeface="Arial" panose="020B0604020202020204" pitchFamily="34" charset="0"/>
                <a:cs typeface="Arial" panose="020B0604020202020204" pitchFamily="34" charset="0"/>
              </a:rPr>
              <a:t>HIGHEST</a:t>
            </a:r>
            <a:r>
              <a:rPr lang="en-US" sz="700" spc="10">
                <a:solidFill>
                  <a:srgbClr val="8A8C8E"/>
                </a:solidFill>
                <a:latin typeface="Arial" panose="020B0604020202020204" pitchFamily="34" charset="0"/>
                <a:cs typeface="Arial" panose="020B0604020202020204" pitchFamily="34" charset="0"/>
              </a:rPr>
              <a:t> </a:t>
            </a:r>
            <a:r>
              <a:rPr sz="700" spc="5">
                <a:solidFill>
                  <a:srgbClr val="8A8C8E"/>
                </a:solidFill>
                <a:latin typeface="Arial" panose="020B0604020202020204" pitchFamily="34" charset="0"/>
                <a:cs typeface="Arial" panose="020B0604020202020204" pitchFamily="34" charset="0"/>
              </a:rPr>
              <a:t>SCORE</a:t>
            </a:r>
            <a:r>
              <a:rPr sz="700" spc="-45">
                <a:solidFill>
                  <a:srgbClr val="8A8C8E"/>
                </a:solidFill>
                <a:latin typeface="Arial" panose="020B0604020202020204" pitchFamily="34" charset="0"/>
                <a:cs typeface="Arial" panose="020B0604020202020204" pitchFamily="34" charset="0"/>
              </a:rPr>
              <a:t> </a:t>
            </a:r>
            <a:r>
              <a:rPr sz="700" spc="10">
                <a:solidFill>
                  <a:srgbClr val="8A8C8E"/>
                </a:solidFill>
                <a:latin typeface="Arial" panose="020B0604020202020204" pitchFamily="34" charset="0"/>
                <a:cs typeface="Arial" panose="020B0604020202020204" pitchFamily="34" charset="0"/>
              </a:rPr>
              <a:t>FOR THIS</a:t>
            </a:r>
            <a:r>
              <a:rPr sz="700" spc="-70">
                <a:solidFill>
                  <a:srgbClr val="8A8C8E"/>
                </a:solidFill>
                <a:latin typeface="Arial" panose="020B0604020202020204" pitchFamily="34" charset="0"/>
                <a:cs typeface="Arial" panose="020B0604020202020204" pitchFamily="34" charset="0"/>
              </a:rPr>
              <a:t> </a:t>
            </a:r>
            <a:r>
              <a:rPr sz="700" spc="15">
                <a:solidFill>
                  <a:srgbClr val="8A8C8E"/>
                </a:solidFill>
                <a:latin typeface="Arial" panose="020B0604020202020204" pitchFamily="34" charset="0"/>
                <a:cs typeface="Arial" panose="020B0604020202020204" pitchFamily="34" charset="0"/>
              </a:rPr>
              <a:t>PERFORMANCE METRIC</a:t>
            </a:r>
            <a:r>
              <a:rPr lang="en-US" sz="700" spc="15">
                <a:solidFill>
                  <a:srgbClr val="8A8C8E"/>
                </a:solidFill>
                <a:latin typeface="Arial" panose="020B0604020202020204" pitchFamily="34" charset="0"/>
                <a:cs typeface="Arial" panose="020B0604020202020204" pitchFamily="34" charset="0"/>
              </a:rPr>
              <a:t> </a:t>
            </a:r>
            <a:r>
              <a:rPr sz="700" spc="10">
                <a:solidFill>
                  <a:srgbClr val="8A8C8E"/>
                </a:solidFill>
                <a:latin typeface="Arial" panose="020B0604020202020204" pitchFamily="34" charset="0"/>
                <a:cs typeface="Arial" panose="020B0604020202020204" pitchFamily="34" charset="0"/>
              </a:rPr>
              <a:t>IS IN THIS </a:t>
            </a:r>
            <a:r>
              <a:rPr sz="700" spc="5">
                <a:solidFill>
                  <a:srgbClr val="8A8C8E"/>
                </a:solidFill>
                <a:latin typeface="Arial" panose="020B0604020202020204" pitchFamily="34" charset="0"/>
                <a:cs typeface="Arial" panose="020B0604020202020204" pitchFamily="34" charset="0"/>
              </a:rPr>
              <a:t>OPERATING</a:t>
            </a:r>
            <a:r>
              <a:rPr sz="700" spc="-15">
                <a:solidFill>
                  <a:srgbClr val="8A8C8E"/>
                </a:solidFill>
                <a:latin typeface="Arial" panose="020B0604020202020204" pitchFamily="34" charset="0"/>
                <a:cs typeface="Arial" panose="020B0604020202020204" pitchFamily="34" charset="0"/>
              </a:rPr>
              <a:t> </a:t>
            </a:r>
            <a:r>
              <a:rPr sz="700" spc="15">
                <a:solidFill>
                  <a:srgbClr val="8A8C8E"/>
                </a:solidFill>
                <a:latin typeface="Arial" panose="020B0604020202020204" pitchFamily="34" charset="0"/>
                <a:cs typeface="Arial" panose="020B0604020202020204" pitchFamily="34" charset="0"/>
              </a:rPr>
              <a:t>MODEL</a:t>
            </a:r>
            <a:endParaRPr sz="700">
              <a:latin typeface="Arial" panose="020B0604020202020204" pitchFamily="34" charset="0"/>
              <a:cs typeface="Arial" panose="020B0604020202020204" pitchFamily="34" charset="0"/>
            </a:endParaRPr>
          </a:p>
        </p:txBody>
      </p:sp>
      <p:cxnSp>
        <p:nvCxnSpPr>
          <p:cNvPr id="49" name="Straight Connector 48">
            <a:extLst>
              <a:ext uri="{FF2B5EF4-FFF2-40B4-BE49-F238E27FC236}">
                <a16:creationId xmlns:a16="http://schemas.microsoft.com/office/drawing/2014/main" id="{8012569C-C293-5E44-8D1C-78610D5948C6}"/>
              </a:ext>
            </a:extLst>
          </p:cNvPr>
          <p:cNvCxnSpPr>
            <a:cxnSpLocks/>
          </p:cNvCxnSpPr>
          <p:nvPr/>
        </p:nvCxnSpPr>
        <p:spPr>
          <a:xfrm>
            <a:off x="1193317" y="6577963"/>
            <a:ext cx="451333" cy="0"/>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AEBBE03-685C-5C43-BF7A-74D07AEC754D}"/>
              </a:ext>
            </a:extLst>
          </p:cNvPr>
          <p:cNvCxnSpPr>
            <a:cxnSpLocks/>
          </p:cNvCxnSpPr>
          <p:nvPr/>
        </p:nvCxnSpPr>
        <p:spPr>
          <a:xfrm>
            <a:off x="1193316" y="6585506"/>
            <a:ext cx="0" cy="192287"/>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1" name="object 14">
            <a:extLst>
              <a:ext uri="{FF2B5EF4-FFF2-40B4-BE49-F238E27FC236}">
                <a16:creationId xmlns:a16="http://schemas.microsoft.com/office/drawing/2014/main" id="{AF31800A-8326-404D-8D96-C77241A80D1D}"/>
              </a:ext>
            </a:extLst>
          </p:cNvPr>
          <p:cNvSpPr txBox="1"/>
          <p:nvPr/>
        </p:nvSpPr>
        <p:spPr>
          <a:xfrm>
            <a:off x="6712936" y="2376955"/>
            <a:ext cx="1799836" cy="151323"/>
          </a:xfrm>
          <a:prstGeom prst="rect">
            <a:avLst/>
          </a:prstGeom>
        </p:spPr>
        <p:txBody>
          <a:bodyPr vert="horz" wrap="square" lIns="0" tIns="12700" rIns="0" bIns="0" rtlCol="0">
            <a:spAutoFit/>
          </a:bodyPr>
          <a:lstStyle/>
          <a:p>
            <a:pPr marL="12700" marR="5080">
              <a:spcBef>
                <a:spcPts val="100"/>
              </a:spcBef>
            </a:pPr>
            <a:r>
              <a:rPr lang="en-US" sz="900" b="1" spc="-7">
                <a:solidFill>
                  <a:srgbClr val="221E1F"/>
                </a:solidFill>
                <a:latin typeface="Arial" panose="020B0604020202020204" pitchFamily="34" charset="0"/>
                <a:cs typeface="Arial" panose="020B0604020202020204" pitchFamily="34" charset="0"/>
              </a:rPr>
              <a:t>Performance metrics measured</a:t>
            </a:r>
            <a:endParaRPr sz="900" b="1" spc="-7">
              <a:solidFill>
                <a:srgbClr val="221E1F"/>
              </a:solidFill>
              <a:latin typeface="Arial" panose="020B0604020202020204" pitchFamily="34" charset="0"/>
              <a:cs typeface="Arial" panose="020B0604020202020204" pitchFamily="34" charset="0"/>
            </a:endParaRPr>
          </a:p>
        </p:txBody>
      </p:sp>
      <p:sp>
        <p:nvSpPr>
          <p:cNvPr id="62" name="object 7">
            <a:extLst>
              <a:ext uri="{FF2B5EF4-FFF2-40B4-BE49-F238E27FC236}">
                <a16:creationId xmlns:a16="http://schemas.microsoft.com/office/drawing/2014/main" id="{00621574-79B5-124B-B018-FC96790DD5D9}"/>
              </a:ext>
            </a:extLst>
          </p:cNvPr>
          <p:cNvSpPr txBox="1"/>
          <p:nvPr/>
        </p:nvSpPr>
        <p:spPr>
          <a:xfrm>
            <a:off x="5887396" y="2714145"/>
            <a:ext cx="628608" cy="722827"/>
          </a:xfrm>
          <a:prstGeom prst="rect">
            <a:avLst/>
          </a:prstGeom>
        </p:spPr>
        <p:txBody>
          <a:bodyPr vert="horz" wrap="square" lIns="0" tIns="25400" rIns="0" bIns="0" rtlCol="0">
            <a:spAutoFit/>
          </a:bodyPr>
          <a:lstStyle/>
          <a:p>
            <a:pPr marR="393065">
              <a:lnSpc>
                <a:spcPts val="1060"/>
              </a:lnSpc>
            </a:pPr>
            <a:r>
              <a:rPr sz="800" b="1" spc="-10" dirty="0">
                <a:solidFill>
                  <a:srgbClr val="808285"/>
                </a:solidFill>
                <a:latin typeface="Arial" panose="020B0604020202020204" pitchFamily="34" charset="0"/>
                <a:cs typeface="Arial" panose="020B0604020202020204" pitchFamily="34" charset="0"/>
              </a:rPr>
              <a:t>MP1</a:t>
            </a:r>
            <a:endParaRPr lang="en-US" sz="800" b="1" spc="-10" dirty="0">
              <a:solidFill>
                <a:srgbClr val="808285"/>
              </a:solidFill>
              <a:latin typeface="Arial" panose="020B0604020202020204" pitchFamily="34" charset="0"/>
              <a:cs typeface="Arial" panose="020B0604020202020204" pitchFamily="34" charset="0"/>
            </a:endParaRPr>
          </a:p>
          <a:p>
            <a:pPr marR="393065">
              <a:lnSpc>
                <a:spcPts val="1060"/>
              </a:lnSpc>
            </a:pPr>
            <a:r>
              <a:rPr sz="800" b="1" spc="-5" dirty="0">
                <a:solidFill>
                  <a:srgbClr val="808285"/>
                </a:solidFill>
                <a:latin typeface="Arial" panose="020B0604020202020204" pitchFamily="34" charset="0"/>
                <a:cs typeface="Arial" panose="020B0604020202020204" pitchFamily="34" charset="0"/>
              </a:rPr>
              <a:t>MP2</a:t>
            </a:r>
            <a:endParaRPr lang="en-US" sz="800" b="1" spc="-5" dirty="0">
              <a:solidFill>
                <a:srgbClr val="808285"/>
              </a:solidFill>
              <a:latin typeface="Arial" panose="020B0604020202020204" pitchFamily="34" charset="0"/>
              <a:cs typeface="Arial" panose="020B0604020202020204" pitchFamily="34" charset="0"/>
            </a:endParaRPr>
          </a:p>
          <a:p>
            <a:pPr marR="393065">
              <a:lnSpc>
                <a:spcPts val="1060"/>
              </a:lnSpc>
            </a:pPr>
            <a:r>
              <a:rPr lang="en-US" sz="800" b="1" spc="-5" dirty="0">
                <a:solidFill>
                  <a:srgbClr val="808285"/>
                </a:solidFill>
                <a:latin typeface="Arial" panose="020B0604020202020204" pitchFamily="34" charset="0"/>
                <a:cs typeface="Arial" panose="020B0604020202020204" pitchFamily="34" charset="0"/>
              </a:rPr>
              <a:t>MP3</a:t>
            </a:r>
          </a:p>
          <a:p>
            <a:pPr marR="393065">
              <a:lnSpc>
                <a:spcPts val="1060"/>
              </a:lnSpc>
            </a:pPr>
            <a:r>
              <a:rPr lang="en-US" sz="800" b="1" spc="-5" dirty="0">
                <a:solidFill>
                  <a:srgbClr val="808285"/>
                </a:solidFill>
                <a:latin typeface="Arial" panose="020B0604020202020204" pitchFamily="34" charset="0"/>
                <a:cs typeface="Arial" panose="020B0604020202020204" pitchFamily="34" charset="0"/>
              </a:rPr>
              <a:t>MP4</a:t>
            </a:r>
          </a:p>
          <a:p>
            <a:pPr marR="393065">
              <a:lnSpc>
                <a:spcPts val="1060"/>
              </a:lnSpc>
            </a:pPr>
            <a:r>
              <a:rPr lang="en-US" sz="800" b="1" spc="-5" dirty="0">
                <a:solidFill>
                  <a:srgbClr val="808285"/>
                </a:solidFill>
                <a:latin typeface="Arial" panose="020B0604020202020204" pitchFamily="34" charset="0"/>
                <a:cs typeface="Arial" panose="020B0604020202020204" pitchFamily="34" charset="0"/>
              </a:rPr>
              <a:t>MP5</a:t>
            </a:r>
            <a:endParaRPr lang="en-US" sz="800" dirty="0">
              <a:latin typeface="Arial" panose="020B0604020202020204" pitchFamily="34" charset="0"/>
              <a:cs typeface="Arial" panose="020B0604020202020204" pitchFamily="34" charset="0"/>
            </a:endParaRPr>
          </a:p>
        </p:txBody>
      </p:sp>
      <p:sp>
        <p:nvSpPr>
          <p:cNvPr id="63" name="Hexagon 62">
            <a:extLst>
              <a:ext uri="{FF2B5EF4-FFF2-40B4-BE49-F238E27FC236}">
                <a16:creationId xmlns:a16="http://schemas.microsoft.com/office/drawing/2014/main" id="{1A4798CF-3F97-D341-B959-99BE3FF733AE}"/>
              </a:ext>
            </a:extLst>
          </p:cNvPr>
          <p:cNvSpPr/>
          <p:nvPr/>
        </p:nvSpPr>
        <p:spPr>
          <a:xfrm rot="5400000">
            <a:off x="5746992" y="2772019"/>
            <a:ext cx="97237" cy="83824"/>
          </a:xfrm>
          <a:prstGeom prst="hexagon">
            <a:avLst/>
          </a:prstGeom>
          <a:noFill/>
          <a:ln w="15875">
            <a:solidFill>
              <a:srgbClr val="DD6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a:extLst>
              <a:ext uri="{FF2B5EF4-FFF2-40B4-BE49-F238E27FC236}">
                <a16:creationId xmlns:a16="http://schemas.microsoft.com/office/drawing/2014/main" id="{2114FAFF-B67D-2F47-BEB4-0B39F370A18E}"/>
              </a:ext>
            </a:extLst>
          </p:cNvPr>
          <p:cNvSpPr/>
          <p:nvPr/>
        </p:nvSpPr>
        <p:spPr>
          <a:xfrm rot="5400000">
            <a:off x="5746992" y="2911474"/>
            <a:ext cx="97237" cy="83824"/>
          </a:xfrm>
          <a:prstGeom prst="hexagon">
            <a:avLst/>
          </a:prstGeom>
          <a:noFill/>
          <a:ln w="15875">
            <a:solidFill>
              <a:srgbClr val="007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a:extLst>
              <a:ext uri="{FF2B5EF4-FFF2-40B4-BE49-F238E27FC236}">
                <a16:creationId xmlns:a16="http://schemas.microsoft.com/office/drawing/2014/main" id="{B8F05F6D-6FB8-0E42-AC6A-6B69F81A0B35}"/>
              </a:ext>
            </a:extLst>
          </p:cNvPr>
          <p:cNvSpPr/>
          <p:nvPr/>
        </p:nvSpPr>
        <p:spPr>
          <a:xfrm rot="5400000">
            <a:off x="5746992" y="3190384"/>
            <a:ext cx="97237" cy="83824"/>
          </a:xfrm>
          <a:prstGeom prst="hexagon">
            <a:avLst/>
          </a:prstGeom>
          <a:noFill/>
          <a:ln w="15875">
            <a:solidFill>
              <a:srgbClr val="BC1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a:extLst>
              <a:ext uri="{FF2B5EF4-FFF2-40B4-BE49-F238E27FC236}">
                <a16:creationId xmlns:a16="http://schemas.microsoft.com/office/drawing/2014/main" id="{D4804A9C-A4BD-3E45-AD2A-04D0E2B17B00}"/>
              </a:ext>
            </a:extLst>
          </p:cNvPr>
          <p:cNvSpPr/>
          <p:nvPr/>
        </p:nvSpPr>
        <p:spPr>
          <a:xfrm rot="5400000">
            <a:off x="5746992" y="3329839"/>
            <a:ext cx="97237" cy="83824"/>
          </a:xfrm>
          <a:prstGeom prst="hexagon">
            <a:avLst/>
          </a:prstGeom>
          <a:noFill/>
          <a:ln w="15875">
            <a:solidFill>
              <a:srgbClr val="8C99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a:extLst>
              <a:ext uri="{FF2B5EF4-FFF2-40B4-BE49-F238E27FC236}">
                <a16:creationId xmlns:a16="http://schemas.microsoft.com/office/drawing/2014/main" id="{0C759DDA-F100-A449-ADED-25A9F43AC751}"/>
              </a:ext>
            </a:extLst>
          </p:cNvPr>
          <p:cNvSpPr/>
          <p:nvPr/>
        </p:nvSpPr>
        <p:spPr>
          <a:xfrm rot="5400000">
            <a:off x="5746992" y="3050929"/>
            <a:ext cx="97237" cy="83824"/>
          </a:xfrm>
          <a:prstGeom prst="hexagon">
            <a:avLst/>
          </a:prstGeom>
          <a:noFill/>
          <a:ln w="15875">
            <a:solidFill>
              <a:srgbClr val="007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865B5968-BCD4-E247-B487-C111E8DCC77B}"/>
              </a:ext>
            </a:extLst>
          </p:cNvPr>
          <p:cNvCxnSpPr>
            <a:cxnSpLocks/>
          </p:cNvCxnSpPr>
          <p:nvPr/>
        </p:nvCxnSpPr>
        <p:spPr>
          <a:xfrm>
            <a:off x="6564273" y="2400300"/>
            <a:ext cx="0" cy="1159125"/>
          </a:xfrm>
          <a:prstGeom prst="line">
            <a:avLst/>
          </a:prstGeom>
          <a:ln w="9525">
            <a:solidFill>
              <a:srgbClr val="FBB995"/>
            </a:solidFill>
          </a:ln>
        </p:spPr>
        <p:style>
          <a:lnRef idx="1">
            <a:schemeClr val="accent1"/>
          </a:lnRef>
          <a:fillRef idx="0">
            <a:schemeClr val="accent1"/>
          </a:fillRef>
          <a:effectRef idx="0">
            <a:schemeClr val="accent1"/>
          </a:effectRef>
          <a:fontRef idx="minor">
            <a:schemeClr val="tx1"/>
          </a:fontRef>
        </p:style>
      </p:cxnSp>
      <p:sp>
        <p:nvSpPr>
          <p:cNvPr id="70" name="object 3">
            <a:extLst>
              <a:ext uri="{FF2B5EF4-FFF2-40B4-BE49-F238E27FC236}">
                <a16:creationId xmlns:a16="http://schemas.microsoft.com/office/drawing/2014/main" id="{8B758350-8642-0446-8DA3-9C50CAFF6123}"/>
              </a:ext>
            </a:extLst>
          </p:cNvPr>
          <p:cNvSpPr txBox="1"/>
          <p:nvPr/>
        </p:nvSpPr>
        <p:spPr>
          <a:xfrm>
            <a:off x="1110655" y="6785335"/>
            <a:ext cx="218062" cy="154529"/>
          </a:xfrm>
          <a:prstGeom prst="rect">
            <a:avLst/>
          </a:prstGeom>
        </p:spPr>
        <p:txBody>
          <a:bodyPr vert="horz" wrap="square" lIns="0" tIns="15875" rIns="0" bIns="0" rtlCol="0">
            <a:spAutoFit/>
          </a:bodyPr>
          <a:lstStyle/>
          <a:p>
            <a:pPr marL="12700">
              <a:spcBef>
                <a:spcPts val="125"/>
              </a:spcBef>
            </a:pPr>
            <a:r>
              <a:rPr lang="en-US" sz="900" b="1" spc="10">
                <a:solidFill>
                  <a:schemeClr val="bg1"/>
                </a:solidFill>
                <a:latin typeface="Arial" panose="020B0604020202020204" pitchFamily="34" charset="0"/>
                <a:cs typeface="Arial" panose="020B0604020202020204" pitchFamily="34" charset="0"/>
              </a:rPr>
              <a:t>X%</a:t>
            </a:r>
            <a:endParaRPr sz="900" b="1">
              <a:solidFill>
                <a:schemeClr val="bg1"/>
              </a:solidFill>
              <a:latin typeface="Arial" panose="020B0604020202020204" pitchFamily="34" charset="0"/>
              <a:cs typeface="Arial" panose="020B0604020202020204" pitchFamily="34" charset="0"/>
            </a:endParaRPr>
          </a:p>
        </p:txBody>
      </p:sp>
      <p:pic>
        <p:nvPicPr>
          <p:cNvPr id="72" name="Picture 71">
            <a:extLst>
              <a:ext uri="{FF2B5EF4-FFF2-40B4-BE49-F238E27FC236}">
                <a16:creationId xmlns:a16="http://schemas.microsoft.com/office/drawing/2014/main" id="{06CF138F-A68E-7748-BE52-9604CB8852A9}"/>
              </a:ext>
            </a:extLst>
          </p:cNvPr>
          <p:cNvPicPr>
            <a:picLocks noChangeAspect="1"/>
          </p:cNvPicPr>
          <p:nvPr/>
        </p:nvPicPr>
        <p:blipFill>
          <a:blip r:embed="rId7"/>
          <a:stretch>
            <a:fillRect/>
          </a:stretch>
        </p:blipFill>
        <p:spPr>
          <a:xfrm>
            <a:off x="6712936" y="2615036"/>
            <a:ext cx="669016" cy="760842"/>
          </a:xfrm>
          <a:prstGeom prst="rect">
            <a:avLst/>
          </a:prstGeom>
        </p:spPr>
      </p:pic>
      <p:pic>
        <p:nvPicPr>
          <p:cNvPr id="30" name="Picture 29">
            <a:extLst>
              <a:ext uri="{FF2B5EF4-FFF2-40B4-BE49-F238E27FC236}">
                <a16:creationId xmlns:a16="http://schemas.microsoft.com/office/drawing/2014/main" id="{8968A00E-EFA8-4240-8C4C-516DDC395415}"/>
              </a:ext>
            </a:extLst>
          </p:cNvPr>
          <p:cNvPicPr>
            <a:picLocks noChangeAspect="1"/>
          </p:cNvPicPr>
          <p:nvPr/>
        </p:nvPicPr>
        <p:blipFill>
          <a:blip r:embed="rId8"/>
          <a:stretch>
            <a:fillRect/>
          </a:stretch>
        </p:blipFill>
        <p:spPr>
          <a:xfrm>
            <a:off x="7562054" y="2618337"/>
            <a:ext cx="101600" cy="101600"/>
          </a:xfrm>
          <a:prstGeom prst="rect">
            <a:avLst/>
          </a:prstGeom>
        </p:spPr>
      </p:pic>
      <p:pic>
        <p:nvPicPr>
          <p:cNvPr id="76" name="Picture 75">
            <a:extLst>
              <a:ext uri="{FF2B5EF4-FFF2-40B4-BE49-F238E27FC236}">
                <a16:creationId xmlns:a16="http://schemas.microsoft.com/office/drawing/2014/main" id="{DC6084C8-FB49-2A48-96A1-750054304C1F}"/>
              </a:ext>
            </a:extLst>
          </p:cNvPr>
          <p:cNvPicPr>
            <a:picLocks noChangeAspect="1"/>
          </p:cNvPicPr>
          <p:nvPr/>
        </p:nvPicPr>
        <p:blipFill>
          <a:blip r:embed="rId8"/>
          <a:stretch>
            <a:fillRect/>
          </a:stretch>
        </p:blipFill>
        <p:spPr>
          <a:xfrm>
            <a:off x="7562054" y="2749782"/>
            <a:ext cx="101600" cy="101600"/>
          </a:xfrm>
          <a:prstGeom prst="rect">
            <a:avLst/>
          </a:prstGeom>
        </p:spPr>
      </p:pic>
      <p:pic>
        <p:nvPicPr>
          <p:cNvPr id="77" name="Picture 76">
            <a:extLst>
              <a:ext uri="{FF2B5EF4-FFF2-40B4-BE49-F238E27FC236}">
                <a16:creationId xmlns:a16="http://schemas.microsoft.com/office/drawing/2014/main" id="{C1379B50-55D7-5648-B75F-5A12EAE7848F}"/>
              </a:ext>
            </a:extLst>
          </p:cNvPr>
          <p:cNvPicPr>
            <a:picLocks noChangeAspect="1"/>
          </p:cNvPicPr>
          <p:nvPr/>
        </p:nvPicPr>
        <p:blipFill>
          <a:blip r:embed="rId8"/>
          <a:stretch>
            <a:fillRect/>
          </a:stretch>
        </p:blipFill>
        <p:spPr>
          <a:xfrm>
            <a:off x="7562054" y="2881227"/>
            <a:ext cx="101600" cy="101600"/>
          </a:xfrm>
          <a:prstGeom prst="rect">
            <a:avLst/>
          </a:prstGeom>
        </p:spPr>
      </p:pic>
      <p:pic>
        <p:nvPicPr>
          <p:cNvPr id="78" name="Picture 77">
            <a:extLst>
              <a:ext uri="{FF2B5EF4-FFF2-40B4-BE49-F238E27FC236}">
                <a16:creationId xmlns:a16="http://schemas.microsoft.com/office/drawing/2014/main" id="{1E126E9B-516E-D746-8F81-FF0BAA8A411B}"/>
              </a:ext>
            </a:extLst>
          </p:cNvPr>
          <p:cNvPicPr>
            <a:picLocks noChangeAspect="1"/>
          </p:cNvPicPr>
          <p:nvPr/>
        </p:nvPicPr>
        <p:blipFill>
          <a:blip r:embed="rId8"/>
          <a:stretch>
            <a:fillRect/>
          </a:stretch>
        </p:blipFill>
        <p:spPr>
          <a:xfrm>
            <a:off x="7562054" y="3012672"/>
            <a:ext cx="101600" cy="101600"/>
          </a:xfrm>
          <a:prstGeom prst="rect">
            <a:avLst/>
          </a:prstGeom>
        </p:spPr>
      </p:pic>
      <p:pic>
        <p:nvPicPr>
          <p:cNvPr id="79" name="Picture 78">
            <a:extLst>
              <a:ext uri="{FF2B5EF4-FFF2-40B4-BE49-F238E27FC236}">
                <a16:creationId xmlns:a16="http://schemas.microsoft.com/office/drawing/2014/main" id="{989F4D4C-C15C-294E-AD71-25680E7DC7C9}"/>
              </a:ext>
            </a:extLst>
          </p:cNvPr>
          <p:cNvPicPr>
            <a:picLocks noChangeAspect="1"/>
          </p:cNvPicPr>
          <p:nvPr/>
        </p:nvPicPr>
        <p:blipFill>
          <a:blip r:embed="rId8"/>
          <a:stretch>
            <a:fillRect/>
          </a:stretch>
        </p:blipFill>
        <p:spPr>
          <a:xfrm>
            <a:off x="7562054" y="3144117"/>
            <a:ext cx="101600" cy="101600"/>
          </a:xfrm>
          <a:prstGeom prst="rect">
            <a:avLst/>
          </a:prstGeom>
        </p:spPr>
      </p:pic>
      <p:pic>
        <p:nvPicPr>
          <p:cNvPr id="80" name="Picture 79">
            <a:extLst>
              <a:ext uri="{FF2B5EF4-FFF2-40B4-BE49-F238E27FC236}">
                <a16:creationId xmlns:a16="http://schemas.microsoft.com/office/drawing/2014/main" id="{865B3955-D9C7-074B-97EC-48CA84B31EF8}"/>
              </a:ext>
            </a:extLst>
          </p:cNvPr>
          <p:cNvPicPr>
            <a:picLocks noChangeAspect="1"/>
          </p:cNvPicPr>
          <p:nvPr/>
        </p:nvPicPr>
        <p:blipFill>
          <a:blip r:embed="rId8"/>
          <a:stretch>
            <a:fillRect/>
          </a:stretch>
        </p:blipFill>
        <p:spPr>
          <a:xfrm>
            <a:off x="7562054" y="3275562"/>
            <a:ext cx="101600" cy="101600"/>
          </a:xfrm>
          <a:prstGeom prst="rect">
            <a:avLst/>
          </a:prstGeom>
        </p:spPr>
      </p:pic>
      <p:sp>
        <p:nvSpPr>
          <p:cNvPr id="81" name="object 6">
            <a:extLst>
              <a:ext uri="{FF2B5EF4-FFF2-40B4-BE49-F238E27FC236}">
                <a16:creationId xmlns:a16="http://schemas.microsoft.com/office/drawing/2014/main" id="{3684AF98-791B-9F4B-9F9A-339C11E3658A}"/>
              </a:ext>
            </a:extLst>
          </p:cNvPr>
          <p:cNvSpPr txBox="1"/>
          <p:nvPr/>
        </p:nvSpPr>
        <p:spPr>
          <a:xfrm>
            <a:off x="7000415" y="2621097"/>
            <a:ext cx="101402" cy="92333"/>
          </a:xfrm>
          <a:prstGeom prst="rect">
            <a:avLst/>
          </a:prstGeom>
        </p:spPr>
        <p:txBody>
          <a:bodyPr vert="horz" wrap="square" lIns="0" tIns="0" rIns="0" bIns="0" rtlCol="0">
            <a:spAutoFit/>
          </a:bodyPr>
          <a:lstStyle/>
          <a:p>
            <a:pPr algn="ctr">
              <a:spcBef>
                <a:spcPts val="195"/>
              </a:spcBef>
            </a:pPr>
            <a:r>
              <a:rPr lang="en-US" sz="600" b="1" spc="-10">
                <a:solidFill>
                  <a:schemeClr val="bg1"/>
                </a:solidFill>
                <a:latin typeface="Arial" panose="020B0604020202020204" pitchFamily="34" charset="0"/>
                <a:cs typeface="Arial" panose="020B0604020202020204" pitchFamily="34" charset="0"/>
              </a:rPr>
              <a:t>A</a:t>
            </a:r>
            <a:endParaRPr sz="600">
              <a:solidFill>
                <a:schemeClr val="bg1"/>
              </a:solidFill>
              <a:latin typeface="Arial" panose="020B0604020202020204" pitchFamily="34" charset="0"/>
              <a:cs typeface="Arial" panose="020B0604020202020204" pitchFamily="34" charset="0"/>
            </a:endParaRPr>
          </a:p>
        </p:txBody>
      </p:sp>
      <p:sp>
        <p:nvSpPr>
          <p:cNvPr id="82" name="object 6">
            <a:extLst>
              <a:ext uri="{FF2B5EF4-FFF2-40B4-BE49-F238E27FC236}">
                <a16:creationId xmlns:a16="http://schemas.microsoft.com/office/drawing/2014/main" id="{2AF4C043-922D-E045-BEA6-AD099E0939A9}"/>
              </a:ext>
            </a:extLst>
          </p:cNvPr>
          <p:cNvSpPr txBox="1"/>
          <p:nvPr/>
        </p:nvSpPr>
        <p:spPr>
          <a:xfrm>
            <a:off x="7279815" y="2786197"/>
            <a:ext cx="101402" cy="92333"/>
          </a:xfrm>
          <a:prstGeom prst="rect">
            <a:avLst/>
          </a:prstGeom>
        </p:spPr>
        <p:txBody>
          <a:bodyPr vert="horz" wrap="square" lIns="0" tIns="0" rIns="0" bIns="0" rtlCol="0">
            <a:spAutoFit/>
          </a:bodyPr>
          <a:lstStyle/>
          <a:p>
            <a:pPr algn="ctr">
              <a:spcBef>
                <a:spcPts val="195"/>
              </a:spcBef>
            </a:pPr>
            <a:r>
              <a:rPr lang="en-US" sz="600" b="1" spc="-10">
                <a:solidFill>
                  <a:schemeClr val="bg1"/>
                </a:solidFill>
                <a:latin typeface="Arial" panose="020B0604020202020204" pitchFamily="34" charset="0"/>
                <a:cs typeface="Arial" panose="020B0604020202020204" pitchFamily="34" charset="0"/>
              </a:rPr>
              <a:t>B</a:t>
            </a:r>
            <a:endParaRPr sz="600">
              <a:solidFill>
                <a:schemeClr val="bg1"/>
              </a:solidFill>
              <a:latin typeface="Arial" panose="020B0604020202020204" pitchFamily="34" charset="0"/>
              <a:cs typeface="Arial" panose="020B0604020202020204" pitchFamily="34" charset="0"/>
            </a:endParaRPr>
          </a:p>
        </p:txBody>
      </p:sp>
      <p:sp>
        <p:nvSpPr>
          <p:cNvPr id="83" name="object 6">
            <a:extLst>
              <a:ext uri="{FF2B5EF4-FFF2-40B4-BE49-F238E27FC236}">
                <a16:creationId xmlns:a16="http://schemas.microsoft.com/office/drawing/2014/main" id="{BCB90C64-E16A-4248-829D-939B41324494}"/>
              </a:ext>
            </a:extLst>
          </p:cNvPr>
          <p:cNvSpPr txBox="1"/>
          <p:nvPr/>
        </p:nvSpPr>
        <p:spPr>
          <a:xfrm>
            <a:off x="7279815" y="3113222"/>
            <a:ext cx="101402" cy="92333"/>
          </a:xfrm>
          <a:prstGeom prst="rect">
            <a:avLst/>
          </a:prstGeom>
        </p:spPr>
        <p:txBody>
          <a:bodyPr vert="horz" wrap="square" lIns="0" tIns="0" rIns="0" bIns="0" rtlCol="0">
            <a:spAutoFit/>
          </a:bodyPr>
          <a:lstStyle/>
          <a:p>
            <a:pPr algn="ctr">
              <a:spcBef>
                <a:spcPts val="195"/>
              </a:spcBef>
            </a:pPr>
            <a:r>
              <a:rPr lang="en-US" sz="600" b="1" spc="-10">
                <a:solidFill>
                  <a:schemeClr val="bg1"/>
                </a:solidFill>
                <a:latin typeface="Arial" panose="020B0604020202020204" pitchFamily="34" charset="0"/>
                <a:cs typeface="Arial" panose="020B0604020202020204" pitchFamily="34" charset="0"/>
              </a:rPr>
              <a:t>C</a:t>
            </a:r>
            <a:endParaRPr sz="600">
              <a:solidFill>
                <a:schemeClr val="bg1"/>
              </a:solidFill>
              <a:latin typeface="Arial" panose="020B0604020202020204" pitchFamily="34" charset="0"/>
              <a:cs typeface="Arial" panose="020B0604020202020204" pitchFamily="34" charset="0"/>
            </a:endParaRPr>
          </a:p>
        </p:txBody>
      </p:sp>
      <p:sp>
        <p:nvSpPr>
          <p:cNvPr id="84" name="object 6">
            <a:extLst>
              <a:ext uri="{FF2B5EF4-FFF2-40B4-BE49-F238E27FC236}">
                <a16:creationId xmlns:a16="http://schemas.microsoft.com/office/drawing/2014/main" id="{D19916EF-568F-C34A-8A5B-A51BC197C254}"/>
              </a:ext>
            </a:extLst>
          </p:cNvPr>
          <p:cNvSpPr txBox="1"/>
          <p:nvPr/>
        </p:nvSpPr>
        <p:spPr>
          <a:xfrm>
            <a:off x="7000415" y="3278322"/>
            <a:ext cx="101402" cy="92333"/>
          </a:xfrm>
          <a:prstGeom prst="rect">
            <a:avLst/>
          </a:prstGeom>
        </p:spPr>
        <p:txBody>
          <a:bodyPr vert="horz" wrap="square" lIns="0" tIns="0" rIns="0" bIns="0" rtlCol="0">
            <a:spAutoFit/>
          </a:bodyPr>
          <a:lstStyle/>
          <a:p>
            <a:pPr algn="ctr">
              <a:spcBef>
                <a:spcPts val="195"/>
              </a:spcBef>
            </a:pPr>
            <a:r>
              <a:rPr lang="en-US" sz="600" b="1" spc="-10">
                <a:solidFill>
                  <a:schemeClr val="bg1"/>
                </a:solidFill>
                <a:latin typeface="Arial" panose="020B0604020202020204" pitchFamily="34" charset="0"/>
                <a:cs typeface="Arial" panose="020B0604020202020204" pitchFamily="34" charset="0"/>
              </a:rPr>
              <a:t>D</a:t>
            </a:r>
            <a:endParaRPr sz="600">
              <a:solidFill>
                <a:schemeClr val="bg1"/>
              </a:solidFill>
              <a:latin typeface="Arial" panose="020B0604020202020204" pitchFamily="34" charset="0"/>
              <a:cs typeface="Arial" panose="020B0604020202020204" pitchFamily="34" charset="0"/>
            </a:endParaRPr>
          </a:p>
        </p:txBody>
      </p:sp>
      <p:sp>
        <p:nvSpPr>
          <p:cNvPr id="85" name="object 6">
            <a:extLst>
              <a:ext uri="{FF2B5EF4-FFF2-40B4-BE49-F238E27FC236}">
                <a16:creationId xmlns:a16="http://schemas.microsoft.com/office/drawing/2014/main" id="{E31576E9-E48C-1A4F-BB87-CC3B6D65AD26}"/>
              </a:ext>
            </a:extLst>
          </p:cNvPr>
          <p:cNvSpPr txBox="1"/>
          <p:nvPr/>
        </p:nvSpPr>
        <p:spPr>
          <a:xfrm>
            <a:off x="6711490" y="3113222"/>
            <a:ext cx="101402" cy="92333"/>
          </a:xfrm>
          <a:prstGeom prst="rect">
            <a:avLst/>
          </a:prstGeom>
        </p:spPr>
        <p:txBody>
          <a:bodyPr vert="horz" wrap="square" lIns="0" tIns="0" rIns="0" bIns="0" rtlCol="0">
            <a:spAutoFit/>
          </a:bodyPr>
          <a:lstStyle/>
          <a:p>
            <a:pPr algn="ctr">
              <a:spcBef>
                <a:spcPts val="195"/>
              </a:spcBef>
            </a:pPr>
            <a:r>
              <a:rPr lang="en-US" sz="600" b="1" spc="-10">
                <a:solidFill>
                  <a:schemeClr val="bg1"/>
                </a:solidFill>
                <a:latin typeface="Arial" panose="020B0604020202020204" pitchFamily="34" charset="0"/>
                <a:cs typeface="Arial" panose="020B0604020202020204" pitchFamily="34" charset="0"/>
              </a:rPr>
              <a:t>E</a:t>
            </a:r>
            <a:endParaRPr sz="600">
              <a:solidFill>
                <a:schemeClr val="bg1"/>
              </a:solidFill>
              <a:latin typeface="Arial" panose="020B0604020202020204" pitchFamily="34" charset="0"/>
              <a:cs typeface="Arial" panose="020B0604020202020204" pitchFamily="34" charset="0"/>
            </a:endParaRPr>
          </a:p>
        </p:txBody>
      </p:sp>
      <p:sp>
        <p:nvSpPr>
          <p:cNvPr id="86" name="object 6">
            <a:extLst>
              <a:ext uri="{FF2B5EF4-FFF2-40B4-BE49-F238E27FC236}">
                <a16:creationId xmlns:a16="http://schemas.microsoft.com/office/drawing/2014/main" id="{CAF64C7E-777C-2D45-96B1-393B8BF219C3}"/>
              </a:ext>
            </a:extLst>
          </p:cNvPr>
          <p:cNvSpPr txBox="1"/>
          <p:nvPr/>
        </p:nvSpPr>
        <p:spPr>
          <a:xfrm>
            <a:off x="6714665" y="2786197"/>
            <a:ext cx="101402" cy="92333"/>
          </a:xfrm>
          <a:prstGeom prst="rect">
            <a:avLst/>
          </a:prstGeom>
        </p:spPr>
        <p:txBody>
          <a:bodyPr vert="horz" wrap="square" lIns="0" tIns="0" rIns="0" bIns="0" rtlCol="0">
            <a:spAutoFit/>
          </a:bodyPr>
          <a:lstStyle/>
          <a:p>
            <a:pPr algn="ctr">
              <a:spcBef>
                <a:spcPts val="195"/>
              </a:spcBef>
            </a:pPr>
            <a:r>
              <a:rPr lang="en-US" sz="600" b="1" spc="-10">
                <a:solidFill>
                  <a:schemeClr val="bg1"/>
                </a:solidFill>
                <a:latin typeface="Arial" panose="020B0604020202020204" pitchFamily="34" charset="0"/>
                <a:cs typeface="Arial" panose="020B0604020202020204" pitchFamily="34" charset="0"/>
              </a:rPr>
              <a:t>F</a:t>
            </a:r>
            <a:endParaRPr sz="600">
              <a:solidFill>
                <a:schemeClr val="bg1"/>
              </a:solidFill>
              <a:latin typeface="Arial" panose="020B0604020202020204" pitchFamily="34" charset="0"/>
              <a:cs typeface="Arial" panose="020B0604020202020204" pitchFamily="34" charset="0"/>
            </a:endParaRPr>
          </a:p>
        </p:txBody>
      </p:sp>
      <p:sp>
        <p:nvSpPr>
          <p:cNvPr id="87" name="object 6">
            <a:extLst>
              <a:ext uri="{FF2B5EF4-FFF2-40B4-BE49-F238E27FC236}">
                <a16:creationId xmlns:a16="http://schemas.microsoft.com/office/drawing/2014/main" id="{DE4A3796-028B-9C44-B998-DB4B10CC9E23}"/>
              </a:ext>
            </a:extLst>
          </p:cNvPr>
          <p:cNvSpPr txBox="1"/>
          <p:nvPr/>
        </p:nvSpPr>
        <p:spPr>
          <a:xfrm>
            <a:off x="7565565" y="2624272"/>
            <a:ext cx="101402" cy="92333"/>
          </a:xfrm>
          <a:prstGeom prst="rect">
            <a:avLst/>
          </a:prstGeom>
        </p:spPr>
        <p:txBody>
          <a:bodyPr vert="horz" wrap="square" lIns="0" tIns="0" rIns="0" bIns="0" rtlCol="0">
            <a:spAutoFit/>
          </a:bodyPr>
          <a:lstStyle/>
          <a:p>
            <a:pPr algn="ctr">
              <a:spcBef>
                <a:spcPts val="195"/>
              </a:spcBef>
            </a:pPr>
            <a:r>
              <a:rPr lang="en-US" sz="600" b="1" spc="-10">
                <a:solidFill>
                  <a:schemeClr val="bg1"/>
                </a:solidFill>
                <a:latin typeface="Arial" panose="020B0604020202020204" pitchFamily="34" charset="0"/>
                <a:cs typeface="Arial" panose="020B0604020202020204" pitchFamily="34" charset="0"/>
              </a:rPr>
              <a:t>A</a:t>
            </a:r>
            <a:endParaRPr sz="600">
              <a:solidFill>
                <a:schemeClr val="bg1"/>
              </a:solidFill>
              <a:latin typeface="Arial" panose="020B0604020202020204" pitchFamily="34" charset="0"/>
              <a:cs typeface="Arial" panose="020B0604020202020204" pitchFamily="34" charset="0"/>
            </a:endParaRPr>
          </a:p>
        </p:txBody>
      </p:sp>
      <p:sp>
        <p:nvSpPr>
          <p:cNvPr id="88" name="object 6">
            <a:extLst>
              <a:ext uri="{FF2B5EF4-FFF2-40B4-BE49-F238E27FC236}">
                <a16:creationId xmlns:a16="http://schemas.microsoft.com/office/drawing/2014/main" id="{FE74797D-517D-EC44-A7DF-9854DAF16BD5}"/>
              </a:ext>
            </a:extLst>
          </p:cNvPr>
          <p:cNvSpPr txBox="1"/>
          <p:nvPr/>
        </p:nvSpPr>
        <p:spPr>
          <a:xfrm>
            <a:off x="7565565" y="2757622"/>
            <a:ext cx="101402" cy="92333"/>
          </a:xfrm>
          <a:prstGeom prst="rect">
            <a:avLst/>
          </a:prstGeom>
        </p:spPr>
        <p:txBody>
          <a:bodyPr vert="horz" wrap="square" lIns="0" tIns="0" rIns="0" bIns="0" rtlCol="0">
            <a:spAutoFit/>
          </a:bodyPr>
          <a:lstStyle/>
          <a:p>
            <a:pPr algn="ctr">
              <a:spcBef>
                <a:spcPts val="195"/>
              </a:spcBef>
            </a:pPr>
            <a:r>
              <a:rPr lang="en-US" sz="600" b="1" spc="-10">
                <a:solidFill>
                  <a:schemeClr val="bg1"/>
                </a:solidFill>
                <a:latin typeface="Arial" panose="020B0604020202020204" pitchFamily="34" charset="0"/>
                <a:cs typeface="Arial" panose="020B0604020202020204" pitchFamily="34" charset="0"/>
              </a:rPr>
              <a:t>B</a:t>
            </a:r>
            <a:endParaRPr sz="600">
              <a:solidFill>
                <a:schemeClr val="bg1"/>
              </a:solidFill>
              <a:latin typeface="Arial" panose="020B0604020202020204" pitchFamily="34" charset="0"/>
              <a:cs typeface="Arial" panose="020B0604020202020204" pitchFamily="34" charset="0"/>
            </a:endParaRPr>
          </a:p>
        </p:txBody>
      </p:sp>
      <p:sp>
        <p:nvSpPr>
          <p:cNvPr id="89" name="object 6">
            <a:extLst>
              <a:ext uri="{FF2B5EF4-FFF2-40B4-BE49-F238E27FC236}">
                <a16:creationId xmlns:a16="http://schemas.microsoft.com/office/drawing/2014/main" id="{11ACB122-86C4-8543-B89D-2F1E421E4871}"/>
              </a:ext>
            </a:extLst>
          </p:cNvPr>
          <p:cNvSpPr txBox="1"/>
          <p:nvPr/>
        </p:nvSpPr>
        <p:spPr>
          <a:xfrm>
            <a:off x="7565565" y="2884622"/>
            <a:ext cx="101402" cy="92333"/>
          </a:xfrm>
          <a:prstGeom prst="rect">
            <a:avLst/>
          </a:prstGeom>
        </p:spPr>
        <p:txBody>
          <a:bodyPr vert="horz" wrap="square" lIns="0" tIns="0" rIns="0" bIns="0" rtlCol="0">
            <a:spAutoFit/>
          </a:bodyPr>
          <a:lstStyle/>
          <a:p>
            <a:pPr algn="ctr">
              <a:spcBef>
                <a:spcPts val="195"/>
              </a:spcBef>
            </a:pPr>
            <a:r>
              <a:rPr lang="en-US" sz="600" b="1" spc="-10">
                <a:solidFill>
                  <a:schemeClr val="bg1"/>
                </a:solidFill>
                <a:latin typeface="Arial" panose="020B0604020202020204" pitchFamily="34" charset="0"/>
                <a:cs typeface="Arial" panose="020B0604020202020204" pitchFamily="34" charset="0"/>
              </a:rPr>
              <a:t>C</a:t>
            </a:r>
            <a:endParaRPr sz="600">
              <a:solidFill>
                <a:schemeClr val="bg1"/>
              </a:solidFill>
              <a:latin typeface="Arial" panose="020B0604020202020204" pitchFamily="34" charset="0"/>
              <a:cs typeface="Arial" panose="020B0604020202020204" pitchFamily="34" charset="0"/>
            </a:endParaRPr>
          </a:p>
        </p:txBody>
      </p:sp>
      <p:sp>
        <p:nvSpPr>
          <p:cNvPr id="90" name="object 6">
            <a:extLst>
              <a:ext uri="{FF2B5EF4-FFF2-40B4-BE49-F238E27FC236}">
                <a16:creationId xmlns:a16="http://schemas.microsoft.com/office/drawing/2014/main" id="{39E27B1D-0AE0-344E-BF2F-0E366553D43C}"/>
              </a:ext>
            </a:extLst>
          </p:cNvPr>
          <p:cNvSpPr txBox="1"/>
          <p:nvPr/>
        </p:nvSpPr>
        <p:spPr>
          <a:xfrm>
            <a:off x="7565565" y="3014797"/>
            <a:ext cx="101402" cy="92333"/>
          </a:xfrm>
          <a:prstGeom prst="rect">
            <a:avLst/>
          </a:prstGeom>
        </p:spPr>
        <p:txBody>
          <a:bodyPr vert="horz" wrap="square" lIns="0" tIns="0" rIns="0" bIns="0" rtlCol="0">
            <a:spAutoFit/>
          </a:bodyPr>
          <a:lstStyle/>
          <a:p>
            <a:pPr algn="ctr">
              <a:spcBef>
                <a:spcPts val="195"/>
              </a:spcBef>
            </a:pPr>
            <a:r>
              <a:rPr lang="en-US" sz="600" b="1" spc="-10">
                <a:solidFill>
                  <a:schemeClr val="bg1"/>
                </a:solidFill>
                <a:latin typeface="Arial" panose="020B0604020202020204" pitchFamily="34" charset="0"/>
                <a:cs typeface="Arial" panose="020B0604020202020204" pitchFamily="34" charset="0"/>
              </a:rPr>
              <a:t>D</a:t>
            </a:r>
            <a:endParaRPr sz="600">
              <a:solidFill>
                <a:schemeClr val="bg1"/>
              </a:solidFill>
              <a:latin typeface="Arial" panose="020B0604020202020204" pitchFamily="34" charset="0"/>
              <a:cs typeface="Arial" panose="020B0604020202020204" pitchFamily="34" charset="0"/>
            </a:endParaRPr>
          </a:p>
        </p:txBody>
      </p:sp>
      <p:sp>
        <p:nvSpPr>
          <p:cNvPr id="91" name="object 6">
            <a:extLst>
              <a:ext uri="{FF2B5EF4-FFF2-40B4-BE49-F238E27FC236}">
                <a16:creationId xmlns:a16="http://schemas.microsoft.com/office/drawing/2014/main" id="{415459FA-CC74-1445-BFA5-BEBB7FCD2D19}"/>
              </a:ext>
            </a:extLst>
          </p:cNvPr>
          <p:cNvSpPr txBox="1"/>
          <p:nvPr/>
        </p:nvSpPr>
        <p:spPr>
          <a:xfrm>
            <a:off x="7565565" y="3148147"/>
            <a:ext cx="101402" cy="92333"/>
          </a:xfrm>
          <a:prstGeom prst="rect">
            <a:avLst/>
          </a:prstGeom>
        </p:spPr>
        <p:txBody>
          <a:bodyPr vert="horz" wrap="square" lIns="0" tIns="0" rIns="0" bIns="0" rtlCol="0">
            <a:spAutoFit/>
          </a:bodyPr>
          <a:lstStyle/>
          <a:p>
            <a:pPr algn="ctr">
              <a:spcBef>
                <a:spcPts val="195"/>
              </a:spcBef>
            </a:pPr>
            <a:r>
              <a:rPr lang="en-US" sz="600" b="1" spc="-10">
                <a:solidFill>
                  <a:schemeClr val="bg1"/>
                </a:solidFill>
                <a:latin typeface="Arial" panose="020B0604020202020204" pitchFamily="34" charset="0"/>
                <a:cs typeface="Arial" panose="020B0604020202020204" pitchFamily="34" charset="0"/>
              </a:rPr>
              <a:t>E</a:t>
            </a:r>
            <a:endParaRPr sz="600">
              <a:solidFill>
                <a:schemeClr val="bg1"/>
              </a:solidFill>
              <a:latin typeface="Arial" panose="020B0604020202020204" pitchFamily="34" charset="0"/>
              <a:cs typeface="Arial" panose="020B0604020202020204" pitchFamily="34" charset="0"/>
            </a:endParaRPr>
          </a:p>
        </p:txBody>
      </p:sp>
      <p:sp>
        <p:nvSpPr>
          <p:cNvPr id="92" name="object 6">
            <a:extLst>
              <a:ext uri="{FF2B5EF4-FFF2-40B4-BE49-F238E27FC236}">
                <a16:creationId xmlns:a16="http://schemas.microsoft.com/office/drawing/2014/main" id="{AF7C868F-AA94-F644-AF2D-EC3E9232B53B}"/>
              </a:ext>
            </a:extLst>
          </p:cNvPr>
          <p:cNvSpPr txBox="1"/>
          <p:nvPr/>
        </p:nvSpPr>
        <p:spPr>
          <a:xfrm>
            <a:off x="7565565" y="3284672"/>
            <a:ext cx="101402" cy="92333"/>
          </a:xfrm>
          <a:prstGeom prst="rect">
            <a:avLst/>
          </a:prstGeom>
        </p:spPr>
        <p:txBody>
          <a:bodyPr vert="horz" wrap="square" lIns="0" tIns="0" rIns="0" bIns="0" rtlCol="0">
            <a:spAutoFit/>
          </a:bodyPr>
          <a:lstStyle/>
          <a:p>
            <a:pPr algn="ctr">
              <a:spcBef>
                <a:spcPts val="195"/>
              </a:spcBef>
            </a:pPr>
            <a:r>
              <a:rPr lang="en-US" sz="600" b="1" spc="-10">
                <a:solidFill>
                  <a:schemeClr val="bg1"/>
                </a:solidFill>
                <a:latin typeface="Arial" panose="020B0604020202020204" pitchFamily="34" charset="0"/>
                <a:cs typeface="Arial" panose="020B0604020202020204" pitchFamily="34" charset="0"/>
              </a:rPr>
              <a:t>F</a:t>
            </a:r>
            <a:endParaRPr sz="600">
              <a:solidFill>
                <a:schemeClr val="bg1"/>
              </a:solidFill>
              <a:latin typeface="Arial" panose="020B0604020202020204" pitchFamily="34" charset="0"/>
              <a:cs typeface="Arial" panose="020B0604020202020204" pitchFamily="34" charset="0"/>
            </a:endParaRPr>
          </a:p>
        </p:txBody>
      </p:sp>
      <p:sp>
        <p:nvSpPr>
          <p:cNvPr id="93" name="object 14">
            <a:extLst>
              <a:ext uri="{FF2B5EF4-FFF2-40B4-BE49-F238E27FC236}">
                <a16:creationId xmlns:a16="http://schemas.microsoft.com/office/drawing/2014/main" id="{87E55BCA-29B2-FB46-A565-6EE07F10BB21}"/>
              </a:ext>
            </a:extLst>
          </p:cNvPr>
          <p:cNvSpPr txBox="1"/>
          <p:nvPr/>
        </p:nvSpPr>
        <p:spPr>
          <a:xfrm>
            <a:off x="5710827" y="3696467"/>
            <a:ext cx="1289585" cy="151323"/>
          </a:xfrm>
          <a:prstGeom prst="rect">
            <a:avLst/>
          </a:prstGeom>
        </p:spPr>
        <p:txBody>
          <a:bodyPr vert="horz" wrap="square" lIns="0" tIns="12700" rIns="0" bIns="0" rtlCol="0">
            <a:spAutoFit/>
          </a:bodyPr>
          <a:lstStyle/>
          <a:p>
            <a:pPr marL="12700" marR="5080">
              <a:spcBef>
                <a:spcPts val="100"/>
              </a:spcBef>
            </a:pPr>
            <a:r>
              <a:rPr lang="en-US" sz="900" b="1" spc="-7">
                <a:solidFill>
                  <a:srgbClr val="221E1F"/>
                </a:solidFill>
                <a:latin typeface="Arial" panose="020B0604020202020204" pitchFamily="34" charset="0"/>
                <a:cs typeface="Arial" panose="020B0604020202020204" pitchFamily="34" charset="0"/>
              </a:rPr>
              <a:t>Operating model</a:t>
            </a:r>
            <a:endParaRPr sz="900" b="1" spc="-7">
              <a:solidFill>
                <a:srgbClr val="221E1F"/>
              </a:solidFill>
              <a:latin typeface="Arial" panose="020B0604020202020204" pitchFamily="34" charset="0"/>
              <a:cs typeface="Arial" panose="020B0604020202020204" pitchFamily="34" charset="0"/>
            </a:endParaRPr>
          </a:p>
        </p:txBody>
      </p:sp>
      <p:grpSp>
        <p:nvGrpSpPr>
          <p:cNvPr id="94" name="Group 93">
            <a:extLst>
              <a:ext uri="{FF2B5EF4-FFF2-40B4-BE49-F238E27FC236}">
                <a16:creationId xmlns:a16="http://schemas.microsoft.com/office/drawing/2014/main" id="{A85FE0BA-A0B4-C44B-BB13-D4CB0530652E}"/>
              </a:ext>
            </a:extLst>
          </p:cNvPr>
          <p:cNvGrpSpPr/>
          <p:nvPr/>
        </p:nvGrpSpPr>
        <p:grpSpPr>
          <a:xfrm>
            <a:off x="5725871" y="4058973"/>
            <a:ext cx="7395058" cy="3035688"/>
            <a:chOff x="7263436" y="6004922"/>
            <a:chExt cx="5855665" cy="1089678"/>
          </a:xfrm>
        </p:grpSpPr>
        <p:sp>
          <p:nvSpPr>
            <p:cNvPr id="95" name="Rectangle 94">
              <a:extLst>
                <a:ext uri="{FF2B5EF4-FFF2-40B4-BE49-F238E27FC236}">
                  <a16:creationId xmlns:a16="http://schemas.microsoft.com/office/drawing/2014/main" id="{C9880380-4C8C-BE45-AF88-75D785535B87}"/>
                </a:ext>
              </a:extLst>
            </p:cNvPr>
            <p:cNvSpPr/>
            <p:nvPr/>
          </p:nvSpPr>
          <p:spPr>
            <a:xfrm>
              <a:off x="7263436"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2A43E70A-605C-8D4A-A791-9067EA611E09}"/>
                </a:ext>
              </a:extLst>
            </p:cNvPr>
            <p:cNvSpPr/>
            <p:nvPr/>
          </p:nvSpPr>
          <p:spPr>
            <a:xfrm>
              <a:off x="7755080"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EFFF81C7-A2A6-944E-B40D-70376DEB82B0}"/>
                </a:ext>
              </a:extLst>
            </p:cNvPr>
            <p:cNvSpPr/>
            <p:nvPr/>
          </p:nvSpPr>
          <p:spPr>
            <a:xfrm>
              <a:off x="8246724"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8AEC5E5A-0187-CB42-A7C9-65B509514A35}"/>
                </a:ext>
              </a:extLst>
            </p:cNvPr>
            <p:cNvSpPr/>
            <p:nvPr/>
          </p:nvSpPr>
          <p:spPr>
            <a:xfrm>
              <a:off x="8738368"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B904C5FC-A9DA-7E4B-9655-3171AD065674}"/>
                </a:ext>
              </a:extLst>
            </p:cNvPr>
            <p:cNvSpPr/>
            <p:nvPr/>
          </p:nvSpPr>
          <p:spPr>
            <a:xfrm>
              <a:off x="9230012"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D7C129F2-7CDF-764F-ACA6-AE9640D2F48F}"/>
                </a:ext>
              </a:extLst>
            </p:cNvPr>
            <p:cNvSpPr/>
            <p:nvPr/>
          </p:nvSpPr>
          <p:spPr>
            <a:xfrm>
              <a:off x="9721656"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5AACB276-DE2B-EA4A-8470-232E04C6047E}"/>
                </a:ext>
              </a:extLst>
            </p:cNvPr>
            <p:cNvSpPr/>
            <p:nvPr/>
          </p:nvSpPr>
          <p:spPr>
            <a:xfrm>
              <a:off x="10213300"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C105160B-6B9B-3A45-B0A1-00DBC272A88A}"/>
                </a:ext>
              </a:extLst>
            </p:cNvPr>
            <p:cNvSpPr/>
            <p:nvPr/>
          </p:nvSpPr>
          <p:spPr>
            <a:xfrm>
              <a:off x="10704944"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CC0495B7-D899-6049-9F2C-C60F12464DD4}"/>
                </a:ext>
              </a:extLst>
            </p:cNvPr>
            <p:cNvSpPr/>
            <p:nvPr/>
          </p:nvSpPr>
          <p:spPr>
            <a:xfrm>
              <a:off x="11196588"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3E5D984B-9E7F-A54D-8797-655633A7E377}"/>
                </a:ext>
              </a:extLst>
            </p:cNvPr>
            <p:cNvSpPr/>
            <p:nvPr/>
          </p:nvSpPr>
          <p:spPr>
            <a:xfrm>
              <a:off x="11688232"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BD94F233-CC79-CF45-8309-874AA1C2176D}"/>
                </a:ext>
              </a:extLst>
            </p:cNvPr>
            <p:cNvSpPr/>
            <p:nvPr/>
          </p:nvSpPr>
          <p:spPr>
            <a:xfrm>
              <a:off x="12179876"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0CF025F9-E2AD-2A4B-9F72-CF04FE806326}"/>
                </a:ext>
              </a:extLst>
            </p:cNvPr>
            <p:cNvSpPr/>
            <p:nvPr/>
          </p:nvSpPr>
          <p:spPr>
            <a:xfrm>
              <a:off x="12671521" y="6004922"/>
              <a:ext cx="447580" cy="108967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object 4">
            <a:extLst>
              <a:ext uri="{FF2B5EF4-FFF2-40B4-BE49-F238E27FC236}">
                <a16:creationId xmlns:a16="http://schemas.microsoft.com/office/drawing/2014/main" id="{C3D0BE99-6B88-1446-B63B-544E7F376B9F}"/>
              </a:ext>
            </a:extLst>
          </p:cNvPr>
          <p:cNvSpPr txBox="1"/>
          <p:nvPr/>
        </p:nvSpPr>
        <p:spPr>
          <a:xfrm>
            <a:off x="5951949" y="3862752"/>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1</a:t>
            </a:r>
            <a:endParaRPr sz="800" b="1">
              <a:solidFill>
                <a:srgbClr val="D65227"/>
              </a:solidFill>
              <a:latin typeface="Arial" panose="020B0604020202020204" pitchFamily="34" charset="0"/>
              <a:cs typeface="Arial" panose="020B0604020202020204" pitchFamily="34" charset="0"/>
            </a:endParaRPr>
          </a:p>
        </p:txBody>
      </p:sp>
      <p:sp>
        <p:nvSpPr>
          <p:cNvPr id="115" name="object 4">
            <a:extLst>
              <a:ext uri="{FF2B5EF4-FFF2-40B4-BE49-F238E27FC236}">
                <a16:creationId xmlns:a16="http://schemas.microsoft.com/office/drawing/2014/main" id="{7F24005C-4856-F743-84F4-6A5810662605}"/>
              </a:ext>
            </a:extLst>
          </p:cNvPr>
          <p:cNvSpPr txBox="1"/>
          <p:nvPr/>
        </p:nvSpPr>
        <p:spPr>
          <a:xfrm>
            <a:off x="6561368" y="3862752"/>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2</a:t>
            </a:r>
            <a:endParaRPr sz="800" b="1">
              <a:solidFill>
                <a:srgbClr val="D65227"/>
              </a:solidFill>
              <a:latin typeface="Arial" panose="020B0604020202020204" pitchFamily="34" charset="0"/>
              <a:cs typeface="Arial" panose="020B0604020202020204" pitchFamily="34" charset="0"/>
            </a:endParaRPr>
          </a:p>
        </p:txBody>
      </p:sp>
      <p:sp>
        <p:nvSpPr>
          <p:cNvPr id="116" name="object 4">
            <a:extLst>
              <a:ext uri="{FF2B5EF4-FFF2-40B4-BE49-F238E27FC236}">
                <a16:creationId xmlns:a16="http://schemas.microsoft.com/office/drawing/2014/main" id="{EED6CF3B-2859-1C4F-8FCB-3933AB3A6146}"/>
              </a:ext>
            </a:extLst>
          </p:cNvPr>
          <p:cNvSpPr txBox="1"/>
          <p:nvPr/>
        </p:nvSpPr>
        <p:spPr>
          <a:xfrm>
            <a:off x="7170787" y="3862752"/>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3</a:t>
            </a:r>
            <a:endParaRPr sz="800" b="1">
              <a:solidFill>
                <a:srgbClr val="D65227"/>
              </a:solidFill>
              <a:latin typeface="Arial" panose="020B0604020202020204" pitchFamily="34" charset="0"/>
              <a:cs typeface="Arial" panose="020B0604020202020204" pitchFamily="34" charset="0"/>
            </a:endParaRPr>
          </a:p>
        </p:txBody>
      </p:sp>
      <p:sp>
        <p:nvSpPr>
          <p:cNvPr id="117" name="object 4">
            <a:extLst>
              <a:ext uri="{FF2B5EF4-FFF2-40B4-BE49-F238E27FC236}">
                <a16:creationId xmlns:a16="http://schemas.microsoft.com/office/drawing/2014/main" id="{58BF41E1-A019-9143-AC13-0803C43A8DDB}"/>
              </a:ext>
            </a:extLst>
          </p:cNvPr>
          <p:cNvSpPr txBox="1"/>
          <p:nvPr/>
        </p:nvSpPr>
        <p:spPr>
          <a:xfrm>
            <a:off x="7780206" y="3862752"/>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4</a:t>
            </a:r>
            <a:endParaRPr sz="800" b="1">
              <a:solidFill>
                <a:srgbClr val="D65227"/>
              </a:solidFill>
              <a:latin typeface="Arial" panose="020B0604020202020204" pitchFamily="34" charset="0"/>
              <a:cs typeface="Arial" panose="020B0604020202020204" pitchFamily="34" charset="0"/>
            </a:endParaRPr>
          </a:p>
        </p:txBody>
      </p:sp>
      <p:sp>
        <p:nvSpPr>
          <p:cNvPr id="119" name="object 4">
            <a:extLst>
              <a:ext uri="{FF2B5EF4-FFF2-40B4-BE49-F238E27FC236}">
                <a16:creationId xmlns:a16="http://schemas.microsoft.com/office/drawing/2014/main" id="{054C2685-D90F-0F4F-9030-920D71597470}"/>
              </a:ext>
            </a:extLst>
          </p:cNvPr>
          <p:cNvSpPr txBox="1"/>
          <p:nvPr/>
        </p:nvSpPr>
        <p:spPr>
          <a:xfrm>
            <a:off x="8389625" y="3862752"/>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5</a:t>
            </a:r>
            <a:endParaRPr sz="800" b="1">
              <a:solidFill>
                <a:srgbClr val="D65227"/>
              </a:solidFill>
              <a:latin typeface="Arial" panose="020B0604020202020204" pitchFamily="34" charset="0"/>
              <a:cs typeface="Arial" panose="020B0604020202020204" pitchFamily="34" charset="0"/>
            </a:endParaRPr>
          </a:p>
        </p:txBody>
      </p:sp>
      <p:sp>
        <p:nvSpPr>
          <p:cNvPr id="136" name="object 4">
            <a:extLst>
              <a:ext uri="{FF2B5EF4-FFF2-40B4-BE49-F238E27FC236}">
                <a16:creationId xmlns:a16="http://schemas.microsoft.com/office/drawing/2014/main" id="{13839048-CFB7-2A4D-B74A-46634B023463}"/>
              </a:ext>
            </a:extLst>
          </p:cNvPr>
          <p:cNvSpPr txBox="1"/>
          <p:nvPr/>
        </p:nvSpPr>
        <p:spPr>
          <a:xfrm>
            <a:off x="8999044" y="3862752"/>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6</a:t>
            </a:r>
            <a:endParaRPr sz="800" b="1">
              <a:solidFill>
                <a:srgbClr val="D65227"/>
              </a:solidFill>
              <a:latin typeface="Arial" panose="020B0604020202020204" pitchFamily="34" charset="0"/>
              <a:cs typeface="Arial" panose="020B0604020202020204" pitchFamily="34" charset="0"/>
            </a:endParaRPr>
          </a:p>
        </p:txBody>
      </p:sp>
      <p:sp>
        <p:nvSpPr>
          <p:cNvPr id="137" name="object 4">
            <a:extLst>
              <a:ext uri="{FF2B5EF4-FFF2-40B4-BE49-F238E27FC236}">
                <a16:creationId xmlns:a16="http://schemas.microsoft.com/office/drawing/2014/main" id="{432653C3-15AE-F24A-81F6-39B4E4335E2B}"/>
              </a:ext>
            </a:extLst>
          </p:cNvPr>
          <p:cNvSpPr txBox="1"/>
          <p:nvPr/>
        </p:nvSpPr>
        <p:spPr>
          <a:xfrm>
            <a:off x="9608463" y="3862752"/>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7</a:t>
            </a:r>
            <a:endParaRPr sz="800" b="1">
              <a:solidFill>
                <a:srgbClr val="D65227"/>
              </a:solidFill>
              <a:latin typeface="Arial" panose="020B0604020202020204" pitchFamily="34" charset="0"/>
              <a:cs typeface="Arial" panose="020B0604020202020204" pitchFamily="34" charset="0"/>
            </a:endParaRPr>
          </a:p>
        </p:txBody>
      </p:sp>
      <p:sp>
        <p:nvSpPr>
          <p:cNvPr id="138" name="object 4">
            <a:extLst>
              <a:ext uri="{FF2B5EF4-FFF2-40B4-BE49-F238E27FC236}">
                <a16:creationId xmlns:a16="http://schemas.microsoft.com/office/drawing/2014/main" id="{725E66B9-6F8C-E046-A317-F3FAE2B89D03}"/>
              </a:ext>
            </a:extLst>
          </p:cNvPr>
          <p:cNvSpPr txBox="1"/>
          <p:nvPr/>
        </p:nvSpPr>
        <p:spPr>
          <a:xfrm>
            <a:off x="10217882" y="3862752"/>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8</a:t>
            </a:r>
            <a:endParaRPr sz="800" b="1">
              <a:solidFill>
                <a:srgbClr val="D65227"/>
              </a:solidFill>
              <a:latin typeface="Arial" panose="020B0604020202020204" pitchFamily="34" charset="0"/>
              <a:cs typeface="Arial" panose="020B0604020202020204" pitchFamily="34" charset="0"/>
            </a:endParaRPr>
          </a:p>
        </p:txBody>
      </p:sp>
      <p:sp>
        <p:nvSpPr>
          <p:cNvPr id="139" name="object 4">
            <a:extLst>
              <a:ext uri="{FF2B5EF4-FFF2-40B4-BE49-F238E27FC236}">
                <a16:creationId xmlns:a16="http://schemas.microsoft.com/office/drawing/2014/main" id="{AE3F2F93-BB9F-0646-83D6-E9F702D15482}"/>
              </a:ext>
            </a:extLst>
          </p:cNvPr>
          <p:cNvSpPr txBox="1"/>
          <p:nvPr/>
        </p:nvSpPr>
        <p:spPr>
          <a:xfrm>
            <a:off x="10827301" y="3862752"/>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9</a:t>
            </a:r>
            <a:endParaRPr sz="800" b="1">
              <a:solidFill>
                <a:srgbClr val="D65227"/>
              </a:solidFill>
              <a:latin typeface="Arial" panose="020B0604020202020204" pitchFamily="34" charset="0"/>
              <a:cs typeface="Arial" panose="020B0604020202020204" pitchFamily="34" charset="0"/>
            </a:endParaRPr>
          </a:p>
        </p:txBody>
      </p:sp>
      <p:sp>
        <p:nvSpPr>
          <p:cNvPr id="140" name="object 4">
            <a:extLst>
              <a:ext uri="{FF2B5EF4-FFF2-40B4-BE49-F238E27FC236}">
                <a16:creationId xmlns:a16="http://schemas.microsoft.com/office/drawing/2014/main" id="{C5598EEE-7FCF-0742-870A-8BFE6A44C31E}"/>
              </a:ext>
            </a:extLst>
          </p:cNvPr>
          <p:cNvSpPr txBox="1"/>
          <p:nvPr/>
        </p:nvSpPr>
        <p:spPr>
          <a:xfrm>
            <a:off x="11436720" y="3864648"/>
            <a:ext cx="186504"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10</a:t>
            </a:r>
            <a:endParaRPr sz="800" b="1">
              <a:solidFill>
                <a:srgbClr val="D65227"/>
              </a:solidFill>
              <a:latin typeface="Arial" panose="020B0604020202020204" pitchFamily="34" charset="0"/>
              <a:cs typeface="Arial" panose="020B0604020202020204" pitchFamily="34" charset="0"/>
            </a:endParaRPr>
          </a:p>
        </p:txBody>
      </p:sp>
      <p:sp>
        <p:nvSpPr>
          <p:cNvPr id="141" name="object 4">
            <a:extLst>
              <a:ext uri="{FF2B5EF4-FFF2-40B4-BE49-F238E27FC236}">
                <a16:creationId xmlns:a16="http://schemas.microsoft.com/office/drawing/2014/main" id="{8B6B1DA0-6912-CB4F-AB3A-98C2C24F36DA}"/>
              </a:ext>
            </a:extLst>
          </p:cNvPr>
          <p:cNvSpPr txBox="1"/>
          <p:nvPr/>
        </p:nvSpPr>
        <p:spPr>
          <a:xfrm>
            <a:off x="12107975" y="3862752"/>
            <a:ext cx="172056"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11</a:t>
            </a:r>
            <a:endParaRPr sz="800" b="1">
              <a:solidFill>
                <a:srgbClr val="D65227"/>
              </a:solidFill>
              <a:latin typeface="Arial" panose="020B0604020202020204" pitchFamily="34" charset="0"/>
              <a:cs typeface="Arial" panose="020B0604020202020204" pitchFamily="34" charset="0"/>
            </a:endParaRPr>
          </a:p>
        </p:txBody>
      </p:sp>
      <p:sp>
        <p:nvSpPr>
          <p:cNvPr id="142" name="object 4">
            <a:extLst>
              <a:ext uri="{FF2B5EF4-FFF2-40B4-BE49-F238E27FC236}">
                <a16:creationId xmlns:a16="http://schemas.microsoft.com/office/drawing/2014/main" id="{79358962-2E27-AA41-A493-811133D015C9}"/>
              </a:ext>
            </a:extLst>
          </p:cNvPr>
          <p:cNvSpPr txBox="1"/>
          <p:nvPr/>
        </p:nvSpPr>
        <p:spPr>
          <a:xfrm>
            <a:off x="12764781" y="3862752"/>
            <a:ext cx="16825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12</a:t>
            </a:r>
            <a:endParaRPr sz="800" b="1">
              <a:solidFill>
                <a:srgbClr val="D65227"/>
              </a:solidFill>
              <a:latin typeface="Arial" panose="020B0604020202020204" pitchFamily="34" charset="0"/>
              <a:cs typeface="Arial" panose="020B0604020202020204" pitchFamily="34" charset="0"/>
            </a:endParaRPr>
          </a:p>
        </p:txBody>
      </p:sp>
      <p:sp>
        <p:nvSpPr>
          <p:cNvPr id="143" name="object 4">
            <a:extLst>
              <a:ext uri="{FF2B5EF4-FFF2-40B4-BE49-F238E27FC236}">
                <a16:creationId xmlns:a16="http://schemas.microsoft.com/office/drawing/2014/main" id="{FBE5C7F3-C139-4146-9D91-04ABA4E3CF2E}"/>
              </a:ext>
            </a:extLst>
          </p:cNvPr>
          <p:cNvSpPr txBox="1"/>
          <p:nvPr/>
        </p:nvSpPr>
        <p:spPr>
          <a:xfrm>
            <a:off x="13190379" y="4134759"/>
            <a:ext cx="437820" cy="538609"/>
          </a:xfrm>
          <a:prstGeom prst="rect">
            <a:avLst/>
          </a:prstGeom>
        </p:spPr>
        <p:txBody>
          <a:bodyPr vert="horz" wrap="square" lIns="0" tIns="0" rIns="0" bIns="0" rtlCol="0">
            <a:spAutoFit/>
          </a:bodyPr>
          <a:lstStyle/>
          <a:p>
            <a:pPr marL="12700">
              <a:spcBef>
                <a:spcPts val="100"/>
              </a:spcBef>
            </a:pPr>
            <a:r>
              <a:rPr lang="en-US" sz="700" b="1">
                <a:solidFill>
                  <a:srgbClr val="D65227"/>
                </a:solidFill>
                <a:latin typeface="Arial" panose="020B0604020202020204" pitchFamily="34" charset="0"/>
                <a:cs typeface="Arial" panose="020B0604020202020204" pitchFamily="34" charset="0"/>
              </a:rPr>
              <a:t>Best scoring MP in each model</a:t>
            </a:r>
            <a:endParaRPr sz="700" b="1">
              <a:solidFill>
                <a:srgbClr val="D65227"/>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7E9AB786-3920-C74C-88DA-B0FF5EA6CEC9}"/>
              </a:ext>
            </a:extLst>
          </p:cNvPr>
          <p:cNvSpPr/>
          <p:nvPr/>
        </p:nvSpPr>
        <p:spPr>
          <a:xfrm>
            <a:off x="5727700" y="4141895"/>
            <a:ext cx="7391400" cy="506306"/>
          </a:xfrm>
          <a:prstGeom prst="rect">
            <a:avLst/>
          </a:prstGeom>
          <a:noFill/>
          <a:ln w="6350">
            <a:solidFill>
              <a:srgbClr val="D65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30A3CE9-B8FA-4641-89AD-024E67E80AF3}"/>
              </a:ext>
            </a:extLst>
          </p:cNvPr>
          <p:cNvCxnSpPr>
            <a:cxnSpLocks/>
            <a:stCxn id="31" idx="3"/>
          </p:cNvCxnSpPr>
          <p:nvPr/>
        </p:nvCxnSpPr>
        <p:spPr>
          <a:xfrm>
            <a:off x="13119100" y="4395048"/>
            <a:ext cx="57638" cy="0"/>
          </a:xfrm>
          <a:prstGeom prst="line">
            <a:avLst/>
          </a:prstGeom>
          <a:ln w="6350">
            <a:solidFill>
              <a:srgbClr val="D652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38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a:extLst>
              <a:ext uri="{FF2B5EF4-FFF2-40B4-BE49-F238E27FC236}">
                <a16:creationId xmlns:a16="http://schemas.microsoft.com/office/drawing/2014/main" id="{55B4E5F8-52FE-794E-9639-07F8C00DFF82}"/>
              </a:ext>
            </a:extLst>
          </p:cNvPr>
          <p:cNvSpPr/>
          <p:nvPr/>
        </p:nvSpPr>
        <p:spPr>
          <a:xfrm>
            <a:off x="12313481" y="4371972"/>
            <a:ext cx="812277" cy="2731464"/>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E0094407-25ED-A844-AB07-05EEC2BCEC66}"/>
              </a:ext>
            </a:extLst>
          </p:cNvPr>
          <p:cNvSpPr/>
          <p:nvPr/>
        </p:nvSpPr>
        <p:spPr>
          <a:xfrm>
            <a:off x="11313439" y="4371972"/>
            <a:ext cx="812277" cy="2731464"/>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6E1D7674-C7D1-0C44-8A0C-5F097FD997F2}"/>
              </a:ext>
            </a:extLst>
          </p:cNvPr>
          <p:cNvSpPr/>
          <p:nvPr/>
        </p:nvSpPr>
        <p:spPr>
          <a:xfrm>
            <a:off x="10313394" y="4371972"/>
            <a:ext cx="812277" cy="2731464"/>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CD72F08-1CF6-A048-8F84-90ABC70FBC07}"/>
              </a:ext>
            </a:extLst>
          </p:cNvPr>
          <p:cNvSpPr/>
          <p:nvPr/>
        </p:nvSpPr>
        <p:spPr>
          <a:xfrm>
            <a:off x="9313349" y="4371972"/>
            <a:ext cx="812277" cy="2731464"/>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E2CF181A-6507-DA4B-90F1-0C01F9B19568}"/>
              </a:ext>
            </a:extLst>
          </p:cNvPr>
          <p:cNvSpPr/>
          <p:nvPr/>
        </p:nvSpPr>
        <p:spPr>
          <a:xfrm>
            <a:off x="8313304" y="4371972"/>
            <a:ext cx="812277" cy="2731462"/>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DC9A4782-7C39-3742-AD02-AF46CEA83BBA}"/>
              </a:ext>
            </a:extLst>
          </p:cNvPr>
          <p:cNvSpPr/>
          <p:nvPr/>
        </p:nvSpPr>
        <p:spPr>
          <a:xfrm>
            <a:off x="7313259" y="4371972"/>
            <a:ext cx="812277" cy="2731462"/>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FBB6060D-181C-6949-86AE-BE3D1E8D2F43}"/>
              </a:ext>
            </a:extLst>
          </p:cNvPr>
          <p:cNvSpPr/>
          <p:nvPr/>
        </p:nvSpPr>
        <p:spPr>
          <a:xfrm>
            <a:off x="6313214" y="4371971"/>
            <a:ext cx="812277" cy="2731463"/>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E76D69F0-5F40-054F-99B6-37797D24859E}"/>
              </a:ext>
            </a:extLst>
          </p:cNvPr>
          <p:cNvSpPr/>
          <p:nvPr/>
        </p:nvSpPr>
        <p:spPr>
          <a:xfrm>
            <a:off x="5313169" y="4371972"/>
            <a:ext cx="812277" cy="2731464"/>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5D300D62-72AD-2549-9E9E-4EE80F4C4B76}"/>
              </a:ext>
            </a:extLst>
          </p:cNvPr>
          <p:cNvSpPr/>
          <p:nvPr/>
        </p:nvSpPr>
        <p:spPr>
          <a:xfrm>
            <a:off x="4313124" y="4371972"/>
            <a:ext cx="812277" cy="2731464"/>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7A728DFC-E3DC-8B40-B66D-C6B14E923BBA}"/>
              </a:ext>
            </a:extLst>
          </p:cNvPr>
          <p:cNvSpPr/>
          <p:nvPr/>
        </p:nvSpPr>
        <p:spPr>
          <a:xfrm>
            <a:off x="3313079" y="4371972"/>
            <a:ext cx="812277" cy="2731464"/>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DEC35D27-CB61-3C49-B0C2-E5893A9D5BFF}"/>
              </a:ext>
            </a:extLst>
          </p:cNvPr>
          <p:cNvSpPr/>
          <p:nvPr/>
        </p:nvSpPr>
        <p:spPr>
          <a:xfrm>
            <a:off x="995055" y="3039806"/>
            <a:ext cx="2082678" cy="4063628"/>
          </a:xfrm>
          <a:prstGeom prst="rect">
            <a:avLst/>
          </a:prstGeom>
          <a:solidFill>
            <a:srgbClr val="F0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DDD88DD6-BF71-E947-8467-AB1EAD5E3556}"/>
              </a:ext>
            </a:extLst>
          </p:cNvPr>
          <p:cNvSpPr/>
          <p:nvPr/>
        </p:nvSpPr>
        <p:spPr>
          <a:xfrm>
            <a:off x="3331886" y="3885399"/>
            <a:ext cx="9779209" cy="58019"/>
          </a:xfrm>
          <a:prstGeom prst="roundRect">
            <a:avLst/>
          </a:prstGeom>
          <a:solidFill>
            <a:srgbClr val="E1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a:extLst>
              <a:ext uri="{FF2B5EF4-FFF2-40B4-BE49-F238E27FC236}">
                <a16:creationId xmlns:a16="http://schemas.microsoft.com/office/drawing/2014/main" id="{773826D7-59B7-CC43-BFF6-8E9D3DF29444}"/>
              </a:ext>
            </a:extLst>
          </p:cNvPr>
          <p:cNvSpPr>
            <a:spLocks noChangeAspect="1"/>
          </p:cNvSpPr>
          <p:nvPr/>
        </p:nvSpPr>
        <p:spPr>
          <a:xfrm>
            <a:off x="3813089" y="1028699"/>
            <a:ext cx="889477" cy="889477"/>
          </a:xfrm>
          <a:prstGeom prst="roundRect">
            <a:avLst/>
          </a:prstGeom>
          <a:solidFill>
            <a:srgbClr val="D75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4214AC4A-0AFD-F746-A9D2-B0E05C2D8D24}"/>
              </a:ext>
            </a:extLst>
          </p:cNvPr>
          <p:cNvSpPr>
            <a:spLocks noGrp="1"/>
          </p:cNvSpPr>
          <p:nvPr>
            <p:ph type="ftr" sz="quarter" idx="10"/>
          </p:nvPr>
        </p:nvSpPr>
        <p:spPr/>
        <p:txBody>
          <a:bodyPr/>
          <a:lstStyle/>
          <a:p>
            <a:r>
              <a:rPr lang="en-US"/>
              <a:t>Footer</a:t>
            </a:r>
          </a:p>
        </p:txBody>
      </p:sp>
      <p:sp>
        <p:nvSpPr>
          <p:cNvPr id="5" name="Date Placeholder 4">
            <a:extLst>
              <a:ext uri="{FF2B5EF4-FFF2-40B4-BE49-F238E27FC236}">
                <a16:creationId xmlns:a16="http://schemas.microsoft.com/office/drawing/2014/main" id="{E1CCB9AA-16D0-304F-BF22-A0AD98741610}"/>
              </a:ext>
            </a:extLst>
          </p:cNvPr>
          <p:cNvSpPr>
            <a:spLocks noGrp="1"/>
          </p:cNvSpPr>
          <p:nvPr>
            <p:ph type="dt" sz="half" idx="12"/>
          </p:nvPr>
        </p:nvSpPr>
        <p:spPr/>
        <p:txBody>
          <a:bodyPr/>
          <a:lstStyle/>
          <a:p>
            <a:fld id="{B48DDA94-0BCE-3945-9FFA-E08A709F4F1D}" type="datetime1">
              <a:rPr lang="en-US" smtClean="0"/>
              <a:t>3/23/21</a:t>
            </a:fld>
            <a:endParaRPr lang="en-US"/>
          </a:p>
        </p:txBody>
      </p:sp>
      <p:sp>
        <p:nvSpPr>
          <p:cNvPr id="7" name="Rectangle 6">
            <a:extLst>
              <a:ext uri="{FF2B5EF4-FFF2-40B4-BE49-F238E27FC236}">
                <a16:creationId xmlns:a16="http://schemas.microsoft.com/office/drawing/2014/main" id="{F0FF8028-9B83-2D4C-8903-A564DCA23F2F}"/>
              </a:ext>
            </a:extLst>
          </p:cNvPr>
          <p:cNvSpPr/>
          <p:nvPr/>
        </p:nvSpPr>
        <p:spPr>
          <a:xfrm>
            <a:off x="5680291" y="1033807"/>
            <a:ext cx="6270408" cy="1126700"/>
          </a:xfrm>
          <a:prstGeom prst="rect">
            <a:avLst/>
          </a:prstGeom>
          <a:solidFill>
            <a:srgbClr val="E1E8F1">
              <a:alpha val="85098"/>
            </a:srgbClr>
          </a:solidFill>
          <a:ln w="9525">
            <a:solidFill>
              <a:srgbClr val="FBB9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48BFD0E2-01B7-744C-A7E8-E8309B2B8D10}"/>
              </a:ext>
            </a:extLst>
          </p:cNvPr>
          <p:cNvSpPr txBox="1">
            <a:spLocks noGrp="1"/>
          </p:cNvSpPr>
          <p:nvPr>
            <p:ph type="title"/>
          </p:nvPr>
        </p:nvSpPr>
        <p:spPr>
          <a:xfrm>
            <a:off x="1001714" y="1028699"/>
            <a:ext cx="1948814" cy="1408078"/>
          </a:xfrm>
          <a:prstGeom prst="rect">
            <a:avLst/>
          </a:prstGeom>
        </p:spPr>
        <p:txBody>
          <a:bodyPr vert="horz" wrap="square" lIns="0" tIns="12700" rIns="0" bIns="0" rtlCol="0">
            <a:spAutoFit/>
          </a:bodyPr>
          <a:lstStyle/>
          <a:p>
            <a:pPr>
              <a:lnSpc>
                <a:spcPts val="2500"/>
              </a:lnSpc>
            </a:pPr>
            <a:r>
              <a:rPr lang="en-US" sz="2600" dirty="0">
                <a:solidFill>
                  <a:srgbClr val="D65227"/>
                </a:solidFill>
                <a:latin typeface="Arial" panose="020B0604020202020204" pitchFamily="34" charset="0"/>
                <a:cs typeface="Arial" panose="020B0604020202020204" pitchFamily="34" charset="0"/>
              </a:rPr>
              <a:t>Stock size projection</a:t>
            </a:r>
            <a:endParaRPr sz="2600" dirty="0">
              <a:solidFill>
                <a:srgbClr val="D65227"/>
              </a:solidFill>
              <a:latin typeface="Arial" panose="020B0604020202020204" pitchFamily="34" charset="0"/>
              <a:cs typeface="Arial" panose="020B0604020202020204" pitchFamily="34" charset="0"/>
            </a:endParaRPr>
          </a:p>
          <a:p>
            <a:pPr rtl="0">
              <a:spcBef>
                <a:spcPts val="600"/>
              </a:spcBef>
            </a:pPr>
            <a:r>
              <a:rPr lang="en-US" sz="1100" b="0" dirty="0">
                <a:solidFill>
                  <a:srgbClr val="D65227"/>
                </a:solidFill>
              </a:rPr>
              <a:t>Historical data (1980-2020) and projections for MP1-MP6, plus Zero-Catch (2021-2040). 10 operating models.</a:t>
            </a:r>
            <a:endParaRPr sz="1100" dirty="0">
              <a:solidFill>
                <a:srgbClr val="D65227"/>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92340E9-EF3D-7D40-AC87-46C217255726}"/>
              </a:ext>
            </a:extLst>
          </p:cNvPr>
          <p:cNvSpPr txBox="1"/>
          <p:nvPr/>
        </p:nvSpPr>
        <p:spPr>
          <a:xfrm>
            <a:off x="3819487" y="1138069"/>
            <a:ext cx="878495" cy="130805"/>
          </a:xfrm>
          <a:prstGeom prst="rect">
            <a:avLst/>
          </a:prstGeom>
          <a:noFill/>
        </p:spPr>
        <p:txBody>
          <a:bodyPr wrap="square" lIns="0" tIns="0" rIns="0" bIns="0" rtlCol="0">
            <a:spAutoFit/>
          </a:bodyPr>
          <a:lstStyle/>
          <a:p>
            <a:pPr algn="ctr"/>
            <a:r>
              <a:rPr lang="en-US" sz="850" b="1">
                <a:solidFill>
                  <a:srgbClr val="FFC89E"/>
                </a:solidFill>
                <a:latin typeface="Arial" panose="020B0604020202020204" pitchFamily="34" charset="0"/>
                <a:cs typeface="Arial" panose="020B0604020202020204" pitchFamily="34" charset="0"/>
              </a:rPr>
              <a:t>Best scores</a:t>
            </a:r>
          </a:p>
        </p:txBody>
      </p:sp>
      <p:sp>
        <p:nvSpPr>
          <p:cNvPr id="11" name="TextBox 10">
            <a:extLst>
              <a:ext uri="{FF2B5EF4-FFF2-40B4-BE49-F238E27FC236}">
                <a16:creationId xmlns:a16="http://schemas.microsoft.com/office/drawing/2014/main" id="{67566521-32AD-914A-A464-BDFB481488CE}"/>
              </a:ext>
            </a:extLst>
          </p:cNvPr>
          <p:cNvSpPr txBox="1"/>
          <p:nvPr/>
        </p:nvSpPr>
        <p:spPr>
          <a:xfrm>
            <a:off x="3860362" y="1362835"/>
            <a:ext cx="809015" cy="276999"/>
          </a:xfrm>
          <a:prstGeom prst="rect">
            <a:avLst/>
          </a:prstGeom>
          <a:noFill/>
        </p:spPr>
        <p:txBody>
          <a:bodyPr wrap="square" lIns="0" tIns="0" rIns="0" bIns="0" rtlCol="0">
            <a:spAutoFit/>
          </a:bodyPr>
          <a:lstStyle/>
          <a:p>
            <a:pPr algn="ctr"/>
            <a:r>
              <a:rPr lang="en-US" b="1" dirty="0">
                <a:solidFill>
                  <a:schemeClr val="bg1"/>
                </a:solidFill>
                <a:latin typeface="Arial Black" panose="020B0604020202020204" pitchFamily="34" charset="0"/>
                <a:cs typeface="Arial Black" panose="020B0604020202020204" pitchFamily="34" charset="0"/>
              </a:rPr>
              <a:t>MP1</a:t>
            </a:r>
          </a:p>
        </p:txBody>
      </p:sp>
      <p:sp>
        <p:nvSpPr>
          <p:cNvPr id="12" name="TextBox 11">
            <a:extLst>
              <a:ext uri="{FF2B5EF4-FFF2-40B4-BE49-F238E27FC236}">
                <a16:creationId xmlns:a16="http://schemas.microsoft.com/office/drawing/2014/main" id="{068691AA-B4F3-9B41-8C61-468FF3587294}"/>
              </a:ext>
            </a:extLst>
          </p:cNvPr>
          <p:cNvSpPr txBox="1"/>
          <p:nvPr/>
        </p:nvSpPr>
        <p:spPr>
          <a:xfrm>
            <a:off x="3989773" y="1676772"/>
            <a:ext cx="484356" cy="138499"/>
          </a:xfrm>
          <a:prstGeom prst="rect">
            <a:avLst/>
          </a:prstGeom>
          <a:noFill/>
        </p:spPr>
        <p:txBody>
          <a:bodyPr wrap="square" lIns="0" tIns="0" rIns="0" bIns="0" rtlCol="0">
            <a:spAutoFit/>
          </a:bodyPr>
          <a:lstStyle/>
          <a:p>
            <a:pPr algn="ctr"/>
            <a:r>
              <a:rPr lang="en-US" sz="900" b="1" dirty="0">
                <a:solidFill>
                  <a:schemeClr val="bg1"/>
                </a:solidFill>
                <a:latin typeface="Arial Black" panose="020B0604020202020204" pitchFamily="34" charset="0"/>
                <a:cs typeface="Arial Black" panose="020B0604020202020204" pitchFamily="34" charset="0"/>
              </a:rPr>
              <a:t>MP2</a:t>
            </a:r>
          </a:p>
        </p:txBody>
      </p:sp>
      <p:cxnSp>
        <p:nvCxnSpPr>
          <p:cNvPr id="33" name="Straight Connector 32">
            <a:extLst>
              <a:ext uri="{FF2B5EF4-FFF2-40B4-BE49-F238E27FC236}">
                <a16:creationId xmlns:a16="http://schemas.microsoft.com/office/drawing/2014/main" id="{8CC6FB88-ED43-F645-BB6F-B4C43BAA8A5F}"/>
              </a:ext>
            </a:extLst>
          </p:cNvPr>
          <p:cNvCxnSpPr>
            <a:cxnSpLocks/>
          </p:cNvCxnSpPr>
          <p:nvPr/>
        </p:nvCxnSpPr>
        <p:spPr>
          <a:xfrm>
            <a:off x="5191428" y="1058900"/>
            <a:ext cx="0" cy="1354379"/>
          </a:xfrm>
          <a:prstGeom prst="line">
            <a:avLst/>
          </a:prstGeom>
          <a:ln w="9525">
            <a:solidFill>
              <a:srgbClr val="FBB995"/>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6B374AED-D2FA-F941-B960-80BC15C91A3C}"/>
              </a:ext>
            </a:extLst>
          </p:cNvPr>
          <p:cNvSpPr txBox="1"/>
          <p:nvPr/>
        </p:nvSpPr>
        <p:spPr>
          <a:xfrm>
            <a:off x="5806640" y="1140459"/>
            <a:ext cx="6061207" cy="858120"/>
          </a:xfrm>
          <a:prstGeom prst="rect">
            <a:avLst/>
          </a:prstGeom>
          <a:noFill/>
        </p:spPr>
        <p:txBody>
          <a:bodyPr wrap="square" lIns="0" tIns="0" rIns="0" bIns="0" rtlCol="0">
            <a:spAutoFit/>
          </a:bodyPr>
          <a:lstStyle/>
          <a:p>
            <a:pPr>
              <a:lnSpc>
                <a:spcPts val="1250"/>
              </a:lnSpc>
              <a:spcAft>
                <a:spcPts val="300"/>
              </a:spcAft>
            </a:pPr>
            <a:r>
              <a:rPr lang="en-US" sz="900" b="1" dirty="0">
                <a:solidFill>
                  <a:srgbClr val="D65227"/>
                </a:solidFill>
                <a:latin typeface="Arial" panose="020B0604020202020204" pitchFamily="34" charset="0"/>
                <a:cs typeface="Arial" panose="020B0604020202020204" pitchFamily="34" charset="0"/>
              </a:rPr>
              <a:t>SUMMARY OF RESULTS</a:t>
            </a:r>
          </a:p>
          <a:p>
            <a:pPr>
              <a:lnSpc>
                <a:spcPts val="1250"/>
              </a:lnSpc>
            </a:pPr>
            <a:r>
              <a:rPr lang="en-US" sz="950" b="1" dirty="0">
                <a:solidFill>
                  <a:schemeClr val="tx1">
                    <a:lumMod val="65000"/>
                    <a:lumOff val="35000"/>
                  </a:schemeClr>
                </a:solidFill>
                <a:latin typeface="Arial" panose="020B0604020202020204" pitchFamily="34" charset="0"/>
                <a:cs typeface="Arial" panose="020B0604020202020204" pitchFamily="34" charset="0"/>
              </a:rPr>
              <a:t>Management procedure 1 (MP1) performs best, with projected biomass fluctuating at or above the target reference point over the 20-year projection period in nearly every operating model (OM). MP2 also scores highly, particularly under OM 6, but projects biomass to be consistently below the target reference point in 4 OMs. MP6 is likely to fail, with biomass consistently below both the target and reference points.</a:t>
            </a:r>
          </a:p>
        </p:txBody>
      </p:sp>
      <p:sp>
        <p:nvSpPr>
          <p:cNvPr id="15" name="object 4">
            <a:extLst>
              <a:ext uri="{FF2B5EF4-FFF2-40B4-BE49-F238E27FC236}">
                <a16:creationId xmlns:a16="http://schemas.microsoft.com/office/drawing/2014/main" id="{D7020C00-4643-8F4A-9D33-421A8628BB96}"/>
              </a:ext>
            </a:extLst>
          </p:cNvPr>
          <p:cNvSpPr txBox="1"/>
          <p:nvPr/>
        </p:nvSpPr>
        <p:spPr>
          <a:xfrm>
            <a:off x="7320477" y="2386896"/>
            <a:ext cx="1643543" cy="966931"/>
          </a:xfrm>
          <a:prstGeom prst="rect">
            <a:avLst/>
          </a:prstGeom>
        </p:spPr>
        <p:txBody>
          <a:bodyPr vert="horz" wrap="square" lIns="0" tIns="12700" rIns="0" bIns="0" rtlCol="0">
            <a:spAutoFit/>
          </a:bodyPr>
          <a:lstStyle/>
          <a:p>
            <a:pPr>
              <a:spcBef>
                <a:spcPts val="600"/>
              </a:spcBef>
            </a:pPr>
            <a:r>
              <a:rPr sz="900" b="1" spc="-5" dirty="0">
                <a:solidFill>
                  <a:srgbClr val="D65227"/>
                </a:solidFill>
                <a:latin typeface="Arial" panose="020B0604020202020204" pitchFamily="34" charset="0"/>
                <a:cs typeface="Arial" panose="020B0604020202020204" pitchFamily="34" charset="0"/>
              </a:rPr>
              <a:t>READING THIS CHART</a:t>
            </a:r>
          </a:p>
          <a:p>
            <a:pPr marR="243840">
              <a:spcBef>
                <a:spcPts val="600"/>
              </a:spcBef>
            </a:pPr>
            <a:r>
              <a:rPr lang="en-US" sz="800" spc="-5" dirty="0">
                <a:solidFill>
                  <a:srgbClr val="8A8C8E"/>
                </a:solidFill>
                <a:latin typeface="Arial" panose="020B0604020202020204" pitchFamily="34" charset="0"/>
                <a:cs typeface="Arial" panose="020B0604020202020204" pitchFamily="34" charset="0"/>
              </a:rPr>
              <a:t>The chart compares </a:t>
            </a:r>
            <a:r>
              <a:rPr lang="en-US" sz="800" b="1" spc="-5" dirty="0">
                <a:solidFill>
                  <a:srgbClr val="8A8C8E"/>
                </a:solidFill>
                <a:latin typeface="Arial" panose="020B0604020202020204" pitchFamily="34" charset="0"/>
                <a:cs typeface="Arial" panose="020B0604020202020204" pitchFamily="34" charset="0"/>
              </a:rPr>
              <a:t>projected </a:t>
            </a:r>
            <a:br>
              <a:rPr lang="en-US" sz="800" b="1" spc="-5" dirty="0">
                <a:solidFill>
                  <a:srgbClr val="8A8C8E"/>
                </a:solidFill>
                <a:latin typeface="Arial" panose="020B0604020202020204" pitchFamily="34" charset="0"/>
                <a:cs typeface="Arial" panose="020B0604020202020204" pitchFamily="34" charset="0"/>
              </a:rPr>
            </a:br>
            <a:r>
              <a:rPr lang="en-US" sz="800" b="1" spc="-5" dirty="0">
                <a:solidFill>
                  <a:srgbClr val="8A8C8E"/>
                </a:solidFill>
                <a:latin typeface="Arial" panose="020B0604020202020204" pitchFamily="34" charset="0"/>
                <a:cs typeface="Arial" panose="020B0604020202020204" pitchFamily="34" charset="0"/>
              </a:rPr>
              <a:t>stock size over 20 years for six management procedures and a zero catch option</a:t>
            </a:r>
            <a:r>
              <a:rPr lang="en-US" sz="800" spc="-5" dirty="0">
                <a:solidFill>
                  <a:srgbClr val="8A8C8E"/>
                </a:solidFill>
                <a:latin typeface="Arial" panose="020B0604020202020204" pitchFamily="34" charset="0"/>
                <a:cs typeface="Arial" panose="020B0604020202020204" pitchFamily="34" charset="0"/>
              </a:rPr>
              <a:t> in 100 simulations by </a:t>
            </a:r>
            <a:r>
              <a:rPr lang="en-US" sz="800" b="1" spc="-5" dirty="0">
                <a:solidFill>
                  <a:srgbClr val="8A8C8E"/>
                </a:solidFill>
                <a:latin typeface="Arial" panose="020B0604020202020204" pitchFamily="34" charset="0"/>
                <a:cs typeface="Arial" panose="020B0604020202020204" pitchFamily="34" charset="0"/>
              </a:rPr>
              <a:t>10 operating models</a:t>
            </a:r>
            <a:r>
              <a:rPr lang="en-US" sz="800" spc="-5" dirty="0">
                <a:solidFill>
                  <a:srgbClr val="8A8C8E"/>
                </a:solidFill>
                <a:latin typeface="Arial" panose="020B0604020202020204" pitchFamily="34" charset="0"/>
                <a:cs typeface="Arial" panose="020B0604020202020204" pitchFamily="34" charset="0"/>
              </a:rPr>
              <a:t>.</a:t>
            </a:r>
            <a:endParaRPr lang="en-US" sz="800" dirty="0">
              <a:latin typeface="Arial" panose="020B0604020202020204" pitchFamily="34" charset="0"/>
              <a:cs typeface="Arial" panose="020B0604020202020204" pitchFamily="34" charset="0"/>
            </a:endParaRPr>
          </a:p>
        </p:txBody>
      </p:sp>
      <p:sp>
        <p:nvSpPr>
          <p:cNvPr id="115" name="object 3">
            <a:extLst>
              <a:ext uri="{FF2B5EF4-FFF2-40B4-BE49-F238E27FC236}">
                <a16:creationId xmlns:a16="http://schemas.microsoft.com/office/drawing/2014/main" id="{27114AD8-8478-9349-A092-318037146353}"/>
              </a:ext>
            </a:extLst>
          </p:cNvPr>
          <p:cNvSpPr txBox="1"/>
          <p:nvPr/>
        </p:nvSpPr>
        <p:spPr>
          <a:xfrm>
            <a:off x="995054" y="2702746"/>
            <a:ext cx="2071989" cy="302647"/>
          </a:xfrm>
          <a:prstGeom prst="rect">
            <a:avLst/>
          </a:prstGeom>
        </p:spPr>
        <p:txBody>
          <a:bodyPr vert="horz" wrap="square" lIns="0" tIns="12700" rIns="0" bIns="0" rtlCol="0">
            <a:spAutoFit/>
          </a:bodyPr>
          <a:lstStyle/>
          <a:p>
            <a:pPr marL="12700" algn="r">
              <a:spcBef>
                <a:spcPts val="100"/>
              </a:spcBef>
            </a:pPr>
            <a:r>
              <a:rPr sz="900" b="1" spc="-7" dirty="0">
                <a:solidFill>
                  <a:srgbClr val="221E1F"/>
                </a:solidFill>
                <a:latin typeface="Arial" panose="020B0604020202020204" pitchFamily="34" charset="0"/>
                <a:cs typeface="Arial" panose="020B0604020202020204" pitchFamily="34" charset="0"/>
              </a:rPr>
              <a:t>HISTORICAL: </a:t>
            </a:r>
            <a:endParaRPr lang="en-US" sz="900" b="1" spc="-7" dirty="0">
              <a:solidFill>
                <a:srgbClr val="221E1F"/>
              </a:solidFill>
              <a:latin typeface="Arial" panose="020B0604020202020204" pitchFamily="34" charset="0"/>
              <a:cs typeface="Arial" panose="020B0604020202020204" pitchFamily="34" charset="0"/>
            </a:endParaRPr>
          </a:p>
          <a:p>
            <a:pPr marL="12700" algn="r">
              <a:spcBef>
                <a:spcPts val="100"/>
              </a:spcBef>
            </a:pPr>
            <a:r>
              <a:rPr lang="en-US" sz="900" b="1" spc="-7" dirty="0">
                <a:solidFill>
                  <a:srgbClr val="221E1F"/>
                </a:solidFill>
                <a:latin typeface="Arial" panose="020B0604020202020204" pitchFamily="34" charset="0"/>
                <a:cs typeface="Arial" panose="020B0604020202020204" pitchFamily="34" charset="0"/>
              </a:rPr>
              <a:t>1980-2020</a:t>
            </a:r>
            <a:endParaRPr sz="900" b="1" spc="-7" dirty="0">
              <a:solidFill>
                <a:srgbClr val="221E1F"/>
              </a:solidFill>
              <a:latin typeface="Arial" panose="020B0604020202020204" pitchFamily="34" charset="0"/>
              <a:cs typeface="Arial" panose="020B0604020202020204" pitchFamily="34" charset="0"/>
            </a:endParaRPr>
          </a:p>
        </p:txBody>
      </p:sp>
      <p:sp>
        <p:nvSpPr>
          <p:cNvPr id="116" name="object 4">
            <a:extLst>
              <a:ext uri="{FF2B5EF4-FFF2-40B4-BE49-F238E27FC236}">
                <a16:creationId xmlns:a16="http://schemas.microsoft.com/office/drawing/2014/main" id="{ED30FB4E-A396-4F48-B039-5C8C933FA0BE}"/>
              </a:ext>
            </a:extLst>
          </p:cNvPr>
          <p:cNvSpPr txBox="1"/>
          <p:nvPr/>
        </p:nvSpPr>
        <p:spPr>
          <a:xfrm>
            <a:off x="3331886" y="2709109"/>
            <a:ext cx="1850929" cy="302647"/>
          </a:xfrm>
          <a:prstGeom prst="rect">
            <a:avLst/>
          </a:prstGeom>
        </p:spPr>
        <p:txBody>
          <a:bodyPr vert="horz" wrap="square" lIns="0" tIns="12700" rIns="0" bIns="0" rtlCol="0">
            <a:spAutoFit/>
          </a:bodyPr>
          <a:lstStyle/>
          <a:p>
            <a:pPr marL="12700">
              <a:spcBef>
                <a:spcPts val="100"/>
              </a:spcBef>
            </a:pPr>
            <a:r>
              <a:rPr sz="900" b="1" spc="-7" dirty="0">
                <a:solidFill>
                  <a:srgbClr val="221E1F"/>
                </a:solidFill>
                <a:latin typeface="Arial" panose="020B0604020202020204" pitchFamily="34" charset="0"/>
                <a:cs typeface="Arial" panose="020B0604020202020204" pitchFamily="34" charset="0"/>
              </a:rPr>
              <a:t>PROJECTION</a:t>
            </a:r>
            <a:r>
              <a:rPr lang="en-US" sz="900" b="1" spc="-7" dirty="0">
                <a:solidFill>
                  <a:srgbClr val="221E1F"/>
                </a:solidFill>
                <a:latin typeface="Arial" panose="020B0604020202020204" pitchFamily="34" charset="0"/>
                <a:cs typeface="Arial" panose="020B0604020202020204" pitchFamily="34" charset="0"/>
              </a:rPr>
              <a:t>S</a:t>
            </a:r>
            <a:r>
              <a:rPr sz="900" b="1" spc="-7" dirty="0">
                <a:solidFill>
                  <a:srgbClr val="221E1F"/>
                </a:solidFill>
                <a:latin typeface="Arial" panose="020B0604020202020204" pitchFamily="34" charset="0"/>
                <a:cs typeface="Arial" panose="020B0604020202020204" pitchFamily="34" charset="0"/>
              </a:rPr>
              <a:t>: </a:t>
            </a:r>
            <a:endParaRPr lang="en-US" sz="900" b="1" spc="-7" dirty="0">
              <a:solidFill>
                <a:srgbClr val="221E1F"/>
              </a:solidFill>
              <a:latin typeface="Arial" panose="020B0604020202020204" pitchFamily="34" charset="0"/>
              <a:cs typeface="Arial" panose="020B0604020202020204" pitchFamily="34" charset="0"/>
            </a:endParaRPr>
          </a:p>
          <a:p>
            <a:pPr marL="12700">
              <a:spcBef>
                <a:spcPts val="100"/>
              </a:spcBef>
            </a:pPr>
            <a:r>
              <a:rPr sz="900" b="1" spc="-7" dirty="0">
                <a:solidFill>
                  <a:srgbClr val="221E1F"/>
                </a:solidFill>
                <a:latin typeface="Arial" panose="020B0604020202020204" pitchFamily="34" charset="0"/>
                <a:cs typeface="Arial" panose="020B0604020202020204" pitchFamily="34" charset="0"/>
              </a:rPr>
              <a:t>20</a:t>
            </a:r>
            <a:r>
              <a:rPr lang="en-US" sz="900" b="1" spc="-7" dirty="0">
                <a:solidFill>
                  <a:srgbClr val="221E1F"/>
                </a:solidFill>
                <a:latin typeface="Arial" panose="020B0604020202020204" pitchFamily="34" charset="0"/>
                <a:cs typeface="Arial" panose="020B0604020202020204" pitchFamily="34" charset="0"/>
              </a:rPr>
              <a:t>21</a:t>
            </a:r>
            <a:r>
              <a:rPr sz="900" b="1" spc="-7" dirty="0">
                <a:solidFill>
                  <a:srgbClr val="221E1F"/>
                </a:solidFill>
                <a:latin typeface="Arial" panose="020B0604020202020204" pitchFamily="34" charset="0"/>
                <a:cs typeface="Arial" panose="020B0604020202020204" pitchFamily="34" charset="0"/>
              </a:rPr>
              <a:t>-2040</a:t>
            </a:r>
          </a:p>
        </p:txBody>
      </p:sp>
      <p:sp>
        <p:nvSpPr>
          <p:cNvPr id="117" name="object 5">
            <a:extLst>
              <a:ext uri="{FF2B5EF4-FFF2-40B4-BE49-F238E27FC236}">
                <a16:creationId xmlns:a16="http://schemas.microsoft.com/office/drawing/2014/main" id="{5D0D0D82-E201-2142-843D-47EEDE329298}"/>
              </a:ext>
            </a:extLst>
          </p:cNvPr>
          <p:cNvSpPr txBox="1"/>
          <p:nvPr/>
        </p:nvSpPr>
        <p:spPr>
          <a:xfrm>
            <a:off x="5693983" y="2377157"/>
            <a:ext cx="917171" cy="289823"/>
          </a:xfrm>
          <a:prstGeom prst="rect">
            <a:avLst/>
          </a:prstGeom>
        </p:spPr>
        <p:txBody>
          <a:bodyPr vert="horz" wrap="square" lIns="0" tIns="12700" rIns="0" bIns="0" rtlCol="0">
            <a:spAutoFit/>
          </a:bodyPr>
          <a:lstStyle/>
          <a:p>
            <a:pPr marL="12700" marR="5080">
              <a:spcBef>
                <a:spcPts val="100"/>
              </a:spcBef>
            </a:pPr>
            <a:r>
              <a:rPr sz="900" b="1" dirty="0">
                <a:latin typeface="Arial" panose="020B0604020202020204" pitchFamily="34" charset="0"/>
                <a:cs typeface="Arial" panose="020B0604020202020204" pitchFamily="34" charset="0"/>
              </a:rPr>
              <a:t>Management procedure</a:t>
            </a:r>
            <a:endParaRPr sz="900" dirty="0">
              <a:latin typeface="Arial" panose="020B0604020202020204" pitchFamily="34" charset="0"/>
              <a:cs typeface="Arial" panose="020B0604020202020204" pitchFamily="34" charset="0"/>
            </a:endParaRPr>
          </a:p>
        </p:txBody>
      </p:sp>
      <p:cxnSp>
        <p:nvCxnSpPr>
          <p:cNvPr id="125" name="Straight Connector 124">
            <a:extLst>
              <a:ext uri="{FF2B5EF4-FFF2-40B4-BE49-F238E27FC236}">
                <a16:creationId xmlns:a16="http://schemas.microsoft.com/office/drawing/2014/main" id="{C8AD969F-ABB6-F44C-B6A1-52385489D060}"/>
              </a:ext>
            </a:extLst>
          </p:cNvPr>
          <p:cNvCxnSpPr>
            <a:cxnSpLocks/>
          </p:cNvCxnSpPr>
          <p:nvPr/>
        </p:nvCxnSpPr>
        <p:spPr>
          <a:xfrm>
            <a:off x="3201853" y="2743200"/>
            <a:ext cx="0" cy="4360236"/>
          </a:xfrm>
          <a:prstGeom prst="line">
            <a:avLst/>
          </a:prstGeom>
          <a:ln w="9525">
            <a:solidFill>
              <a:srgbClr val="FBB995"/>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0A81F848-2DAA-794E-A373-0B648130E6F6}"/>
              </a:ext>
            </a:extLst>
          </p:cNvPr>
          <p:cNvGrpSpPr/>
          <p:nvPr/>
        </p:nvGrpSpPr>
        <p:grpSpPr>
          <a:xfrm>
            <a:off x="8837938" y="2549394"/>
            <a:ext cx="2266491" cy="914400"/>
            <a:chOff x="10343076" y="2127465"/>
            <a:chExt cx="2266491" cy="914400"/>
          </a:xfrm>
        </p:grpSpPr>
        <p:sp>
          <p:nvSpPr>
            <p:cNvPr id="25" name="object 11">
              <a:extLst>
                <a:ext uri="{FF2B5EF4-FFF2-40B4-BE49-F238E27FC236}">
                  <a16:creationId xmlns:a16="http://schemas.microsoft.com/office/drawing/2014/main" id="{00645FB5-101D-A241-9837-3FAE054B4DC3}"/>
                </a:ext>
              </a:extLst>
            </p:cNvPr>
            <p:cNvSpPr/>
            <p:nvPr/>
          </p:nvSpPr>
          <p:spPr>
            <a:xfrm>
              <a:off x="10901815" y="2705650"/>
              <a:ext cx="25582" cy="0"/>
            </a:xfrm>
            <a:custGeom>
              <a:avLst/>
              <a:gdLst/>
              <a:ahLst/>
              <a:cxnLst/>
              <a:rect l="l" t="t" r="r" b="b"/>
              <a:pathLst>
                <a:path w="21590">
                  <a:moveTo>
                    <a:pt x="0" y="0"/>
                  </a:moveTo>
                  <a:lnTo>
                    <a:pt x="21361" y="0"/>
                  </a:lnTo>
                </a:path>
              </a:pathLst>
            </a:custGeom>
            <a:solidFill>
              <a:srgbClr val="CF3E27"/>
            </a:solidFill>
          </p:spPr>
          <p:txBody>
            <a:bodyPr wrap="square" lIns="0" tIns="0" rIns="0" bIns="0" rtlCol="0"/>
            <a:lstStyle/>
            <a:p>
              <a:endParaRPr/>
            </a:p>
          </p:txBody>
        </p:sp>
        <p:cxnSp>
          <p:nvCxnSpPr>
            <p:cNvPr id="108" name="Straight Connector 107">
              <a:extLst>
                <a:ext uri="{FF2B5EF4-FFF2-40B4-BE49-F238E27FC236}">
                  <a16:creationId xmlns:a16="http://schemas.microsoft.com/office/drawing/2014/main" id="{891B9013-9738-C04E-8F01-98204AD16826}"/>
                </a:ext>
              </a:extLst>
            </p:cNvPr>
            <p:cNvCxnSpPr>
              <a:cxnSpLocks/>
            </p:cNvCxnSpPr>
            <p:nvPr/>
          </p:nvCxnSpPr>
          <p:spPr>
            <a:xfrm>
              <a:off x="11280683" y="2444977"/>
              <a:ext cx="99636"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89A6315-F381-C542-97FF-75C2FD6CF3F8}"/>
                </a:ext>
              </a:extLst>
            </p:cNvPr>
            <p:cNvCxnSpPr>
              <a:cxnSpLocks/>
            </p:cNvCxnSpPr>
            <p:nvPr/>
          </p:nvCxnSpPr>
          <p:spPr>
            <a:xfrm>
              <a:off x="11280683" y="2253952"/>
              <a:ext cx="99636"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A96B9DA-859E-BF4C-90DF-439F4CE701FC}"/>
                </a:ext>
              </a:extLst>
            </p:cNvPr>
            <p:cNvCxnSpPr>
              <a:cxnSpLocks/>
            </p:cNvCxnSpPr>
            <p:nvPr/>
          </p:nvCxnSpPr>
          <p:spPr>
            <a:xfrm>
              <a:off x="11280683" y="2617877"/>
              <a:ext cx="99636"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273210A-4E15-B94C-A5CF-8B4685E42C14}"/>
                </a:ext>
              </a:extLst>
            </p:cNvPr>
            <p:cNvCxnSpPr>
              <a:cxnSpLocks/>
            </p:cNvCxnSpPr>
            <p:nvPr/>
          </p:nvCxnSpPr>
          <p:spPr>
            <a:xfrm>
              <a:off x="11280683" y="2791618"/>
              <a:ext cx="99636"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4" name="object 11">
              <a:extLst>
                <a:ext uri="{FF2B5EF4-FFF2-40B4-BE49-F238E27FC236}">
                  <a16:creationId xmlns:a16="http://schemas.microsoft.com/office/drawing/2014/main" id="{C7B70CD4-9911-3749-9121-2FC6C545E294}"/>
                </a:ext>
              </a:extLst>
            </p:cNvPr>
            <p:cNvSpPr txBox="1"/>
            <p:nvPr/>
          </p:nvSpPr>
          <p:spPr>
            <a:xfrm>
              <a:off x="11402922" y="2382916"/>
              <a:ext cx="1206645" cy="107722"/>
            </a:xfrm>
            <a:prstGeom prst="rect">
              <a:avLst/>
            </a:prstGeom>
          </p:spPr>
          <p:txBody>
            <a:bodyPr vert="horz" wrap="square" lIns="0" tIns="0" rIns="0" bIns="0" rtlCol="0">
              <a:spAutoFit/>
            </a:bodyPr>
            <a:lstStyle/>
            <a:p>
              <a:pPr marL="15875" marR="5080">
                <a:spcBef>
                  <a:spcPts val="100"/>
                </a:spcBef>
              </a:pPr>
              <a:r>
                <a:rPr sz="700" dirty="0">
                  <a:solidFill>
                    <a:srgbClr val="8A8C8E"/>
                  </a:solidFill>
                  <a:latin typeface="Arial" panose="020B0604020202020204" pitchFamily="34" charset="0"/>
                  <a:cs typeface="Arial" panose="020B0604020202020204" pitchFamily="34" charset="0"/>
                </a:rPr>
                <a:t>10th-90th</a:t>
              </a:r>
              <a:r>
                <a:rPr lang="en-US" sz="700" spc="-55" dirty="0">
                  <a:solidFill>
                    <a:srgbClr val="8A8C8E"/>
                  </a:solidFill>
                  <a:latin typeface="Arial" panose="020B0604020202020204" pitchFamily="34" charset="0"/>
                  <a:cs typeface="Arial" panose="020B0604020202020204" pitchFamily="34" charset="0"/>
                </a:rPr>
                <a:t> </a:t>
              </a:r>
              <a:r>
                <a:rPr lang="en-US" sz="700" spc="-5" dirty="0">
                  <a:solidFill>
                    <a:srgbClr val="8A8C8E"/>
                  </a:solidFill>
                  <a:latin typeface="Arial" panose="020B0604020202020204" pitchFamily="34" charset="0"/>
                  <a:cs typeface="Arial" panose="020B0604020202020204" pitchFamily="34" charset="0"/>
                </a:rPr>
                <a:t>PERCENTILE</a:t>
              </a:r>
              <a:endParaRPr lang="en-US" sz="700" dirty="0">
                <a:latin typeface="Arial" panose="020B0604020202020204" pitchFamily="34" charset="0"/>
                <a:cs typeface="Arial" panose="020B0604020202020204" pitchFamily="34" charset="0"/>
              </a:endParaRPr>
            </a:p>
          </p:txBody>
        </p:sp>
        <p:sp>
          <p:nvSpPr>
            <p:cNvPr id="135" name="object 11">
              <a:extLst>
                <a:ext uri="{FF2B5EF4-FFF2-40B4-BE49-F238E27FC236}">
                  <a16:creationId xmlns:a16="http://schemas.microsoft.com/office/drawing/2014/main" id="{F1A23AF5-C98C-8541-BAA3-BB879A2D15A2}"/>
                </a:ext>
              </a:extLst>
            </p:cNvPr>
            <p:cNvSpPr txBox="1"/>
            <p:nvPr/>
          </p:nvSpPr>
          <p:spPr>
            <a:xfrm>
              <a:off x="11402922" y="2205388"/>
              <a:ext cx="1206645" cy="107722"/>
            </a:xfrm>
            <a:prstGeom prst="rect">
              <a:avLst/>
            </a:prstGeom>
          </p:spPr>
          <p:txBody>
            <a:bodyPr vert="horz" wrap="square" lIns="0" tIns="0" rIns="0" bIns="0" rtlCol="0">
              <a:spAutoFit/>
            </a:bodyPr>
            <a:lstStyle/>
            <a:p>
              <a:pPr marL="15875" marR="5080">
                <a:spcBef>
                  <a:spcPts val="100"/>
                </a:spcBef>
              </a:pPr>
              <a:r>
                <a:rPr sz="700" spc="-15" dirty="0">
                  <a:solidFill>
                    <a:srgbClr val="00A64F"/>
                  </a:solidFill>
                  <a:latin typeface="Arial" panose="020B0604020202020204" pitchFamily="34" charset="0"/>
                  <a:cs typeface="Arial" panose="020B0604020202020204" pitchFamily="34" charset="0"/>
                </a:rPr>
                <a:t>TARGET</a:t>
              </a:r>
              <a:endParaRPr sz="700" dirty="0">
                <a:latin typeface="Arial" panose="020B0604020202020204" pitchFamily="34" charset="0"/>
                <a:cs typeface="Arial" panose="020B0604020202020204" pitchFamily="34" charset="0"/>
              </a:endParaRPr>
            </a:p>
          </p:txBody>
        </p:sp>
        <p:sp>
          <p:nvSpPr>
            <p:cNvPr id="137" name="object 11">
              <a:extLst>
                <a:ext uri="{FF2B5EF4-FFF2-40B4-BE49-F238E27FC236}">
                  <a16:creationId xmlns:a16="http://schemas.microsoft.com/office/drawing/2014/main" id="{E899CA8E-CFAF-6341-ABA5-18B2E9CCA1A9}"/>
                </a:ext>
              </a:extLst>
            </p:cNvPr>
            <p:cNvSpPr txBox="1"/>
            <p:nvPr/>
          </p:nvSpPr>
          <p:spPr>
            <a:xfrm>
              <a:off x="11402922" y="2567333"/>
              <a:ext cx="1206645" cy="107722"/>
            </a:xfrm>
            <a:prstGeom prst="rect">
              <a:avLst/>
            </a:prstGeom>
          </p:spPr>
          <p:txBody>
            <a:bodyPr vert="horz" wrap="square" lIns="0" tIns="0" rIns="0" bIns="0" rtlCol="0">
              <a:spAutoFit/>
            </a:bodyPr>
            <a:lstStyle/>
            <a:p>
              <a:pPr marL="15875" marR="5080">
                <a:spcBef>
                  <a:spcPts val="100"/>
                </a:spcBef>
              </a:pPr>
              <a:r>
                <a:rPr lang="en-US" sz="700" dirty="0">
                  <a:solidFill>
                    <a:srgbClr val="8A8C8E"/>
                  </a:solidFill>
                  <a:latin typeface="Arial" panose="020B0604020202020204" pitchFamily="34" charset="0"/>
                  <a:cs typeface="Arial" panose="020B0604020202020204" pitchFamily="34" charset="0"/>
                </a:rPr>
                <a:t>MEDIAN FOR EACH MP</a:t>
              </a:r>
              <a:endParaRPr sz="700" dirty="0">
                <a:latin typeface="Arial" panose="020B0604020202020204" pitchFamily="34" charset="0"/>
                <a:cs typeface="Arial" panose="020B0604020202020204" pitchFamily="34" charset="0"/>
              </a:endParaRPr>
            </a:p>
          </p:txBody>
        </p:sp>
        <p:sp>
          <p:nvSpPr>
            <p:cNvPr id="138" name="object 11">
              <a:extLst>
                <a:ext uri="{FF2B5EF4-FFF2-40B4-BE49-F238E27FC236}">
                  <a16:creationId xmlns:a16="http://schemas.microsoft.com/office/drawing/2014/main" id="{8219C989-10A8-FE43-BED2-BACD86C550AD}"/>
                </a:ext>
              </a:extLst>
            </p:cNvPr>
            <p:cNvSpPr txBox="1"/>
            <p:nvPr/>
          </p:nvSpPr>
          <p:spPr>
            <a:xfrm>
              <a:off x="11402922" y="2752197"/>
              <a:ext cx="1206645" cy="107722"/>
            </a:xfrm>
            <a:prstGeom prst="rect">
              <a:avLst/>
            </a:prstGeom>
          </p:spPr>
          <p:txBody>
            <a:bodyPr vert="horz" wrap="square" lIns="0" tIns="0" rIns="0" bIns="0" rtlCol="0">
              <a:spAutoFit/>
            </a:bodyPr>
            <a:lstStyle/>
            <a:p>
              <a:pPr marL="12700">
                <a:spcBef>
                  <a:spcPts val="265"/>
                </a:spcBef>
              </a:pPr>
              <a:r>
                <a:rPr sz="700" dirty="0">
                  <a:solidFill>
                    <a:srgbClr val="EC2027"/>
                  </a:solidFill>
                  <a:latin typeface="Arial" panose="020B0604020202020204" pitchFamily="34" charset="0"/>
                  <a:cs typeface="Arial" panose="020B0604020202020204" pitchFamily="34" charset="0"/>
                </a:rPr>
                <a:t>LIMIT</a:t>
              </a:r>
              <a:endParaRPr sz="700" dirty="0">
                <a:latin typeface="Arial" panose="020B0604020202020204" pitchFamily="34" charset="0"/>
                <a:cs typeface="Arial" panose="020B0604020202020204" pitchFamily="34" charset="0"/>
              </a:endParaRPr>
            </a:p>
          </p:txBody>
        </p:sp>
        <p:pic>
          <p:nvPicPr>
            <p:cNvPr id="17" name="Graphic 16">
              <a:extLst>
                <a:ext uri="{FF2B5EF4-FFF2-40B4-BE49-F238E27FC236}">
                  <a16:creationId xmlns:a16="http://schemas.microsoft.com/office/drawing/2014/main" id="{AA139B98-0CF6-764E-B48B-1B6AA18D84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43076" y="2127465"/>
              <a:ext cx="1016000" cy="914400"/>
            </a:xfrm>
            <a:prstGeom prst="rect">
              <a:avLst/>
            </a:prstGeom>
          </p:spPr>
        </p:pic>
      </p:grpSp>
      <p:sp>
        <p:nvSpPr>
          <p:cNvPr id="61" name="object 4">
            <a:extLst>
              <a:ext uri="{FF2B5EF4-FFF2-40B4-BE49-F238E27FC236}">
                <a16:creationId xmlns:a16="http://schemas.microsoft.com/office/drawing/2014/main" id="{451761F0-AD5A-9A4A-A200-580F90299C9F}"/>
              </a:ext>
            </a:extLst>
          </p:cNvPr>
          <p:cNvSpPr txBox="1"/>
          <p:nvPr/>
        </p:nvSpPr>
        <p:spPr>
          <a:xfrm>
            <a:off x="3126867" y="3814363"/>
            <a:ext cx="1325880" cy="151323"/>
          </a:xfrm>
          <a:prstGeom prst="rect">
            <a:avLst/>
          </a:prstGeom>
        </p:spPr>
        <p:txBody>
          <a:bodyPr vert="horz" wrap="square" lIns="0" tIns="12700" rIns="0" bIns="0" rtlCol="0">
            <a:spAutoFit/>
          </a:bodyPr>
          <a:lstStyle/>
          <a:p>
            <a:pPr marL="12700" algn="ctr">
              <a:spcBef>
                <a:spcPts val="100"/>
              </a:spcBef>
            </a:pPr>
            <a:r>
              <a:rPr lang="en-US" sz="900" b="1" dirty="0">
                <a:latin typeface="Arial" panose="020B0604020202020204" pitchFamily="34" charset="0"/>
                <a:cs typeface="Arial" panose="020B0604020202020204" pitchFamily="34" charset="0"/>
              </a:rPr>
              <a:t>Operating model</a:t>
            </a:r>
            <a:endParaRPr sz="900" b="1" dirty="0">
              <a:latin typeface="Arial" panose="020B0604020202020204" pitchFamily="34" charset="0"/>
              <a:cs typeface="Arial" panose="020B0604020202020204" pitchFamily="34" charset="0"/>
            </a:endParaRPr>
          </a:p>
        </p:txBody>
      </p:sp>
      <p:sp>
        <p:nvSpPr>
          <p:cNvPr id="63" name="object 4">
            <a:extLst>
              <a:ext uri="{FF2B5EF4-FFF2-40B4-BE49-F238E27FC236}">
                <a16:creationId xmlns:a16="http://schemas.microsoft.com/office/drawing/2014/main" id="{FA8DE917-9BE8-8449-83CC-31681196C950}"/>
              </a:ext>
            </a:extLst>
          </p:cNvPr>
          <p:cNvSpPr txBox="1"/>
          <p:nvPr/>
        </p:nvSpPr>
        <p:spPr>
          <a:xfrm>
            <a:off x="3645939" y="4115783"/>
            <a:ext cx="124668" cy="135935"/>
          </a:xfrm>
          <a:prstGeom prst="rect">
            <a:avLst/>
          </a:prstGeom>
        </p:spPr>
        <p:txBody>
          <a:bodyPr vert="horz" wrap="square" lIns="0" tIns="12700" rIns="0" bIns="0" rtlCol="0">
            <a:spAutoFit/>
          </a:bodyPr>
          <a:lstStyle/>
          <a:p>
            <a:pPr marL="12700" algn="ctr">
              <a:spcBef>
                <a:spcPts val="100"/>
              </a:spcBef>
            </a:pPr>
            <a:r>
              <a:rPr lang="en-US" sz="800" b="1" dirty="0">
                <a:solidFill>
                  <a:srgbClr val="D65227"/>
                </a:solidFill>
                <a:latin typeface="Arial" panose="020B0604020202020204" pitchFamily="34" charset="0"/>
                <a:cs typeface="Arial" panose="020B0604020202020204" pitchFamily="34" charset="0"/>
              </a:rPr>
              <a:t>1</a:t>
            </a:r>
            <a:endParaRPr sz="800" b="1" dirty="0">
              <a:solidFill>
                <a:srgbClr val="D65227"/>
              </a:solidFill>
              <a:latin typeface="Arial" panose="020B0604020202020204" pitchFamily="34" charset="0"/>
              <a:cs typeface="Arial" panose="020B0604020202020204" pitchFamily="34" charset="0"/>
            </a:endParaRPr>
          </a:p>
        </p:txBody>
      </p:sp>
      <p:sp>
        <p:nvSpPr>
          <p:cNvPr id="64" name="object 4">
            <a:extLst>
              <a:ext uri="{FF2B5EF4-FFF2-40B4-BE49-F238E27FC236}">
                <a16:creationId xmlns:a16="http://schemas.microsoft.com/office/drawing/2014/main" id="{158FFF4A-3273-6C45-B25E-F209FB8310E4}"/>
              </a:ext>
            </a:extLst>
          </p:cNvPr>
          <p:cNvSpPr txBox="1"/>
          <p:nvPr/>
        </p:nvSpPr>
        <p:spPr>
          <a:xfrm>
            <a:off x="4644099" y="4115783"/>
            <a:ext cx="124668" cy="135935"/>
          </a:xfrm>
          <a:prstGeom prst="rect">
            <a:avLst/>
          </a:prstGeom>
        </p:spPr>
        <p:txBody>
          <a:bodyPr vert="horz" wrap="square" lIns="0" tIns="12700" rIns="0" bIns="0" rtlCol="0">
            <a:spAutoFit/>
          </a:bodyPr>
          <a:lstStyle/>
          <a:p>
            <a:pPr marL="12700" algn="ctr">
              <a:spcBef>
                <a:spcPts val="100"/>
              </a:spcBef>
            </a:pPr>
            <a:r>
              <a:rPr lang="en-US" sz="800" b="1" dirty="0">
                <a:solidFill>
                  <a:srgbClr val="D65227"/>
                </a:solidFill>
                <a:latin typeface="Arial" panose="020B0604020202020204" pitchFamily="34" charset="0"/>
                <a:cs typeface="Arial" panose="020B0604020202020204" pitchFamily="34" charset="0"/>
              </a:rPr>
              <a:t>2</a:t>
            </a:r>
            <a:endParaRPr sz="800" b="1" dirty="0">
              <a:solidFill>
                <a:srgbClr val="D65227"/>
              </a:solidFill>
              <a:latin typeface="Arial" panose="020B0604020202020204" pitchFamily="34" charset="0"/>
              <a:cs typeface="Arial" panose="020B0604020202020204" pitchFamily="34" charset="0"/>
            </a:endParaRPr>
          </a:p>
        </p:txBody>
      </p:sp>
      <p:sp>
        <p:nvSpPr>
          <p:cNvPr id="65" name="object 4">
            <a:extLst>
              <a:ext uri="{FF2B5EF4-FFF2-40B4-BE49-F238E27FC236}">
                <a16:creationId xmlns:a16="http://schemas.microsoft.com/office/drawing/2014/main" id="{56C3D492-E3F0-734A-9A97-5711362542BB}"/>
              </a:ext>
            </a:extLst>
          </p:cNvPr>
          <p:cNvSpPr txBox="1"/>
          <p:nvPr/>
        </p:nvSpPr>
        <p:spPr>
          <a:xfrm>
            <a:off x="5642259" y="4115783"/>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3</a:t>
            </a:r>
            <a:endParaRPr sz="800" b="1">
              <a:solidFill>
                <a:srgbClr val="D65227"/>
              </a:solidFill>
              <a:latin typeface="Arial" panose="020B0604020202020204" pitchFamily="34" charset="0"/>
              <a:cs typeface="Arial" panose="020B0604020202020204" pitchFamily="34" charset="0"/>
            </a:endParaRPr>
          </a:p>
        </p:txBody>
      </p:sp>
      <p:sp>
        <p:nvSpPr>
          <p:cNvPr id="66" name="object 4">
            <a:extLst>
              <a:ext uri="{FF2B5EF4-FFF2-40B4-BE49-F238E27FC236}">
                <a16:creationId xmlns:a16="http://schemas.microsoft.com/office/drawing/2014/main" id="{2964562E-4BA6-B240-9D43-0B151144EEA0}"/>
              </a:ext>
            </a:extLst>
          </p:cNvPr>
          <p:cNvSpPr txBox="1"/>
          <p:nvPr/>
        </p:nvSpPr>
        <p:spPr>
          <a:xfrm>
            <a:off x="6640419" y="4115783"/>
            <a:ext cx="124668" cy="135935"/>
          </a:xfrm>
          <a:prstGeom prst="rect">
            <a:avLst/>
          </a:prstGeom>
        </p:spPr>
        <p:txBody>
          <a:bodyPr vert="horz" wrap="square" lIns="0" tIns="12700" rIns="0" bIns="0" rtlCol="0">
            <a:spAutoFit/>
          </a:bodyPr>
          <a:lstStyle/>
          <a:p>
            <a:pPr marL="12700" algn="ctr">
              <a:spcBef>
                <a:spcPts val="100"/>
              </a:spcBef>
            </a:pPr>
            <a:r>
              <a:rPr lang="en-US" sz="800" b="1" dirty="0">
                <a:solidFill>
                  <a:srgbClr val="D65227"/>
                </a:solidFill>
                <a:latin typeface="Arial" panose="020B0604020202020204" pitchFamily="34" charset="0"/>
                <a:cs typeface="Arial" panose="020B0604020202020204" pitchFamily="34" charset="0"/>
              </a:rPr>
              <a:t>4</a:t>
            </a:r>
            <a:endParaRPr sz="800" b="1" dirty="0">
              <a:solidFill>
                <a:srgbClr val="D65227"/>
              </a:solidFill>
              <a:latin typeface="Arial" panose="020B0604020202020204" pitchFamily="34" charset="0"/>
              <a:cs typeface="Arial" panose="020B0604020202020204" pitchFamily="34" charset="0"/>
            </a:endParaRPr>
          </a:p>
        </p:txBody>
      </p:sp>
      <p:sp>
        <p:nvSpPr>
          <p:cNvPr id="67" name="object 4">
            <a:extLst>
              <a:ext uri="{FF2B5EF4-FFF2-40B4-BE49-F238E27FC236}">
                <a16:creationId xmlns:a16="http://schemas.microsoft.com/office/drawing/2014/main" id="{BD268C04-FF5E-624A-9CAA-1F8BD350B535}"/>
              </a:ext>
            </a:extLst>
          </p:cNvPr>
          <p:cNvSpPr txBox="1"/>
          <p:nvPr/>
        </p:nvSpPr>
        <p:spPr>
          <a:xfrm>
            <a:off x="7638579" y="4115783"/>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5</a:t>
            </a:r>
            <a:endParaRPr sz="800" b="1">
              <a:solidFill>
                <a:srgbClr val="D65227"/>
              </a:solidFill>
              <a:latin typeface="Arial" panose="020B0604020202020204" pitchFamily="34" charset="0"/>
              <a:cs typeface="Arial" panose="020B0604020202020204" pitchFamily="34" charset="0"/>
            </a:endParaRPr>
          </a:p>
        </p:txBody>
      </p:sp>
      <p:sp>
        <p:nvSpPr>
          <p:cNvPr id="68" name="object 4">
            <a:extLst>
              <a:ext uri="{FF2B5EF4-FFF2-40B4-BE49-F238E27FC236}">
                <a16:creationId xmlns:a16="http://schemas.microsoft.com/office/drawing/2014/main" id="{0B8EE3CB-749E-6F43-9903-31956145E5CC}"/>
              </a:ext>
            </a:extLst>
          </p:cNvPr>
          <p:cNvSpPr txBox="1"/>
          <p:nvPr/>
        </p:nvSpPr>
        <p:spPr>
          <a:xfrm>
            <a:off x="8636739" y="4115783"/>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6</a:t>
            </a:r>
            <a:endParaRPr sz="800" b="1">
              <a:solidFill>
                <a:srgbClr val="D65227"/>
              </a:solidFill>
              <a:latin typeface="Arial" panose="020B0604020202020204" pitchFamily="34" charset="0"/>
              <a:cs typeface="Arial" panose="020B0604020202020204" pitchFamily="34" charset="0"/>
            </a:endParaRPr>
          </a:p>
        </p:txBody>
      </p:sp>
      <p:sp>
        <p:nvSpPr>
          <p:cNvPr id="69" name="object 4">
            <a:extLst>
              <a:ext uri="{FF2B5EF4-FFF2-40B4-BE49-F238E27FC236}">
                <a16:creationId xmlns:a16="http://schemas.microsoft.com/office/drawing/2014/main" id="{9EF87BBA-E289-F645-AB00-6269C06D6B11}"/>
              </a:ext>
            </a:extLst>
          </p:cNvPr>
          <p:cNvSpPr txBox="1"/>
          <p:nvPr/>
        </p:nvSpPr>
        <p:spPr>
          <a:xfrm>
            <a:off x="9634899" y="4115783"/>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7</a:t>
            </a:r>
            <a:endParaRPr sz="800" b="1">
              <a:solidFill>
                <a:srgbClr val="D65227"/>
              </a:solidFill>
              <a:latin typeface="Arial" panose="020B0604020202020204" pitchFamily="34" charset="0"/>
              <a:cs typeface="Arial" panose="020B0604020202020204" pitchFamily="34" charset="0"/>
            </a:endParaRPr>
          </a:p>
        </p:txBody>
      </p:sp>
      <p:sp>
        <p:nvSpPr>
          <p:cNvPr id="70" name="object 4">
            <a:extLst>
              <a:ext uri="{FF2B5EF4-FFF2-40B4-BE49-F238E27FC236}">
                <a16:creationId xmlns:a16="http://schemas.microsoft.com/office/drawing/2014/main" id="{FCEAAFCA-F0F2-1343-B4BD-86BE5548393A}"/>
              </a:ext>
            </a:extLst>
          </p:cNvPr>
          <p:cNvSpPr txBox="1"/>
          <p:nvPr/>
        </p:nvSpPr>
        <p:spPr>
          <a:xfrm>
            <a:off x="10633059" y="4115783"/>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8</a:t>
            </a:r>
            <a:endParaRPr sz="800" b="1">
              <a:solidFill>
                <a:srgbClr val="D65227"/>
              </a:solidFill>
              <a:latin typeface="Arial" panose="020B0604020202020204" pitchFamily="34" charset="0"/>
              <a:cs typeface="Arial" panose="020B0604020202020204" pitchFamily="34" charset="0"/>
            </a:endParaRPr>
          </a:p>
        </p:txBody>
      </p:sp>
      <p:sp>
        <p:nvSpPr>
          <p:cNvPr id="71" name="object 4">
            <a:extLst>
              <a:ext uri="{FF2B5EF4-FFF2-40B4-BE49-F238E27FC236}">
                <a16:creationId xmlns:a16="http://schemas.microsoft.com/office/drawing/2014/main" id="{52A4C724-BE8A-2642-B727-6C2F3BAAF60C}"/>
              </a:ext>
            </a:extLst>
          </p:cNvPr>
          <p:cNvSpPr txBox="1"/>
          <p:nvPr/>
        </p:nvSpPr>
        <p:spPr>
          <a:xfrm>
            <a:off x="11631219" y="4115783"/>
            <a:ext cx="124668" cy="135935"/>
          </a:xfrm>
          <a:prstGeom prst="rect">
            <a:avLst/>
          </a:prstGeom>
        </p:spPr>
        <p:txBody>
          <a:bodyPr vert="horz" wrap="square" lIns="0" tIns="12700" rIns="0" bIns="0" rtlCol="0">
            <a:spAutoFit/>
          </a:bodyPr>
          <a:lstStyle/>
          <a:p>
            <a:pPr marL="12700" algn="ctr">
              <a:spcBef>
                <a:spcPts val="100"/>
              </a:spcBef>
            </a:pPr>
            <a:r>
              <a:rPr lang="en-US" sz="800" b="1">
                <a:solidFill>
                  <a:srgbClr val="D65227"/>
                </a:solidFill>
                <a:latin typeface="Arial" panose="020B0604020202020204" pitchFamily="34" charset="0"/>
                <a:cs typeface="Arial" panose="020B0604020202020204" pitchFamily="34" charset="0"/>
              </a:rPr>
              <a:t>9</a:t>
            </a:r>
            <a:endParaRPr sz="800" b="1">
              <a:solidFill>
                <a:srgbClr val="D65227"/>
              </a:solidFill>
              <a:latin typeface="Arial" panose="020B0604020202020204" pitchFamily="34" charset="0"/>
              <a:cs typeface="Arial" panose="020B0604020202020204" pitchFamily="34" charset="0"/>
            </a:endParaRPr>
          </a:p>
        </p:txBody>
      </p:sp>
      <p:sp>
        <p:nvSpPr>
          <p:cNvPr id="72" name="object 4">
            <a:extLst>
              <a:ext uri="{FF2B5EF4-FFF2-40B4-BE49-F238E27FC236}">
                <a16:creationId xmlns:a16="http://schemas.microsoft.com/office/drawing/2014/main" id="{59E9D694-DE10-4C4C-8D4E-F7AFF79CFAC6}"/>
              </a:ext>
            </a:extLst>
          </p:cNvPr>
          <p:cNvSpPr txBox="1"/>
          <p:nvPr/>
        </p:nvSpPr>
        <p:spPr>
          <a:xfrm>
            <a:off x="12629383" y="4117679"/>
            <a:ext cx="186504" cy="135935"/>
          </a:xfrm>
          <a:prstGeom prst="rect">
            <a:avLst/>
          </a:prstGeom>
        </p:spPr>
        <p:txBody>
          <a:bodyPr vert="horz" wrap="square" lIns="0" tIns="12700" rIns="0" bIns="0" rtlCol="0">
            <a:spAutoFit/>
          </a:bodyPr>
          <a:lstStyle/>
          <a:p>
            <a:pPr marL="12700" algn="ctr">
              <a:spcBef>
                <a:spcPts val="100"/>
              </a:spcBef>
            </a:pPr>
            <a:r>
              <a:rPr lang="en-US" sz="800" b="1" dirty="0">
                <a:solidFill>
                  <a:srgbClr val="D65227"/>
                </a:solidFill>
                <a:latin typeface="Arial" panose="020B0604020202020204" pitchFamily="34" charset="0"/>
                <a:cs typeface="Arial" panose="020B0604020202020204" pitchFamily="34" charset="0"/>
              </a:rPr>
              <a:t>10</a:t>
            </a:r>
            <a:endParaRPr sz="800" b="1" dirty="0">
              <a:solidFill>
                <a:srgbClr val="D65227"/>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68852A51-8DAB-494D-BD16-8662DC544671}"/>
              </a:ext>
            </a:extLst>
          </p:cNvPr>
          <p:cNvGrpSpPr/>
          <p:nvPr/>
        </p:nvGrpSpPr>
        <p:grpSpPr>
          <a:xfrm>
            <a:off x="9337932" y="4429254"/>
            <a:ext cx="787694" cy="251018"/>
            <a:chOff x="9327855" y="4311457"/>
            <a:chExt cx="787694" cy="251018"/>
          </a:xfrm>
        </p:grpSpPr>
        <p:sp>
          <p:nvSpPr>
            <p:cNvPr id="77" name="object 91">
              <a:extLst>
                <a:ext uri="{FF2B5EF4-FFF2-40B4-BE49-F238E27FC236}">
                  <a16:creationId xmlns:a16="http://schemas.microsoft.com/office/drawing/2014/main" id="{913B0D3D-4D19-2644-BA13-96E2936151EC}"/>
                </a:ext>
              </a:extLst>
            </p:cNvPr>
            <p:cNvSpPr/>
            <p:nvPr/>
          </p:nvSpPr>
          <p:spPr>
            <a:xfrm>
              <a:off x="9327855" y="4311457"/>
              <a:ext cx="787694" cy="251018"/>
            </a:xfrm>
            <a:custGeom>
              <a:avLst/>
              <a:gdLst/>
              <a:ahLst/>
              <a:cxnLst/>
              <a:rect l="l" t="t" r="r" b="b"/>
              <a:pathLst>
                <a:path w="972820" h="225425">
                  <a:moveTo>
                    <a:pt x="514959" y="170776"/>
                  </a:moveTo>
                  <a:lnTo>
                    <a:pt x="464654" y="170776"/>
                  </a:lnTo>
                  <a:lnTo>
                    <a:pt x="491007" y="225145"/>
                  </a:lnTo>
                  <a:lnTo>
                    <a:pt x="514959" y="170776"/>
                  </a:lnTo>
                  <a:close/>
                </a:path>
                <a:path w="972820" h="225425">
                  <a:moveTo>
                    <a:pt x="972426" y="0"/>
                  </a:moveTo>
                  <a:lnTo>
                    <a:pt x="0" y="0"/>
                  </a:lnTo>
                  <a:lnTo>
                    <a:pt x="0" y="170776"/>
                  </a:lnTo>
                  <a:lnTo>
                    <a:pt x="972426" y="170776"/>
                  </a:lnTo>
                  <a:lnTo>
                    <a:pt x="972426" y="0"/>
                  </a:lnTo>
                  <a:close/>
                </a:path>
              </a:pathLst>
            </a:custGeom>
            <a:solidFill>
              <a:srgbClr val="D7511E"/>
            </a:solidFill>
          </p:spPr>
          <p:txBody>
            <a:bodyPr wrap="square" lIns="0" tIns="0" rIns="0" bIns="0" rtlCol="0"/>
            <a:lstStyle/>
            <a:p>
              <a:endParaRPr/>
            </a:p>
          </p:txBody>
        </p:sp>
        <p:sp>
          <p:nvSpPr>
            <p:cNvPr id="78" name="object 6">
              <a:extLst>
                <a:ext uri="{FF2B5EF4-FFF2-40B4-BE49-F238E27FC236}">
                  <a16:creationId xmlns:a16="http://schemas.microsoft.com/office/drawing/2014/main" id="{A2D496D9-C5D2-034B-93D3-8F08E3E40F0A}"/>
                </a:ext>
              </a:extLst>
            </p:cNvPr>
            <p:cNvSpPr txBox="1"/>
            <p:nvPr/>
          </p:nvSpPr>
          <p:spPr>
            <a:xfrm>
              <a:off x="9352273" y="4333357"/>
              <a:ext cx="741465" cy="135935"/>
            </a:xfrm>
            <a:prstGeom prst="rect">
              <a:avLst/>
            </a:prstGeom>
          </p:spPr>
          <p:txBody>
            <a:bodyPr vert="horz" wrap="square" lIns="0" tIns="12700" rIns="0" bIns="0" rtlCol="0">
              <a:spAutoFit/>
            </a:bodyPr>
            <a:lstStyle/>
            <a:p>
              <a:pPr marL="12700" algn="ctr">
                <a:spcBef>
                  <a:spcPts val="100"/>
                </a:spcBef>
              </a:pPr>
              <a:r>
                <a:rPr lang="en-US" sz="800" b="1" dirty="0">
                  <a:solidFill>
                    <a:schemeClr val="bg1"/>
                  </a:solidFill>
                  <a:latin typeface="Arial" panose="020B0604020202020204" pitchFamily="34" charset="0"/>
                  <a:cs typeface="Arial" panose="020B0604020202020204" pitchFamily="34" charset="0"/>
                </a:rPr>
                <a:t>HIGHEST MP</a:t>
              </a:r>
              <a:endParaRPr sz="800" b="1" dirty="0">
                <a:solidFill>
                  <a:schemeClr val="bg1"/>
                </a:solidFill>
                <a:latin typeface="Arial" panose="020B0604020202020204" pitchFamily="34" charset="0"/>
                <a:cs typeface="Arial" panose="020B0604020202020204" pitchFamily="34" charset="0"/>
              </a:endParaRPr>
            </a:p>
          </p:txBody>
        </p:sp>
      </p:grpSp>
      <p:sp>
        <p:nvSpPr>
          <p:cNvPr id="83" name="object 7">
            <a:extLst>
              <a:ext uri="{FF2B5EF4-FFF2-40B4-BE49-F238E27FC236}">
                <a16:creationId xmlns:a16="http://schemas.microsoft.com/office/drawing/2014/main" id="{ED7087B2-970C-E04D-979C-525BA23E346B}"/>
              </a:ext>
            </a:extLst>
          </p:cNvPr>
          <p:cNvSpPr txBox="1"/>
          <p:nvPr/>
        </p:nvSpPr>
        <p:spPr>
          <a:xfrm>
            <a:off x="5861135" y="2714145"/>
            <a:ext cx="939049" cy="626069"/>
          </a:xfrm>
          <a:prstGeom prst="rect">
            <a:avLst/>
          </a:prstGeom>
        </p:spPr>
        <p:txBody>
          <a:bodyPr vert="horz" wrap="square" lIns="0" tIns="25400" rIns="0" bIns="0" rtlCol="0">
            <a:spAutoFit/>
          </a:bodyPr>
          <a:lstStyle/>
          <a:p>
            <a:pPr marR="393065">
              <a:lnSpc>
                <a:spcPts val="1200"/>
              </a:lnSpc>
            </a:pPr>
            <a:r>
              <a:rPr sz="800" b="1" spc="-10" dirty="0">
                <a:solidFill>
                  <a:srgbClr val="808285"/>
                </a:solidFill>
                <a:latin typeface="Arial" panose="020B0604020202020204" pitchFamily="34" charset="0"/>
                <a:cs typeface="Arial" panose="020B0604020202020204" pitchFamily="34" charset="0"/>
              </a:rPr>
              <a:t>MP1</a:t>
            </a:r>
            <a:endParaRPr lang="en-US" sz="800" b="1" spc="-10" dirty="0">
              <a:solidFill>
                <a:srgbClr val="808285"/>
              </a:solidFill>
              <a:latin typeface="Arial" panose="020B0604020202020204" pitchFamily="34" charset="0"/>
              <a:cs typeface="Arial" panose="020B0604020202020204" pitchFamily="34" charset="0"/>
            </a:endParaRPr>
          </a:p>
          <a:p>
            <a:pPr marR="393065">
              <a:lnSpc>
                <a:spcPts val="1200"/>
              </a:lnSpc>
            </a:pPr>
            <a:r>
              <a:rPr sz="800" b="1" spc="-5" dirty="0">
                <a:solidFill>
                  <a:srgbClr val="808285"/>
                </a:solidFill>
                <a:latin typeface="Arial" panose="020B0604020202020204" pitchFamily="34" charset="0"/>
                <a:cs typeface="Arial" panose="020B0604020202020204" pitchFamily="34" charset="0"/>
              </a:rPr>
              <a:t>MP2</a:t>
            </a:r>
            <a:endParaRPr lang="en-US" sz="800" b="1" spc="-5" dirty="0">
              <a:solidFill>
                <a:srgbClr val="808285"/>
              </a:solidFill>
              <a:latin typeface="Arial" panose="020B0604020202020204" pitchFamily="34" charset="0"/>
              <a:cs typeface="Arial" panose="020B0604020202020204" pitchFamily="34" charset="0"/>
            </a:endParaRPr>
          </a:p>
          <a:p>
            <a:pPr marR="393065">
              <a:lnSpc>
                <a:spcPts val="1200"/>
              </a:lnSpc>
            </a:pPr>
            <a:r>
              <a:rPr lang="en-US" sz="800" b="1" spc="-5" dirty="0">
                <a:solidFill>
                  <a:srgbClr val="808285"/>
                </a:solidFill>
                <a:latin typeface="Arial" panose="020B0604020202020204" pitchFamily="34" charset="0"/>
                <a:cs typeface="Arial" panose="020B0604020202020204" pitchFamily="34" charset="0"/>
              </a:rPr>
              <a:t>MP3</a:t>
            </a:r>
          </a:p>
          <a:p>
            <a:pPr marR="393065">
              <a:lnSpc>
                <a:spcPts val="1200"/>
              </a:lnSpc>
            </a:pPr>
            <a:r>
              <a:rPr lang="en-US" sz="800" b="1" spc="-5" dirty="0">
                <a:solidFill>
                  <a:srgbClr val="808285"/>
                </a:solidFill>
                <a:latin typeface="Arial" panose="020B0604020202020204" pitchFamily="34" charset="0"/>
                <a:cs typeface="Arial" panose="020B0604020202020204" pitchFamily="34" charset="0"/>
              </a:rPr>
              <a:t>Zero catch</a:t>
            </a:r>
          </a:p>
        </p:txBody>
      </p:sp>
      <p:sp>
        <p:nvSpPr>
          <p:cNvPr id="91" name="object 7">
            <a:extLst>
              <a:ext uri="{FF2B5EF4-FFF2-40B4-BE49-F238E27FC236}">
                <a16:creationId xmlns:a16="http://schemas.microsoft.com/office/drawing/2014/main" id="{B5C62874-31DC-3D40-865A-CD40F55549F3}"/>
              </a:ext>
            </a:extLst>
          </p:cNvPr>
          <p:cNvSpPr txBox="1"/>
          <p:nvPr/>
        </p:nvSpPr>
        <p:spPr>
          <a:xfrm>
            <a:off x="6408507" y="2714145"/>
            <a:ext cx="939049" cy="472181"/>
          </a:xfrm>
          <a:prstGeom prst="rect">
            <a:avLst/>
          </a:prstGeom>
        </p:spPr>
        <p:txBody>
          <a:bodyPr vert="horz" wrap="square" lIns="0" tIns="25400" rIns="0" bIns="0" rtlCol="0">
            <a:spAutoFit/>
          </a:bodyPr>
          <a:lstStyle/>
          <a:p>
            <a:pPr marR="393065">
              <a:lnSpc>
                <a:spcPts val="1200"/>
              </a:lnSpc>
            </a:pPr>
            <a:r>
              <a:rPr sz="800" b="1" spc="-10" dirty="0">
                <a:solidFill>
                  <a:srgbClr val="808285"/>
                </a:solidFill>
                <a:latin typeface="Arial" panose="020B0604020202020204" pitchFamily="34" charset="0"/>
                <a:cs typeface="Arial" panose="020B0604020202020204" pitchFamily="34" charset="0"/>
              </a:rPr>
              <a:t>MP</a:t>
            </a:r>
            <a:r>
              <a:rPr lang="en-US" sz="800" b="1" spc="-10" dirty="0">
                <a:solidFill>
                  <a:srgbClr val="808285"/>
                </a:solidFill>
                <a:latin typeface="Arial" panose="020B0604020202020204" pitchFamily="34" charset="0"/>
                <a:cs typeface="Arial" panose="020B0604020202020204" pitchFamily="34" charset="0"/>
              </a:rPr>
              <a:t>4</a:t>
            </a:r>
          </a:p>
          <a:p>
            <a:pPr marR="393065">
              <a:lnSpc>
                <a:spcPts val="1200"/>
              </a:lnSpc>
            </a:pPr>
            <a:r>
              <a:rPr sz="800" b="1" spc="-5" dirty="0">
                <a:solidFill>
                  <a:srgbClr val="808285"/>
                </a:solidFill>
                <a:latin typeface="Arial" panose="020B0604020202020204" pitchFamily="34" charset="0"/>
                <a:cs typeface="Arial" panose="020B0604020202020204" pitchFamily="34" charset="0"/>
              </a:rPr>
              <a:t>MP</a:t>
            </a:r>
            <a:r>
              <a:rPr lang="en-US" sz="800" b="1" spc="-5" dirty="0">
                <a:solidFill>
                  <a:srgbClr val="808285"/>
                </a:solidFill>
                <a:latin typeface="Arial" panose="020B0604020202020204" pitchFamily="34" charset="0"/>
                <a:cs typeface="Arial" panose="020B0604020202020204" pitchFamily="34" charset="0"/>
              </a:rPr>
              <a:t>5</a:t>
            </a:r>
          </a:p>
          <a:p>
            <a:pPr marR="393065">
              <a:lnSpc>
                <a:spcPts val="1200"/>
              </a:lnSpc>
            </a:pPr>
            <a:r>
              <a:rPr lang="en-US" sz="800" b="1" spc="-5" dirty="0">
                <a:solidFill>
                  <a:srgbClr val="808285"/>
                </a:solidFill>
                <a:latin typeface="Arial" panose="020B0604020202020204" pitchFamily="34" charset="0"/>
                <a:cs typeface="Arial" panose="020B0604020202020204" pitchFamily="34" charset="0"/>
              </a:rPr>
              <a:t>MP6</a:t>
            </a:r>
          </a:p>
        </p:txBody>
      </p:sp>
      <p:cxnSp>
        <p:nvCxnSpPr>
          <p:cNvPr id="23" name="Straight Connector 22">
            <a:extLst>
              <a:ext uri="{FF2B5EF4-FFF2-40B4-BE49-F238E27FC236}">
                <a16:creationId xmlns:a16="http://schemas.microsoft.com/office/drawing/2014/main" id="{F8698E5C-7E69-A848-A7ED-45DCBEB3DDB0}"/>
              </a:ext>
            </a:extLst>
          </p:cNvPr>
          <p:cNvCxnSpPr/>
          <p:nvPr/>
        </p:nvCxnSpPr>
        <p:spPr>
          <a:xfrm flipH="1">
            <a:off x="5714229" y="2813931"/>
            <a:ext cx="105396" cy="0"/>
          </a:xfrm>
          <a:prstGeom prst="line">
            <a:avLst/>
          </a:prstGeom>
          <a:ln w="19050">
            <a:solidFill>
              <a:srgbClr val="DD6E1D"/>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89169C7-C56E-C74E-BD0F-72E22EBAAA5E}"/>
              </a:ext>
            </a:extLst>
          </p:cNvPr>
          <p:cNvCxnSpPr/>
          <p:nvPr/>
        </p:nvCxnSpPr>
        <p:spPr>
          <a:xfrm flipH="1">
            <a:off x="5714229" y="2968518"/>
            <a:ext cx="105396" cy="0"/>
          </a:xfrm>
          <a:prstGeom prst="line">
            <a:avLst/>
          </a:prstGeom>
          <a:ln w="19050">
            <a:solidFill>
              <a:srgbClr val="007FC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8341A8D-EABF-A745-818A-7E2DBCEC26B1}"/>
              </a:ext>
            </a:extLst>
          </p:cNvPr>
          <p:cNvCxnSpPr/>
          <p:nvPr/>
        </p:nvCxnSpPr>
        <p:spPr>
          <a:xfrm flipH="1">
            <a:off x="5714229" y="3123105"/>
            <a:ext cx="10539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E211114-B106-8C4E-92BB-FDDE1864ACE8}"/>
              </a:ext>
            </a:extLst>
          </p:cNvPr>
          <p:cNvCxnSpPr/>
          <p:nvPr/>
        </p:nvCxnSpPr>
        <p:spPr>
          <a:xfrm flipH="1">
            <a:off x="5714229" y="3277691"/>
            <a:ext cx="105396" cy="0"/>
          </a:xfrm>
          <a:prstGeom prst="line">
            <a:avLst/>
          </a:prstGeom>
          <a:ln w="19050">
            <a:solidFill>
              <a:srgbClr val="A3C2DF"/>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14F6030-B9FB-144B-B032-18429CDBC62B}"/>
              </a:ext>
            </a:extLst>
          </p:cNvPr>
          <p:cNvCxnSpPr/>
          <p:nvPr/>
        </p:nvCxnSpPr>
        <p:spPr>
          <a:xfrm flipH="1">
            <a:off x="6262869" y="2813931"/>
            <a:ext cx="105396" cy="0"/>
          </a:xfrm>
          <a:prstGeom prst="line">
            <a:avLst/>
          </a:prstGeom>
          <a:ln w="19050">
            <a:solidFill>
              <a:srgbClr val="BC1286"/>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EF85069-2B50-294D-93C5-11FF94D9D92E}"/>
              </a:ext>
            </a:extLst>
          </p:cNvPr>
          <p:cNvCxnSpPr/>
          <p:nvPr/>
        </p:nvCxnSpPr>
        <p:spPr>
          <a:xfrm flipH="1">
            <a:off x="6262869" y="2968518"/>
            <a:ext cx="105396" cy="0"/>
          </a:xfrm>
          <a:prstGeom prst="line">
            <a:avLst/>
          </a:prstGeom>
          <a:ln w="19050">
            <a:solidFill>
              <a:srgbClr val="8C99A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0E22CDE-1ECC-9A46-992A-931B390578AB}"/>
              </a:ext>
            </a:extLst>
          </p:cNvPr>
          <p:cNvCxnSpPr/>
          <p:nvPr/>
        </p:nvCxnSpPr>
        <p:spPr>
          <a:xfrm flipH="1">
            <a:off x="6262869" y="3123105"/>
            <a:ext cx="105396" cy="0"/>
          </a:xfrm>
          <a:prstGeom prst="line">
            <a:avLst/>
          </a:prstGeom>
          <a:ln w="19050">
            <a:solidFill>
              <a:srgbClr val="78D2F7"/>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56D60E-5D41-694E-9AAD-23D8AE4DDC00}"/>
              </a:ext>
            </a:extLst>
          </p:cNvPr>
          <p:cNvCxnSpPr>
            <a:cxnSpLocks/>
          </p:cNvCxnSpPr>
          <p:nvPr/>
        </p:nvCxnSpPr>
        <p:spPr>
          <a:xfrm>
            <a:off x="7061200" y="2155575"/>
            <a:ext cx="0" cy="1159125"/>
          </a:xfrm>
          <a:prstGeom prst="line">
            <a:avLst/>
          </a:prstGeom>
          <a:ln w="9525">
            <a:solidFill>
              <a:srgbClr val="FBB995"/>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B21B49F0-3C34-EB43-9BED-EA485B95C854}"/>
              </a:ext>
            </a:extLst>
          </p:cNvPr>
          <p:cNvGrpSpPr/>
          <p:nvPr/>
        </p:nvGrpSpPr>
        <p:grpSpPr>
          <a:xfrm>
            <a:off x="12369630" y="6657156"/>
            <a:ext cx="741465" cy="251018"/>
            <a:chOff x="12392524" y="6437993"/>
            <a:chExt cx="741465" cy="251018"/>
          </a:xfrm>
        </p:grpSpPr>
        <p:sp>
          <p:nvSpPr>
            <p:cNvPr id="139" name="object 91">
              <a:extLst>
                <a:ext uri="{FF2B5EF4-FFF2-40B4-BE49-F238E27FC236}">
                  <a16:creationId xmlns:a16="http://schemas.microsoft.com/office/drawing/2014/main" id="{0DDB7976-9B8A-4B4F-8E5C-2D0F1C4734BC}"/>
                </a:ext>
              </a:extLst>
            </p:cNvPr>
            <p:cNvSpPr/>
            <p:nvPr/>
          </p:nvSpPr>
          <p:spPr>
            <a:xfrm flipV="1">
              <a:off x="12392524" y="6437993"/>
              <a:ext cx="720942" cy="251018"/>
            </a:xfrm>
            <a:custGeom>
              <a:avLst/>
              <a:gdLst/>
              <a:ahLst/>
              <a:cxnLst/>
              <a:rect l="l" t="t" r="r" b="b"/>
              <a:pathLst>
                <a:path w="972820" h="225425">
                  <a:moveTo>
                    <a:pt x="514959" y="170776"/>
                  </a:moveTo>
                  <a:lnTo>
                    <a:pt x="464654" y="170776"/>
                  </a:lnTo>
                  <a:lnTo>
                    <a:pt x="491007" y="225145"/>
                  </a:lnTo>
                  <a:lnTo>
                    <a:pt x="514959" y="170776"/>
                  </a:lnTo>
                  <a:close/>
                </a:path>
                <a:path w="972820" h="225425">
                  <a:moveTo>
                    <a:pt x="972426" y="0"/>
                  </a:moveTo>
                  <a:lnTo>
                    <a:pt x="0" y="0"/>
                  </a:lnTo>
                  <a:lnTo>
                    <a:pt x="0" y="170776"/>
                  </a:lnTo>
                  <a:lnTo>
                    <a:pt x="972426" y="170776"/>
                  </a:lnTo>
                  <a:lnTo>
                    <a:pt x="972426" y="0"/>
                  </a:lnTo>
                  <a:close/>
                </a:path>
              </a:pathLst>
            </a:custGeom>
            <a:solidFill>
              <a:srgbClr val="D7511E"/>
            </a:solidFill>
          </p:spPr>
          <p:txBody>
            <a:bodyPr wrap="square" lIns="0" tIns="0" rIns="0" bIns="0" rtlCol="0"/>
            <a:lstStyle/>
            <a:p>
              <a:endParaRPr/>
            </a:p>
          </p:txBody>
        </p:sp>
        <p:sp>
          <p:nvSpPr>
            <p:cNvPr id="140" name="object 6">
              <a:extLst>
                <a:ext uri="{FF2B5EF4-FFF2-40B4-BE49-F238E27FC236}">
                  <a16:creationId xmlns:a16="http://schemas.microsoft.com/office/drawing/2014/main" id="{5948E3F2-BA42-804D-B35B-6D85A5F718CF}"/>
                </a:ext>
              </a:extLst>
            </p:cNvPr>
            <p:cNvSpPr txBox="1"/>
            <p:nvPr/>
          </p:nvSpPr>
          <p:spPr>
            <a:xfrm>
              <a:off x="12392524" y="6523536"/>
              <a:ext cx="741465" cy="135935"/>
            </a:xfrm>
            <a:prstGeom prst="rect">
              <a:avLst/>
            </a:prstGeom>
          </p:spPr>
          <p:txBody>
            <a:bodyPr vert="horz" wrap="square" lIns="0" tIns="12700" rIns="0" bIns="0" rtlCol="0">
              <a:spAutoFit/>
            </a:bodyPr>
            <a:lstStyle/>
            <a:p>
              <a:pPr marL="12700" algn="ctr">
                <a:spcBef>
                  <a:spcPts val="100"/>
                </a:spcBef>
              </a:pPr>
              <a:r>
                <a:rPr lang="en-US" sz="800" b="1" dirty="0">
                  <a:solidFill>
                    <a:schemeClr val="bg1"/>
                  </a:solidFill>
                  <a:latin typeface="Arial" panose="020B0604020202020204" pitchFamily="34" charset="0"/>
                  <a:cs typeface="Arial" panose="020B0604020202020204" pitchFamily="34" charset="0"/>
                </a:rPr>
                <a:t>LOWEST MP</a:t>
              </a:r>
              <a:endParaRPr sz="8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07783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p:txBody>
          <a:bodyPr/>
          <a:lstStyle/>
          <a:p>
            <a:pPr rtl="0"/>
            <a:r>
              <a:rPr lang="en-US" dirty="0"/>
              <a:t>Summary Table of MSE Results</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28</a:t>
            </a:fld>
            <a:endParaRPr lang="en-US"/>
          </a:p>
        </p:txBody>
      </p:sp>
      <p:sp>
        <p:nvSpPr>
          <p:cNvPr id="6" name="Text Placeholder 5">
            <a:extLst>
              <a:ext uri="{FF2B5EF4-FFF2-40B4-BE49-F238E27FC236}">
                <a16:creationId xmlns:a16="http://schemas.microsoft.com/office/drawing/2014/main" id="{7887D2FC-43FE-7D44-B0AE-6009BE2067F7}"/>
              </a:ext>
            </a:extLst>
          </p:cNvPr>
          <p:cNvSpPr>
            <a:spLocks noGrp="1"/>
          </p:cNvSpPr>
          <p:nvPr>
            <p:ph type="body" sz="quarter" idx="13"/>
          </p:nvPr>
        </p:nvSpPr>
        <p:spPr>
          <a:xfrm>
            <a:off x="1383726" y="1864892"/>
            <a:ext cx="7865782" cy="1302036"/>
          </a:xfrm>
        </p:spPr>
        <p:txBody>
          <a:bodyPr/>
          <a:lstStyle/>
          <a:p>
            <a:pPr marL="6350" lvl="1" rtl="0">
              <a:lnSpc>
                <a:spcPts val="2900"/>
              </a:lnSpc>
            </a:pPr>
            <a:r>
              <a:rPr lang="en-US" sz="2200" dirty="0">
                <a:solidFill>
                  <a:srgbClr val="00B0F0"/>
                </a:solidFill>
              </a:rPr>
              <a:t>[Insert summary table of MSE results]</a:t>
            </a:r>
          </a:p>
          <a:p>
            <a:pPr marL="6350" lvl="1">
              <a:lnSpc>
                <a:spcPts val="2900"/>
              </a:lnSpc>
            </a:pPr>
            <a:endParaRPr lang="en-US" sz="2000" dirty="0"/>
          </a:p>
        </p:txBody>
      </p:sp>
      <p:pic>
        <p:nvPicPr>
          <p:cNvPr id="7" name="Graphic 6">
            <a:extLst>
              <a:ext uri="{FF2B5EF4-FFF2-40B4-BE49-F238E27FC236}">
                <a16:creationId xmlns:a16="http://schemas.microsoft.com/office/drawing/2014/main" id="{31B04D9C-33D9-E84D-B245-A14AB77565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306" y="1995703"/>
            <a:ext cx="331470" cy="205740"/>
          </a:xfrm>
          <a:prstGeom prst="rect">
            <a:avLst/>
          </a:prstGeom>
        </p:spPr>
      </p:pic>
      <p:graphicFrame>
        <p:nvGraphicFramePr>
          <p:cNvPr id="9" name="Table 8">
            <a:extLst>
              <a:ext uri="{FF2B5EF4-FFF2-40B4-BE49-F238E27FC236}">
                <a16:creationId xmlns:a16="http://schemas.microsoft.com/office/drawing/2014/main" id="{9EC025C0-DB2E-5C42-AC6B-DC622683284E}"/>
              </a:ext>
            </a:extLst>
          </p:cNvPr>
          <p:cNvGraphicFramePr>
            <a:graphicFrameLocks noGrp="1"/>
          </p:cNvGraphicFramePr>
          <p:nvPr>
            <p:extLst>
              <p:ext uri="{D42A27DB-BD31-4B8C-83A1-F6EECF244321}">
                <p14:modId xmlns:p14="http://schemas.microsoft.com/office/powerpoint/2010/main" val="102225619"/>
              </p:ext>
            </p:extLst>
          </p:nvPr>
        </p:nvGraphicFramePr>
        <p:xfrm>
          <a:off x="2504281" y="2640450"/>
          <a:ext cx="9102906" cy="3642502"/>
        </p:xfrm>
        <a:graphic>
          <a:graphicData uri="http://schemas.openxmlformats.org/drawingml/2006/table">
            <a:tbl>
              <a:tblPr firstRow="1" bandRow="1">
                <a:tableStyleId>{5C22544A-7EE6-4342-B048-85BDC9FD1C3A}</a:tableStyleId>
              </a:tblPr>
              <a:tblGrid>
                <a:gridCol w="1945211">
                  <a:extLst>
                    <a:ext uri="{9D8B030D-6E8A-4147-A177-3AD203B41FA5}">
                      <a16:colId xmlns:a16="http://schemas.microsoft.com/office/drawing/2014/main" val="2699518094"/>
                    </a:ext>
                  </a:extLst>
                </a:gridCol>
                <a:gridCol w="1431539">
                  <a:extLst>
                    <a:ext uri="{9D8B030D-6E8A-4147-A177-3AD203B41FA5}">
                      <a16:colId xmlns:a16="http://schemas.microsoft.com/office/drawing/2014/main" val="1539191609"/>
                    </a:ext>
                  </a:extLst>
                </a:gridCol>
                <a:gridCol w="1431539">
                  <a:extLst>
                    <a:ext uri="{9D8B030D-6E8A-4147-A177-3AD203B41FA5}">
                      <a16:colId xmlns:a16="http://schemas.microsoft.com/office/drawing/2014/main" val="3051972225"/>
                    </a:ext>
                  </a:extLst>
                </a:gridCol>
                <a:gridCol w="1431539">
                  <a:extLst>
                    <a:ext uri="{9D8B030D-6E8A-4147-A177-3AD203B41FA5}">
                      <a16:colId xmlns:a16="http://schemas.microsoft.com/office/drawing/2014/main" val="3171270627"/>
                    </a:ext>
                  </a:extLst>
                </a:gridCol>
                <a:gridCol w="1431539">
                  <a:extLst>
                    <a:ext uri="{9D8B030D-6E8A-4147-A177-3AD203B41FA5}">
                      <a16:colId xmlns:a16="http://schemas.microsoft.com/office/drawing/2014/main" val="2227513137"/>
                    </a:ext>
                  </a:extLst>
                </a:gridCol>
                <a:gridCol w="1431539">
                  <a:extLst>
                    <a:ext uri="{9D8B030D-6E8A-4147-A177-3AD203B41FA5}">
                      <a16:colId xmlns:a16="http://schemas.microsoft.com/office/drawing/2014/main" val="4281072650"/>
                    </a:ext>
                  </a:extLst>
                </a:gridCol>
              </a:tblGrid>
              <a:tr h="437626">
                <a:tc rowSpan="2">
                  <a:txBody>
                    <a:bodyPr/>
                    <a:lstStyle/>
                    <a:p>
                      <a:pPr marL="0" algn="l" rtl="0"/>
                      <a:r>
                        <a:rPr lang="en-US" sz="1600" b="1" i="0" dirty="0">
                          <a:solidFill>
                            <a:schemeClr val="tx1"/>
                          </a:solidFill>
                          <a:latin typeface="Arial" panose="020B0604020202020204" pitchFamily="34" charset="0"/>
                          <a:cs typeface="Arial" panose="020B0604020202020204" pitchFamily="34" charset="0"/>
                        </a:rPr>
                        <a:t>Management Procedure</a:t>
                      </a:r>
                    </a:p>
                  </a:txBody>
                  <a:tcPr anchor="ctr">
                    <a:lnL w="9525" cap="flat" cmpd="sng" algn="ctr">
                      <a:solidFill>
                        <a:srgbClr val="B0C6DB"/>
                      </a:solidFill>
                      <a:prstDash val="solid"/>
                      <a:round/>
                      <a:headEnd type="none" w="med" len="med"/>
                      <a:tailEnd type="none" w="med" len="med"/>
                    </a:lnL>
                    <a:lnR w="6350" cap="flat" cmpd="sng" algn="ctr">
                      <a:solidFill>
                        <a:srgbClr val="3879A5"/>
                      </a:solidFill>
                      <a:prstDash val="solid"/>
                      <a:round/>
                      <a:headEnd type="none" w="med" len="med"/>
                      <a:tailEnd type="none" w="med" len="med"/>
                    </a:lnR>
                    <a:lnT w="9525" cap="flat" cmpd="sng" algn="ctr">
                      <a:solidFill>
                        <a:srgbClr val="B0C6DB"/>
                      </a:solidFill>
                      <a:prstDash val="solid"/>
                      <a:round/>
                      <a:headEnd type="none" w="med" len="med"/>
                      <a:tailEnd type="none" w="med" len="med"/>
                    </a:lnT>
                    <a:lnB w="6350" cap="flat" cmpd="sng" algn="ctr">
                      <a:solidFill>
                        <a:srgbClr val="3879A5"/>
                      </a:solidFill>
                      <a:prstDash val="solid"/>
                      <a:round/>
                      <a:headEnd type="none" w="med" len="med"/>
                      <a:tailEnd type="none" w="med" len="med"/>
                    </a:lnB>
                    <a:lnTlToBr w="12700" cmpd="sng">
                      <a:noFill/>
                      <a:prstDash val="solid"/>
                    </a:lnTlToBr>
                    <a:lnBlToTr w="12700" cmpd="sng">
                      <a:noFill/>
                      <a:prstDash val="solid"/>
                    </a:lnBlToTr>
                    <a:solidFill>
                      <a:srgbClr val="D3E1F1"/>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Arial" panose="020B0604020202020204" pitchFamily="34" charset="0"/>
                          <a:ea typeface="+mn-ea"/>
                          <a:cs typeface="Arial" panose="020B0604020202020204" pitchFamily="34" charset="0"/>
                        </a:rPr>
                        <a:t>Performance Measure</a:t>
                      </a:r>
                    </a:p>
                  </a:txBody>
                  <a:tcPr anchor="ctr">
                    <a:lnL w="6350" cap="flat" cmpd="sng" algn="ctr">
                      <a:solidFill>
                        <a:srgbClr val="3879A5"/>
                      </a:solidFill>
                      <a:prstDash val="solid"/>
                      <a:round/>
                      <a:headEnd type="none" w="med" len="med"/>
                      <a:tailEnd type="none" w="med" len="med"/>
                    </a:lnL>
                    <a:lnR w="9525" cap="flat" cmpd="sng" algn="ctr">
                      <a:solidFill>
                        <a:srgbClr val="B0C6DB"/>
                      </a:solidFill>
                      <a:prstDash val="solid"/>
                      <a:round/>
                      <a:headEnd type="none" w="med" len="med"/>
                      <a:tailEnd type="none" w="med" len="med"/>
                    </a:lnR>
                    <a:lnT w="9525" cap="flat" cmpd="sng" algn="ctr">
                      <a:solidFill>
                        <a:srgbClr val="B0C6DB"/>
                      </a:solidFill>
                      <a:prstDash val="solid"/>
                      <a:round/>
                      <a:headEnd type="none" w="med" len="med"/>
                      <a:tailEnd type="none" w="med" len="med"/>
                    </a:lnT>
                    <a:lnB w="6350" cap="flat" cmpd="sng" algn="ctr">
                      <a:solidFill>
                        <a:srgbClr val="3879A5"/>
                      </a:solidFill>
                      <a:prstDash val="solid"/>
                      <a:round/>
                      <a:headEnd type="none" w="med" len="med"/>
                      <a:tailEnd type="none" w="med" len="med"/>
                    </a:lnB>
                    <a:lnTlToBr w="12700" cmpd="sng">
                      <a:noFill/>
                      <a:prstDash val="solid"/>
                    </a:lnTlToBr>
                    <a:lnBlToTr w="12700" cmpd="sng">
                      <a:noFill/>
                      <a:prstDash val="solid"/>
                    </a:lnBlToTr>
                    <a:solidFill>
                      <a:srgbClr val="D3E1F1"/>
                    </a:solidFill>
                  </a:tcPr>
                </a:tc>
                <a:tc hMerge="1">
                  <a:txBody>
                    <a:bodyPr/>
                    <a:lstStyle/>
                    <a:p>
                      <a:pPr marL="0" algn="ctr" rtl="0"/>
                      <a:endParaRPr lang="en-US" sz="1600" dirty="0">
                        <a:solidFill>
                          <a:schemeClr val="accent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5C7E"/>
                    </a:solidFill>
                  </a:tcPr>
                </a:tc>
                <a:tc hMerge="1">
                  <a:txBody>
                    <a:bodyPr/>
                    <a:lstStyle/>
                    <a:p>
                      <a:pPr marL="0" algn="ctr" rtl="0"/>
                      <a:endParaRPr lang="en-US" sz="1600" dirty="0">
                        <a:solidFill>
                          <a:schemeClr val="accent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5C7E"/>
                    </a:solidFill>
                  </a:tcPr>
                </a:tc>
                <a:tc hMerge="1">
                  <a:txBody>
                    <a:bodyPr/>
                    <a:lstStyle/>
                    <a:p>
                      <a:pPr marL="0" algn="ctr" rtl="0"/>
                      <a:endParaRPr lang="en-US" sz="1600" dirty="0">
                        <a:solidFill>
                          <a:schemeClr val="accent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5C7E"/>
                    </a:solidFill>
                  </a:tcPr>
                </a:tc>
                <a:tc hMerge="1">
                  <a:txBody>
                    <a:bodyPr/>
                    <a:lstStyle/>
                    <a:p>
                      <a:pPr marL="0" algn="ctr" rtl="0"/>
                      <a:endParaRPr lang="en-US" sz="1600" dirty="0">
                        <a:solidFill>
                          <a:schemeClr val="accent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5C7E"/>
                    </a:solidFill>
                  </a:tcPr>
                </a:tc>
                <a:extLst>
                  <a:ext uri="{0D108BD9-81ED-4DB2-BD59-A6C34878D82A}">
                    <a16:rowId xmlns:a16="http://schemas.microsoft.com/office/drawing/2014/main" val="4011568177"/>
                  </a:ext>
                </a:extLst>
              </a:tr>
              <a:tr h="437626">
                <a:tc vMerge="1">
                  <a:txBody>
                    <a:bodyPr/>
                    <a:lstStyle/>
                    <a:p>
                      <a:pPr marL="0" algn="l" rtl="0"/>
                      <a:r>
                        <a:rPr lang="en-US" sz="1600" b="1" i="0" dirty="0">
                          <a:solidFill>
                            <a:schemeClr val="bg1"/>
                          </a:solidFill>
                          <a:latin typeface="Arial" panose="020B0604020202020204" pitchFamily="34" charset="0"/>
                          <a:cs typeface="Arial" panose="020B0604020202020204" pitchFamily="34" charset="0"/>
                        </a:rPr>
                        <a:t>Management Procedure</a:t>
                      </a:r>
                    </a:p>
                  </a:txBody>
                  <a:tcPr anchor="ct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5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panose="020B0604020202020204" pitchFamily="34" charset="0"/>
                          <a:ea typeface="+mn-ea"/>
                          <a:cs typeface="Arial" panose="020B0604020202020204" pitchFamily="34" charset="0"/>
                        </a:rPr>
                        <a:t>SB/SB</a:t>
                      </a:r>
                      <a:r>
                        <a:rPr lang="en-US" sz="1600" b="0" i="0" baseline="-25000" dirty="0">
                          <a:solidFill>
                            <a:schemeClr val="tx1"/>
                          </a:solidFill>
                          <a:latin typeface="Arial" panose="020B0604020202020204" pitchFamily="34" charset="0"/>
                          <a:ea typeface="+mn-ea"/>
                          <a:cs typeface="Arial" panose="020B0604020202020204" pitchFamily="34" charset="0"/>
                        </a:rPr>
                        <a:t>MSY</a:t>
                      </a:r>
                    </a:p>
                  </a:txBody>
                  <a:tcPr anchor="ctr">
                    <a:lnL w="6350" cap="flat" cmpd="sng" algn="ctr">
                      <a:solidFill>
                        <a:srgbClr val="3879A5"/>
                      </a:solidFill>
                      <a:prstDash val="solid"/>
                      <a:round/>
                      <a:headEnd type="none" w="med" len="med"/>
                      <a:tailEnd type="none" w="med" len="med"/>
                    </a:lnL>
                    <a:lnR w="6350" cap="flat" cmpd="sng" algn="ctr">
                      <a:solidFill>
                        <a:srgbClr val="3879A5"/>
                      </a:solidFill>
                      <a:prstDash val="solid"/>
                      <a:round/>
                      <a:headEnd type="none" w="med" len="med"/>
                      <a:tailEnd type="none" w="med" len="med"/>
                    </a:lnR>
                    <a:lnT w="6350" cap="flat" cmpd="sng" algn="ctr">
                      <a:solidFill>
                        <a:srgbClr val="3879A5"/>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rgbClr val="E1ECFA"/>
                    </a:solidFill>
                  </a:tcPr>
                </a:tc>
                <a:tc>
                  <a:txBody>
                    <a:bodyPr/>
                    <a:lstStyle/>
                    <a:p>
                      <a:pPr marL="0" algn="ctr" rtl="0"/>
                      <a:r>
                        <a:rPr lang="en-US" sz="1600" b="0" i="0" dirty="0">
                          <a:solidFill>
                            <a:schemeClr val="tx1"/>
                          </a:solidFill>
                          <a:latin typeface="Arial" panose="020B0604020202020204" pitchFamily="34" charset="0"/>
                          <a:ea typeface="+mn-ea"/>
                          <a:cs typeface="Arial" panose="020B0604020202020204" pitchFamily="34" charset="0"/>
                        </a:rPr>
                        <a:t>Probability (Green)</a:t>
                      </a:r>
                      <a:endParaRPr lang="en-US" sz="1600" b="0" dirty="0">
                        <a:solidFill>
                          <a:schemeClr val="tx1"/>
                        </a:solidFill>
                      </a:endParaRPr>
                    </a:p>
                  </a:txBody>
                  <a:tcPr anchor="ctr">
                    <a:lnL w="6350" cap="flat" cmpd="sng" algn="ctr">
                      <a:solidFill>
                        <a:srgbClr val="3879A5"/>
                      </a:solidFill>
                      <a:prstDash val="solid"/>
                      <a:round/>
                      <a:headEnd type="none" w="med" len="med"/>
                      <a:tailEnd type="none" w="med" len="med"/>
                    </a:lnL>
                    <a:lnR w="6350" cap="flat" cmpd="sng" algn="ctr">
                      <a:solidFill>
                        <a:srgbClr val="3879A5"/>
                      </a:solidFill>
                      <a:prstDash val="solid"/>
                      <a:round/>
                      <a:headEnd type="none" w="med" len="med"/>
                      <a:tailEnd type="none" w="med" len="med"/>
                    </a:lnR>
                    <a:lnT w="6350" cap="flat" cmpd="sng" algn="ctr">
                      <a:solidFill>
                        <a:srgbClr val="3879A5"/>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rgbClr val="E1ECFA"/>
                    </a:solidFill>
                  </a:tcPr>
                </a:tc>
                <a:tc>
                  <a:txBody>
                    <a:bodyPr/>
                    <a:lstStyle/>
                    <a:p>
                      <a:pPr marL="0" algn="ctr" rtl="0"/>
                      <a:r>
                        <a:rPr lang="en-US" sz="1600" b="0" i="0" dirty="0">
                          <a:solidFill>
                            <a:schemeClr val="tx1"/>
                          </a:solidFill>
                          <a:latin typeface="Arial" panose="020B0604020202020204" pitchFamily="34" charset="0"/>
                          <a:ea typeface="+mn-ea"/>
                          <a:cs typeface="Arial" panose="020B0604020202020204" pitchFamily="34" charset="0"/>
                        </a:rPr>
                        <a:t>Probability (SB&gt;limit)</a:t>
                      </a:r>
                      <a:endParaRPr lang="en-US" sz="1600" b="0" dirty="0">
                        <a:solidFill>
                          <a:schemeClr val="tx1"/>
                        </a:solidFill>
                      </a:endParaRPr>
                    </a:p>
                  </a:txBody>
                  <a:tcPr anchor="ctr">
                    <a:lnL w="6350" cap="flat" cmpd="sng" algn="ctr">
                      <a:solidFill>
                        <a:srgbClr val="3879A5"/>
                      </a:solidFill>
                      <a:prstDash val="solid"/>
                      <a:round/>
                      <a:headEnd type="none" w="med" len="med"/>
                      <a:tailEnd type="none" w="med" len="med"/>
                    </a:lnL>
                    <a:lnR w="6350" cap="flat" cmpd="sng" algn="ctr">
                      <a:solidFill>
                        <a:srgbClr val="3879A5"/>
                      </a:solidFill>
                      <a:prstDash val="solid"/>
                      <a:round/>
                      <a:headEnd type="none" w="med" len="med"/>
                      <a:tailEnd type="none" w="med" len="med"/>
                    </a:lnR>
                    <a:lnT w="6350" cap="flat" cmpd="sng" algn="ctr">
                      <a:solidFill>
                        <a:srgbClr val="3879A5"/>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rgbClr val="E1ECFA"/>
                    </a:solidFill>
                  </a:tcPr>
                </a:tc>
                <a:tc>
                  <a:txBody>
                    <a:bodyPr/>
                    <a:lstStyle/>
                    <a:p>
                      <a:pPr marL="0" algn="ctr" rtl="0"/>
                      <a:r>
                        <a:rPr lang="en-US" sz="1600" b="0" i="0" dirty="0">
                          <a:solidFill>
                            <a:schemeClr val="tx1"/>
                          </a:solidFill>
                          <a:latin typeface="Arial" panose="020B0604020202020204" pitchFamily="34" charset="0"/>
                          <a:ea typeface="+mn-ea"/>
                          <a:cs typeface="Arial" panose="020B0604020202020204" pitchFamily="34" charset="0"/>
                        </a:rPr>
                        <a:t>Mean Catch</a:t>
                      </a:r>
                      <a:endParaRPr lang="en-US" sz="1600" b="0" dirty="0">
                        <a:solidFill>
                          <a:schemeClr val="tx1"/>
                        </a:solidFill>
                      </a:endParaRPr>
                    </a:p>
                  </a:txBody>
                  <a:tcPr anchor="ctr">
                    <a:lnL w="6350" cap="flat" cmpd="sng" algn="ctr">
                      <a:solidFill>
                        <a:srgbClr val="3879A5"/>
                      </a:solidFill>
                      <a:prstDash val="solid"/>
                      <a:round/>
                      <a:headEnd type="none" w="med" len="med"/>
                      <a:tailEnd type="none" w="med" len="med"/>
                    </a:lnL>
                    <a:lnR w="6350" cap="flat" cmpd="sng" algn="ctr">
                      <a:solidFill>
                        <a:srgbClr val="3879A5"/>
                      </a:solidFill>
                      <a:prstDash val="solid"/>
                      <a:round/>
                      <a:headEnd type="none" w="med" len="med"/>
                      <a:tailEnd type="none" w="med" len="med"/>
                    </a:lnR>
                    <a:lnT w="6350" cap="flat" cmpd="sng" algn="ctr">
                      <a:solidFill>
                        <a:srgbClr val="3879A5"/>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rgbClr val="E1ECFA"/>
                    </a:solidFill>
                  </a:tcPr>
                </a:tc>
                <a:tc>
                  <a:txBody>
                    <a:bodyPr/>
                    <a:lstStyle/>
                    <a:p>
                      <a:pPr marL="0" algn="ctr" rtl="0"/>
                      <a:r>
                        <a:rPr lang="en-US" sz="1600" b="0" i="0" dirty="0">
                          <a:solidFill>
                            <a:schemeClr val="tx1"/>
                          </a:solidFill>
                          <a:latin typeface="Arial" panose="020B0604020202020204" pitchFamily="34" charset="0"/>
                          <a:ea typeface="+mn-ea"/>
                          <a:cs typeface="Arial" panose="020B0604020202020204" pitchFamily="34" charset="0"/>
                        </a:rPr>
                        <a:t>Catch variability</a:t>
                      </a:r>
                      <a:endParaRPr lang="en-US" sz="1600" b="0" dirty="0">
                        <a:solidFill>
                          <a:schemeClr val="tx1"/>
                        </a:solidFill>
                      </a:endParaRPr>
                    </a:p>
                  </a:txBody>
                  <a:tcPr anchor="ctr">
                    <a:lnL w="6350" cap="flat" cmpd="sng" algn="ctr">
                      <a:solidFill>
                        <a:srgbClr val="3879A5"/>
                      </a:solidFill>
                      <a:prstDash val="solid"/>
                      <a:round/>
                      <a:headEnd type="none" w="med" len="med"/>
                      <a:tailEnd type="none" w="med" len="med"/>
                    </a:lnL>
                    <a:lnR w="9525" cap="flat" cmpd="sng" algn="ctr">
                      <a:solidFill>
                        <a:srgbClr val="B0C6DB"/>
                      </a:solidFill>
                      <a:prstDash val="solid"/>
                      <a:round/>
                      <a:headEnd type="none" w="med" len="med"/>
                      <a:tailEnd type="none" w="med" len="med"/>
                    </a:lnR>
                    <a:lnT w="6350" cap="flat" cmpd="sng" algn="ctr">
                      <a:solidFill>
                        <a:srgbClr val="3879A5"/>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rgbClr val="E1ECFA"/>
                    </a:solidFill>
                  </a:tcPr>
                </a:tc>
                <a:extLst>
                  <a:ext uri="{0D108BD9-81ED-4DB2-BD59-A6C34878D82A}">
                    <a16:rowId xmlns:a16="http://schemas.microsoft.com/office/drawing/2014/main" val="953314250"/>
                  </a:ext>
                </a:extLst>
              </a:tr>
              <a:tr h="437626">
                <a:tc>
                  <a:txBody>
                    <a:bodyPr/>
                    <a:lstStyle/>
                    <a:p>
                      <a:pPr marL="0" algn="l" rtl="0"/>
                      <a:r>
                        <a:rPr lang="en-US" sz="1600" b="0" dirty="0">
                          <a:solidFill>
                            <a:schemeClr val="tx1">
                              <a:lumMod val="95000"/>
                              <a:lumOff val="5000"/>
                            </a:schemeClr>
                          </a:solidFill>
                          <a:latin typeface="Arial" panose="020B0604020202020204" pitchFamily="34" charset="0"/>
                          <a:cs typeface="Arial" panose="020B0604020202020204" pitchFamily="34" charset="0"/>
                        </a:rPr>
                        <a:t>MP1</a:t>
                      </a:r>
                    </a:p>
                  </a:txBody>
                  <a:tcPr anchor="ctr">
                    <a:lnL w="9525" cap="flat" cmpd="sng" algn="ctr">
                      <a:solidFill>
                        <a:srgbClr val="B0C6DB"/>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rgbClr val="3879A5"/>
                      </a:solidFill>
                      <a:prstDash val="solid"/>
                      <a:round/>
                      <a:headEnd type="none" w="med" len="med"/>
                      <a:tailEnd type="none" w="med" len="med"/>
                    </a:lnT>
                    <a:lnB w="6350" cap="flat" cmpd="sng" algn="ctr">
                      <a:solidFill>
                        <a:srgbClr val="3879A5"/>
                      </a:solidFill>
                      <a:prstDash val="solid"/>
                      <a:round/>
                      <a:headEnd type="none" w="med" len="med"/>
                      <a:tailEnd type="none" w="med" len="med"/>
                    </a:lnB>
                    <a:lnTlToBr w="12700" cmpd="sng">
                      <a:noFill/>
                      <a:prstDash val="solid"/>
                    </a:lnTlToBr>
                    <a:lnBlToTr w="12700" cmpd="sng">
                      <a:noFill/>
                      <a:prstDash val="solid"/>
                    </a:lnBlToTr>
                    <a:solidFill>
                      <a:srgbClr val="E1EC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0.78</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0.05</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0.84</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516</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0.16</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401160334"/>
                  </a:ext>
                </a:extLst>
              </a:tr>
              <a:tr h="437626">
                <a:tc>
                  <a:txBody>
                    <a:bodyPr/>
                    <a:lstStyle/>
                    <a:p>
                      <a:pPr marL="0" algn="l" rtl="0"/>
                      <a:r>
                        <a:rPr lang="en-US" sz="1600" b="0" dirty="0">
                          <a:solidFill>
                            <a:schemeClr val="tx1">
                              <a:lumMod val="95000"/>
                              <a:lumOff val="5000"/>
                            </a:schemeClr>
                          </a:solidFill>
                          <a:latin typeface="Arial" panose="020B0604020202020204" pitchFamily="34" charset="0"/>
                          <a:cs typeface="Arial" panose="020B0604020202020204" pitchFamily="34" charset="0"/>
                        </a:rPr>
                        <a:t>MP2</a:t>
                      </a:r>
                    </a:p>
                  </a:txBody>
                  <a:tcPr anchor="ctr">
                    <a:lnL w="9525" cap="flat" cmpd="sng" algn="ctr">
                      <a:solidFill>
                        <a:srgbClr val="B0C6DB"/>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rgbClr val="3879A5"/>
                      </a:solidFill>
                      <a:prstDash val="solid"/>
                      <a:round/>
                      <a:headEnd type="none" w="med" len="med"/>
                      <a:tailEnd type="none" w="med" len="med"/>
                    </a:lnT>
                    <a:lnB w="6350" cap="flat" cmpd="sng" algn="ctr">
                      <a:solidFill>
                        <a:srgbClr val="3879A5"/>
                      </a:solidFill>
                      <a:prstDash val="solid"/>
                      <a:round/>
                      <a:headEnd type="none" w="med" len="med"/>
                      <a:tailEnd type="none" w="med" len="med"/>
                    </a:lnB>
                    <a:lnTlToBr w="12700" cmpd="sng">
                      <a:noFill/>
                      <a:prstDash val="solid"/>
                    </a:lnTlToBr>
                    <a:lnBlToTr w="12700" cmpd="sng">
                      <a:noFill/>
                      <a:prstDash val="solid"/>
                    </a:lnBlToTr>
                    <a:solidFill>
                      <a:srgbClr val="D3E1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1.33</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0.94</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rgbClr val="95BE6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0.96</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383</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0.28</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8735345"/>
                  </a:ext>
                </a:extLst>
              </a:tr>
              <a:tr h="437626">
                <a:tc>
                  <a:txBody>
                    <a:bodyPr/>
                    <a:lstStyle/>
                    <a:p>
                      <a:pPr marL="0" algn="l" rtl="0"/>
                      <a:r>
                        <a:rPr lang="en-US" sz="1600" b="0" dirty="0">
                          <a:solidFill>
                            <a:schemeClr val="tx1">
                              <a:lumMod val="95000"/>
                              <a:lumOff val="5000"/>
                            </a:schemeClr>
                          </a:solidFill>
                          <a:latin typeface="Arial" panose="020B0604020202020204" pitchFamily="34" charset="0"/>
                          <a:cs typeface="Arial" panose="020B0604020202020204" pitchFamily="34" charset="0"/>
                        </a:rPr>
                        <a:t>MP3</a:t>
                      </a:r>
                    </a:p>
                  </a:txBody>
                  <a:tcPr anchor="ctr">
                    <a:lnL w="9525" cap="flat" cmpd="sng" algn="ctr">
                      <a:solidFill>
                        <a:srgbClr val="B0C6DB"/>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rgbClr val="3879A5"/>
                      </a:solidFill>
                      <a:prstDash val="solid"/>
                      <a:round/>
                      <a:headEnd type="none" w="med" len="med"/>
                      <a:tailEnd type="none" w="med" len="med"/>
                    </a:lnT>
                    <a:lnB w="6350" cap="flat" cmpd="sng" algn="ctr">
                      <a:solidFill>
                        <a:srgbClr val="3879A5"/>
                      </a:solidFill>
                      <a:prstDash val="solid"/>
                      <a:round/>
                      <a:headEnd type="none" w="med" len="med"/>
                      <a:tailEnd type="none" w="med" len="med"/>
                    </a:lnB>
                    <a:lnTlToBr w="12700" cmpd="sng">
                      <a:noFill/>
                      <a:prstDash val="solid"/>
                    </a:lnTlToBr>
                    <a:lnBlToTr w="12700" cmpd="sng">
                      <a:noFill/>
                      <a:prstDash val="solid"/>
                    </a:lnBlToTr>
                    <a:solidFill>
                      <a:srgbClr val="E1EC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1.48</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rgbClr val="95BE6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0.96</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rgbClr val="95BE6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1</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rgbClr val="95BE6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358</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0.3</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4274604"/>
                  </a:ext>
                </a:extLst>
              </a:tr>
              <a:tr h="437626">
                <a:tc>
                  <a:txBody>
                    <a:bodyPr/>
                    <a:lstStyle/>
                    <a:p>
                      <a:pPr marL="0" algn="l" rtl="0"/>
                      <a:r>
                        <a:rPr lang="en-US" sz="1600" b="0" dirty="0">
                          <a:solidFill>
                            <a:schemeClr val="tx1">
                              <a:lumMod val="95000"/>
                              <a:lumOff val="5000"/>
                            </a:schemeClr>
                          </a:solidFill>
                          <a:latin typeface="Arial" panose="020B0604020202020204" pitchFamily="34" charset="0"/>
                          <a:cs typeface="Arial" panose="020B0604020202020204" pitchFamily="34" charset="0"/>
                        </a:rPr>
                        <a:t>MP4</a:t>
                      </a:r>
                    </a:p>
                  </a:txBody>
                  <a:tcPr anchor="ctr">
                    <a:lnL w="9525" cap="flat" cmpd="sng" algn="ctr">
                      <a:solidFill>
                        <a:srgbClr val="B0C6DB"/>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rgbClr val="3879A5"/>
                      </a:solidFill>
                      <a:prstDash val="solid"/>
                      <a:round/>
                      <a:headEnd type="none" w="med" len="med"/>
                      <a:tailEnd type="none" w="med" len="med"/>
                    </a:lnT>
                    <a:lnB w="6350" cap="flat" cmpd="sng" algn="ctr">
                      <a:solidFill>
                        <a:srgbClr val="3879A5"/>
                      </a:solidFill>
                      <a:prstDash val="solid"/>
                      <a:round/>
                      <a:headEnd type="none" w="med" len="med"/>
                      <a:tailEnd type="none" w="med" len="med"/>
                    </a:lnB>
                    <a:lnTlToBr w="12700" cmpd="sng">
                      <a:noFill/>
                      <a:prstDash val="solid"/>
                    </a:lnTlToBr>
                    <a:lnBlToTr w="12700" cmpd="sng">
                      <a:noFill/>
                      <a:prstDash val="solid"/>
                    </a:lnBlToTr>
                    <a:solidFill>
                      <a:srgbClr val="D3E1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1.21</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0.84</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0.93</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419</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0.22</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421946031"/>
                  </a:ext>
                </a:extLst>
              </a:tr>
              <a:tr h="437626">
                <a:tc>
                  <a:txBody>
                    <a:bodyPr/>
                    <a:lstStyle/>
                    <a:p>
                      <a:pPr marL="0" algn="l" rtl="0"/>
                      <a:r>
                        <a:rPr lang="en-US" sz="1600" b="0" dirty="0">
                          <a:solidFill>
                            <a:schemeClr val="tx1">
                              <a:lumMod val="95000"/>
                              <a:lumOff val="5000"/>
                            </a:schemeClr>
                          </a:solidFill>
                          <a:latin typeface="Arial" panose="020B0604020202020204" pitchFamily="34" charset="0"/>
                          <a:cs typeface="Arial" panose="020B0604020202020204" pitchFamily="34" charset="0"/>
                        </a:rPr>
                        <a:t>MP5</a:t>
                      </a:r>
                    </a:p>
                  </a:txBody>
                  <a:tcPr anchor="ctr">
                    <a:lnL w="9525" cap="flat" cmpd="sng" algn="ctr">
                      <a:solidFill>
                        <a:srgbClr val="B0C6DB"/>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rgbClr val="3879A5"/>
                      </a:solidFill>
                      <a:prstDash val="solid"/>
                      <a:round/>
                      <a:headEnd type="none" w="med" len="med"/>
                      <a:tailEnd type="none" w="med" len="med"/>
                    </a:lnT>
                    <a:lnB w="6350" cap="flat" cmpd="sng" algn="ctr">
                      <a:solidFill>
                        <a:srgbClr val="3879A5"/>
                      </a:solidFill>
                      <a:prstDash val="solid"/>
                      <a:round/>
                      <a:headEnd type="none" w="med" len="med"/>
                      <a:tailEnd type="none" w="med" len="med"/>
                    </a:lnB>
                    <a:lnTlToBr w="12700" cmpd="sng">
                      <a:noFill/>
                      <a:prstDash val="solid"/>
                    </a:lnTlToBr>
                    <a:lnBlToTr w="12700" cmpd="sng">
                      <a:noFill/>
                      <a:prstDash val="solid"/>
                    </a:lnBlToTr>
                    <a:solidFill>
                      <a:srgbClr val="E1EC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0.72</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0.71</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611</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rgbClr val="95BE6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0.1</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rgbClr val="95BE6B"/>
                    </a:solidFill>
                  </a:tcPr>
                </a:tc>
                <a:extLst>
                  <a:ext uri="{0D108BD9-81ED-4DB2-BD59-A6C34878D82A}">
                    <a16:rowId xmlns:a16="http://schemas.microsoft.com/office/drawing/2014/main" val="316267186"/>
                  </a:ext>
                </a:extLst>
              </a:tr>
              <a:tr h="437626">
                <a:tc>
                  <a:txBody>
                    <a:bodyPr/>
                    <a:lstStyle/>
                    <a:p>
                      <a:pPr marL="0" algn="l" rtl="0"/>
                      <a:r>
                        <a:rPr lang="en-US" sz="1600" b="0" dirty="0">
                          <a:solidFill>
                            <a:schemeClr val="tx1">
                              <a:lumMod val="95000"/>
                              <a:lumOff val="5000"/>
                            </a:schemeClr>
                          </a:solidFill>
                          <a:latin typeface="Arial" panose="020B0604020202020204" pitchFamily="34" charset="0"/>
                          <a:cs typeface="Arial" panose="020B0604020202020204" pitchFamily="34" charset="0"/>
                        </a:rPr>
                        <a:t>MP6</a:t>
                      </a:r>
                    </a:p>
                  </a:txBody>
                  <a:tcPr anchor="ctr">
                    <a:lnL w="9525" cap="flat" cmpd="sng" algn="ctr">
                      <a:solidFill>
                        <a:srgbClr val="B0C6DB"/>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rgbClr val="3879A5"/>
                      </a:solidFill>
                      <a:prstDash val="solid"/>
                      <a:round/>
                      <a:headEnd type="none" w="med" len="med"/>
                      <a:tailEnd type="none" w="med" len="med"/>
                    </a:lnT>
                    <a:lnB w="9525" cap="flat" cmpd="sng" algn="ctr">
                      <a:solidFill>
                        <a:srgbClr val="B0C6DB"/>
                      </a:solidFill>
                      <a:prstDash val="solid"/>
                      <a:round/>
                      <a:headEnd type="none" w="med" len="med"/>
                      <a:tailEnd type="none" w="med" len="med"/>
                    </a:lnB>
                    <a:lnTlToBr w="12700" cmpd="sng">
                      <a:noFill/>
                      <a:prstDash val="solid"/>
                    </a:lnTlToBr>
                    <a:lnBlToTr w="12700" cmpd="sng">
                      <a:noFill/>
                      <a:prstDash val="solid"/>
                    </a:lnBlToTr>
                    <a:solidFill>
                      <a:srgbClr val="D3E1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1.11</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0.51</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0.91</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452</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latin typeface="Arial" panose="020B0604020202020204" pitchFamily="34" charset="0"/>
                          <a:cs typeface="Arial" panose="020B0604020202020204" pitchFamily="34" charset="0"/>
                        </a:rPr>
                        <a:t>0.21</a:t>
                      </a:r>
                    </a:p>
                  </a:txBody>
                  <a:tcPr anchor="ctr">
                    <a:lnL w="6350" cap="flat" cmpd="sng" algn="ctr">
                      <a:solidFill>
                        <a:schemeClr val="accent3">
                          <a:lumMod val="50000"/>
                        </a:schemeClr>
                      </a:solidFill>
                      <a:prstDash val="solid"/>
                      <a:round/>
                      <a:headEnd type="none" w="med" len="med"/>
                      <a:tailEnd type="none" w="med" len="med"/>
                    </a:lnL>
                    <a:lnR w="6350" cap="flat" cmpd="sng" algn="ctr">
                      <a:solidFill>
                        <a:schemeClr val="accent3">
                          <a:lumMod val="50000"/>
                        </a:schemeClr>
                      </a:solidFill>
                      <a:prstDash val="solid"/>
                      <a:round/>
                      <a:headEnd type="none" w="med" len="med"/>
                      <a:tailEnd type="none" w="med" len="med"/>
                    </a:lnR>
                    <a:lnT w="6350" cap="flat" cmpd="sng" algn="ctr">
                      <a:solidFill>
                        <a:schemeClr val="accent3">
                          <a:lumMod val="50000"/>
                        </a:schemeClr>
                      </a:solidFill>
                      <a:prstDash val="solid"/>
                      <a:round/>
                      <a:headEnd type="none" w="med" len="med"/>
                      <a:tailEnd type="none" w="med" len="med"/>
                    </a:lnT>
                    <a:lnB w="635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543828715"/>
                  </a:ext>
                </a:extLst>
              </a:tr>
            </a:tbl>
          </a:graphicData>
        </a:graphic>
      </p:graphicFrame>
    </p:spTree>
    <p:extLst>
      <p:ext uri="{BB962C8B-B14F-4D97-AF65-F5344CB8AC3E}">
        <p14:creationId xmlns:p14="http://schemas.microsoft.com/office/powerpoint/2010/main" val="2301159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p:txBody>
          <a:bodyPr/>
          <a:lstStyle/>
          <a:p>
            <a:pPr rtl="0"/>
            <a:r>
              <a:rPr lang="en-US"/>
              <a:t>Key Results</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29</a:t>
            </a:fld>
            <a:endParaRPr lang="en-US"/>
          </a:p>
        </p:txBody>
      </p:sp>
      <p:sp>
        <p:nvSpPr>
          <p:cNvPr id="6" name="Text Placeholder 5">
            <a:extLst>
              <a:ext uri="{FF2B5EF4-FFF2-40B4-BE49-F238E27FC236}">
                <a16:creationId xmlns:a16="http://schemas.microsoft.com/office/drawing/2014/main" id="{E43AE186-87FF-8D4E-8E44-2B15DC1524CC}"/>
              </a:ext>
            </a:extLst>
          </p:cNvPr>
          <p:cNvSpPr>
            <a:spLocks noGrp="1"/>
          </p:cNvSpPr>
          <p:nvPr>
            <p:ph type="body" sz="quarter" idx="13"/>
          </p:nvPr>
        </p:nvSpPr>
        <p:spPr>
          <a:xfrm>
            <a:off x="1383726" y="2282581"/>
            <a:ext cx="6898628" cy="1302036"/>
          </a:xfrm>
        </p:spPr>
        <p:txBody>
          <a:bodyPr/>
          <a:lstStyle/>
          <a:p>
            <a:pPr marL="6350" lvl="1" rtl="0">
              <a:lnSpc>
                <a:spcPts val="2900"/>
              </a:lnSpc>
            </a:pPr>
            <a:r>
              <a:rPr lang="en-US" sz="2200">
                <a:solidFill>
                  <a:srgbClr val="00B0F0"/>
                </a:solidFill>
              </a:rPr>
              <a:t>[Insert main findings from MSE on relative performance of candidate harvest strategies]</a:t>
            </a:r>
          </a:p>
          <a:p>
            <a:pPr marL="6350" lvl="1">
              <a:lnSpc>
                <a:spcPts val="2900"/>
              </a:lnSpc>
            </a:pPr>
            <a:endParaRPr lang="en-US" sz="2000"/>
          </a:p>
        </p:txBody>
      </p:sp>
      <p:pic>
        <p:nvPicPr>
          <p:cNvPr id="7" name="Graphic 6">
            <a:extLst>
              <a:ext uri="{FF2B5EF4-FFF2-40B4-BE49-F238E27FC236}">
                <a16:creationId xmlns:a16="http://schemas.microsoft.com/office/drawing/2014/main" id="{B05DD6CA-9AAD-1E4C-AE3A-F1A62E8871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2413392"/>
            <a:ext cx="331470" cy="205740"/>
          </a:xfrm>
          <a:prstGeom prst="rect">
            <a:avLst/>
          </a:prstGeom>
        </p:spPr>
      </p:pic>
    </p:spTree>
    <p:extLst>
      <p:ext uri="{BB962C8B-B14F-4D97-AF65-F5344CB8AC3E}">
        <p14:creationId xmlns:p14="http://schemas.microsoft.com/office/powerpoint/2010/main" val="3752988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p:txBody>
          <a:bodyPr>
            <a:normAutofit/>
          </a:bodyPr>
          <a:lstStyle/>
          <a:p>
            <a:pPr rtl="0"/>
            <a:r>
              <a:rPr lang="en-US" sz="4000" dirty="0"/>
              <a:t>A Brief Overview of Harvest Strategies</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dirty="0"/>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3</a:t>
            </a:fld>
            <a:endParaRPr lang="en-US" dirty="0"/>
          </a:p>
        </p:txBody>
      </p:sp>
      <p:sp>
        <p:nvSpPr>
          <p:cNvPr id="6" name="Text Placeholder 5">
            <a:extLst>
              <a:ext uri="{FF2B5EF4-FFF2-40B4-BE49-F238E27FC236}">
                <a16:creationId xmlns:a16="http://schemas.microsoft.com/office/drawing/2014/main" id="{E43AE186-87FF-8D4E-8E44-2B15DC1524CC}"/>
              </a:ext>
            </a:extLst>
          </p:cNvPr>
          <p:cNvSpPr>
            <a:spLocks noGrp="1"/>
          </p:cNvSpPr>
          <p:nvPr>
            <p:ph type="body" sz="quarter" idx="13"/>
          </p:nvPr>
        </p:nvSpPr>
        <p:spPr>
          <a:xfrm>
            <a:off x="1401887" y="1869337"/>
            <a:ext cx="11918950" cy="3757257"/>
          </a:xfrm>
        </p:spPr>
        <p:txBody>
          <a:bodyPr/>
          <a:lstStyle/>
          <a:p>
            <a:pPr marL="0" lvl="1">
              <a:lnSpc>
                <a:spcPts val="2900"/>
              </a:lnSpc>
            </a:pPr>
            <a:r>
              <a:rPr lang="en-US" sz="2200" dirty="0"/>
              <a:t>A </a:t>
            </a:r>
            <a:r>
              <a:rPr lang="en-US" sz="2200" b="1" dirty="0"/>
              <a:t>pre-agreed framework </a:t>
            </a:r>
            <a:r>
              <a:rPr lang="en-US" sz="2200" dirty="0"/>
              <a:t>for making management decisions</a:t>
            </a:r>
          </a:p>
          <a:p>
            <a:pPr marL="7938" lvl="1" indent="-7938">
              <a:lnSpc>
                <a:spcPts val="2900"/>
              </a:lnSpc>
            </a:pPr>
            <a:endParaRPr lang="en-US" sz="2200" dirty="0"/>
          </a:p>
          <a:p>
            <a:pPr lvl="1" indent="-449263">
              <a:lnSpc>
                <a:spcPts val="2900"/>
              </a:lnSpc>
            </a:pPr>
            <a:r>
              <a:rPr lang="en-US" sz="2200" dirty="0"/>
              <a:t>Also referred to as </a:t>
            </a:r>
            <a:r>
              <a:rPr lang="en-US" sz="2200" b="1" dirty="0"/>
              <a:t>“management procedures”</a:t>
            </a:r>
          </a:p>
          <a:p>
            <a:pPr lvl="1" indent="-449263">
              <a:lnSpc>
                <a:spcPts val="2900"/>
              </a:lnSpc>
            </a:pPr>
            <a:endParaRPr lang="en-US" sz="2200" dirty="0"/>
          </a:p>
          <a:p>
            <a:pPr lvl="1" indent="-449263">
              <a:lnSpc>
                <a:spcPts val="2900"/>
              </a:lnSpc>
            </a:pPr>
            <a:r>
              <a:rPr lang="en-US" sz="2200" dirty="0"/>
              <a:t>Evaluated and selected using </a:t>
            </a:r>
            <a:r>
              <a:rPr lang="en-US" sz="2200" b="1" dirty="0"/>
              <a:t>MSE</a:t>
            </a:r>
          </a:p>
          <a:p>
            <a:pPr lvl="1" indent="-449263">
              <a:lnSpc>
                <a:spcPts val="2900"/>
              </a:lnSpc>
            </a:pPr>
            <a:endParaRPr lang="en-US" sz="2200" b="1" dirty="0"/>
          </a:p>
          <a:p>
            <a:pPr lvl="1" indent="-449263">
              <a:lnSpc>
                <a:spcPts val="2900"/>
              </a:lnSpc>
            </a:pPr>
            <a:r>
              <a:rPr lang="en-US" sz="2200" dirty="0"/>
              <a:t>Three main elements</a:t>
            </a:r>
          </a:p>
          <a:p>
            <a:pPr lvl="1" indent="-449263">
              <a:lnSpc>
                <a:spcPts val="2900"/>
              </a:lnSpc>
            </a:pPr>
            <a:endParaRPr lang="en-US" sz="2200" b="1" dirty="0"/>
          </a:p>
          <a:p>
            <a:pPr lvl="1" indent="-449263">
              <a:lnSpc>
                <a:spcPts val="2900"/>
              </a:lnSpc>
            </a:pPr>
            <a:endParaRPr lang="en-US" sz="2200" dirty="0"/>
          </a:p>
        </p:txBody>
      </p:sp>
      <p:pic>
        <p:nvPicPr>
          <p:cNvPr id="8" name="Graphic 7">
            <a:extLst>
              <a:ext uri="{FF2B5EF4-FFF2-40B4-BE49-F238E27FC236}">
                <a16:creationId xmlns:a16="http://schemas.microsoft.com/office/drawing/2014/main" id="{D6158816-21BC-9B4A-897B-34AE4488BC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1997747"/>
            <a:ext cx="331470" cy="205740"/>
          </a:xfrm>
          <a:prstGeom prst="rect">
            <a:avLst/>
          </a:prstGeom>
        </p:spPr>
      </p:pic>
      <p:pic>
        <p:nvPicPr>
          <p:cNvPr id="16" name="Graphic 15">
            <a:extLst>
              <a:ext uri="{FF2B5EF4-FFF2-40B4-BE49-F238E27FC236}">
                <a16:creationId xmlns:a16="http://schemas.microsoft.com/office/drawing/2014/main" id="{94B6B315-6530-C64F-8919-1C1EE48BDE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2734759"/>
            <a:ext cx="331470" cy="205740"/>
          </a:xfrm>
          <a:prstGeom prst="rect">
            <a:avLst/>
          </a:prstGeom>
        </p:spPr>
      </p:pic>
      <p:pic>
        <p:nvPicPr>
          <p:cNvPr id="17" name="Graphic 16">
            <a:extLst>
              <a:ext uri="{FF2B5EF4-FFF2-40B4-BE49-F238E27FC236}">
                <a16:creationId xmlns:a16="http://schemas.microsoft.com/office/drawing/2014/main" id="{E7B20466-FBAF-3340-BD1E-56F32205F7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3471771"/>
            <a:ext cx="331470" cy="205740"/>
          </a:xfrm>
          <a:prstGeom prst="rect">
            <a:avLst/>
          </a:prstGeom>
        </p:spPr>
      </p:pic>
      <p:sp>
        <p:nvSpPr>
          <p:cNvPr id="12" name="Text Placeholder 5">
            <a:extLst>
              <a:ext uri="{FF2B5EF4-FFF2-40B4-BE49-F238E27FC236}">
                <a16:creationId xmlns:a16="http://schemas.microsoft.com/office/drawing/2014/main" id="{4830D2C3-BDAC-5C4E-B1E7-1B6B3CD52536}"/>
              </a:ext>
            </a:extLst>
          </p:cNvPr>
          <p:cNvSpPr txBox="1">
            <a:spLocks/>
          </p:cNvSpPr>
          <p:nvPr/>
        </p:nvSpPr>
        <p:spPr>
          <a:xfrm>
            <a:off x="2334169" y="4593546"/>
            <a:ext cx="1862837" cy="1428605"/>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lvl="4" algn="ctr">
              <a:spcBef>
                <a:spcPts val="600"/>
              </a:spcBef>
            </a:pPr>
            <a:r>
              <a:rPr lang="en-US" sz="2000" b="1" kern="0" dirty="0"/>
              <a:t>Monitoring</a:t>
            </a:r>
            <a:r>
              <a:rPr lang="en-US" sz="2000" kern="0" dirty="0"/>
              <a:t> data with collection plan</a:t>
            </a:r>
          </a:p>
        </p:txBody>
      </p:sp>
      <p:sp>
        <p:nvSpPr>
          <p:cNvPr id="13" name="Text Placeholder 5">
            <a:extLst>
              <a:ext uri="{FF2B5EF4-FFF2-40B4-BE49-F238E27FC236}">
                <a16:creationId xmlns:a16="http://schemas.microsoft.com/office/drawing/2014/main" id="{2FDF6BC8-ED5F-CF46-94E9-8BCE67B12716}"/>
              </a:ext>
            </a:extLst>
          </p:cNvPr>
          <p:cNvSpPr txBox="1">
            <a:spLocks/>
          </p:cNvSpPr>
          <p:nvPr/>
        </p:nvSpPr>
        <p:spPr>
          <a:xfrm>
            <a:off x="4813319" y="4593547"/>
            <a:ext cx="2956852" cy="1726091"/>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175" lvl="4" algn="ctr">
              <a:spcBef>
                <a:spcPts val="600"/>
              </a:spcBef>
            </a:pPr>
            <a:r>
              <a:rPr lang="en-US" sz="2000" b="1" kern="0" dirty="0"/>
              <a:t>Analysis method </a:t>
            </a:r>
            <a:br>
              <a:rPr lang="en-US" sz="2000" b="1" kern="0" dirty="0"/>
            </a:br>
            <a:r>
              <a:rPr lang="en-US" sz="2000" kern="0" dirty="0"/>
              <a:t>(ex: stock assessments; CPUE calculations)</a:t>
            </a:r>
          </a:p>
        </p:txBody>
      </p:sp>
      <p:sp>
        <p:nvSpPr>
          <p:cNvPr id="14" name="Text Placeholder 5">
            <a:extLst>
              <a:ext uri="{FF2B5EF4-FFF2-40B4-BE49-F238E27FC236}">
                <a16:creationId xmlns:a16="http://schemas.microsoft.com/office/drawing/2014/main" id="{6B1653B2-B5B6-994B-8EB5-462172548E5F}"/>
              </a:ext>
            </a:extLst>
          </p:cNvPr>
          <p:cNvSpPr txBox="1">
            <a:spLocks/>
          </p:cNvSpPr>
          <p:nvPr/>
        </p:nvSpPr>
        <p:spPr>
          <a:xfrm>
            <a:off x="8364475" y="4593547"/>
            <a:ext cx="2657572" cy="1150766"/>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175" lvl="4" algn="ctr">
              <a:spcBef>
                <a:spcPts val="600"/>
              </a:spcBef>
            </a:pPr>
            <a:r>
              <a:rPr lang="en-US" sz="2000" b="1" kern="0" dirty="0"/>
              <a:t>Harvest control rule </a:t>
            </a:r>
            <a:r>
              <a:rPr lang="en-US" sz="2000" kern="0" dirty="0"/>
              <a:t>(HCR) tuned to reference points</a:t>
            </a:r>
          </a:p>
        </p:txBody>
      </p:sp>
      <p:pic>
        <p:nvPicPr>
          <p:cNvPr id="20" name="Graphic 19">
            <a:extLst>
              <a:ext uri="{FF2B5EF4-FFF2-40B4-BE49-F238E27FC236}">
                <a16:creationId xmlns:a16="http://schemas.microsoft.com/office/drawing/2014/main" id="{55CE6CA1-07BE-4949-B069-B6C1005070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74690" y="5595667"/>
            <a:ext cx="1234110" cy="1423973"/>
          </a:xfrm>
          <a:prstGeom prst="rect">
            <a:avLst/>
          </a:prstGeom>
        </p:spPr>
      </p:pic>
      <p:pic>
        <p:nvPicPr>
          <p:cNvPr id="19" name="Graphic 18">
            <a:extLst>
              <a:ext uri="{FF2B5EF4-FFF2-40B4-BE49-F238E27FC236}">
                <a16:creationId xmlns:a16="http://schemas.microsoft.com/office/drawing/2014/main" id="{0AB97382-82BB-4941-8A63-42156D08D6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4207267"/>
            <a:ext cx="331470" cy="205740"/>
          </a:xfrm>
          <a:prstGeom prst="rect">
            <a:avLst/>
          </a:prstGeom>
        </p:spPr>
      </p:pic>
      <p:pic>
        <p:nvPicPr>
          <p:cNvPr id="9" name="Graphic 8">
            <a:extLst>
              <a:ext uri="{FF2B5EF4-FFF2-40B4-BE49-F238E27FC236}">
                <a16:creationId xmlns:a16="http://schemas.microsoft.com/office/drawing/2014/main" id="{E9E16EA6-EF96-4C4F-B938-B0CEF552C8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22335" y="5691220"/>
            <a:ext cx="994249" cy="1232869"/>
          </a:xfrm>
          <a:prstGeom prst="rect">
            <a:avLst/>
          </a:prstGeom>
        </p:spPr>
      </p:pic>
      <p:pic>
        <p:nvPicPr>
          <p:cNvPr id="15" name="Graphic 14">
            <a:extLst>
              <a:ext uri="{FF2B5EF4-FFF2-40B4-BE49-F238E27FC236}">
                <a16:creationId xmlns:a16="http://schemas.microsoft.com/office/drawing/2014/main" id="{0897B077-917E-8148-8F1D-B7B1A017D0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35206" y="5725410"/>
            <a:ext cx="1143000" cy="1054100"/>
          </a:xfrm>
          <a:prstGeom prst="rect">
            <a:avLst/>
          </a:prstGeom>
        </p:spPr>
      </p:pic>
    </p:spTree>
    <p:extLst>
      <p:ext uri="{BB962C8B-B14F-4D97-AF65-F5344CB8AC3E}">
        <p14:creationId xmlns:p14="http://schemas.microsoft.com/office/powerpoint/2010/main" val="3519675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p:txBody>
          <a:bodyPr/>
          <a:lstStyle/>
          <a:p>
            <a:pPr rtl="0"/>
            <a:r>
              <a:rPr lang="en-US"/>
              <a:t>Exceptional Circumstances</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30</a:t>
            </a:fld>
            <a:endParaRPr lang="en-US"/>
          </a:p>
        </p:txBody>
      </p:sp>
      <p:sp>
        <p:nvSpPr>
          <p:cNvPr id="6" name="Text Placeholder 5">
            <a:extLst>
              <a:ext uri="{FF2B5EF4-FFF2-40B4-BE49-F238E27FC236}">
                <a16:creationId xmlns:a16="http://schemas.microsoft.com/office/drawing/2014/main" id="{E43AE186-87FF-8D4E-8E44-2B15DC1524CC}"/>
              </a:ext>
            </a:extLst>
          </p:cNvPr>
          <p:cNvSpPr>
            <a:spLocks noGrp="1"/>
          </p:cNvSpPr>
          <p:nvPr>
            <p:ph type="body" sz="quarter" idx="13"/>
          </p:nvPr>
        </p:nvSpPr>
        <p:spPr>
          <a:xfrm>
            <a:off x="1401887" y="2283189"/>
            <a:ext cx="10458419" cy="4987925"/>
          </a:xfrm>
        </p:spPr>
        <p:txBody>
          <a:bodyPr/>
          <a:lstStyle/>
          <a:p>
            <a:pPr lvl="1" indent="-449263">
              <a:lnSpc>
                <a:spcPts val="2900"/>
              </a:lnSpc>
              <a:spcBef>
                <a:spcPts val="300"/>
              </a:spcBef>
            </a:pPr>
            <a:r>
              <a:rPr lang="en-US" sz="2200" dirty="0"/>
              <a:t>Triggered when:</a:t>
            </a:r>
          </a:p>
          <a:p>
            <a:pPr marL="801688" lvl="4" indent="-341313">
              <a:lnSpc>
                <a:spcPts val="3200"/>
              </a:lnSpc>
              <a:spcBef>
                <a:spcPts val="300"/>
              </a:spcBef>
              <a:buFont typeface="+mj-lt"/>
              <a:buAutoNum type="arabicPeriod"/>
            </a:pPr>
            <a:r>
              <a:rPr lang="en-US" sz="2000" dirty="0"/>
              <a:t> Stock or fishery dynamics get </a:t>
            </a:r>
            <a:r>
              <a:rPr lang="en-US" sz="2000" b="1" dirty="0"/>
              <a:t>outside of the ranges</a:t>
            </a:r>
            <a:r>
              <a:rPr lang="en-US" sz="2000" dirty="0"/>
              <a:t> tested by the MSE; or</a:t>
            </a:r>
          </a:p>
          <a:p>
            <a:pPr marL="801688" lvl="4" indent="-341313">
              <a:lnSpc>
                <a:spcPts val="3200"/>
              </a:lnSpc>
              <a:spcBef>
                <a:spcPts val="300"/>
              </a:spcBef>
              <a:buFont typeface="+mj-lt"/>
              <a:buAutoNum type="arabicPeriod"/>
            </a:pPr>
            <a:r>
              <a:rPr lang="en-US" sz="2000" dirty="0"/>
              <a:t> Extreme </a:t>
            </a:r>
            <a:r>
              <a:rPr lang="en-US" sz="2000" b="1" dirty="0"/>
              <a:t>environmental regime shift </a:t>
            </a:r>
            <a:r>
              <a:rPr lang="en-US" sz="2000" dirty="0"/>
              <a:t>occurs; or</a:t>
            </a:r>
          </a:p>
          <a:p>
            <a:pPr marL="801688" lvl="4" indent="-341313">
              <a:lnSpc>
                <a:spcPts val="2900"/>
              </a:lnSpc>
              <a:spcBef>
                <a:spcPts val="300"/>
              </a:spcBef>
              <a:buFont typeface="+mj-lt"/>
              <a:buAutoNum type="arabicPeriod"/>
            </a:pPr>
            <a:r>
              <a:rPr lang="en-US" sz="2000" dirty="0"/>
              <a:t> </a:t>
            </a:r>
            <a:r>
              <a:rPr lang="en-US" sz="2000" b="1" dirty="0"/>
              <a:t>Absence of data </a:t>
            </a:r>
            <a:r>
              <a:rPr lang="en-US" sz="2000" dirty="0"/>
              <a:t>makes it impossible to estimate stock status and/or apply   </a:t>
            </a:r>
            <a:br>
              <a:rPr lang="en-US" sz="2000" dirty="0"/>
            </a:br>
            <a:r>
              <a:rPr lang="en-US" sz="2000" dirty="0"/>
              <a:t> the agreed harvest strategy</a:t>
            </a:r>
          </a:p>
          <a:p>
            <a:pPr marL="801688" lvl="4" indent="-341313">
              <a:lnSpc>
                <a:spcPts val="2900"/>
              </a:lnSpc>
              <a:spcBef>
                <a:spcPts val="300"/>
              </a:spcBef>
              <a:buFont typeface="+mj-lt"/>
              <a:buAutoNum type="arabicPeriod"/>
            </a:pPr>
            <a:endParaRPr lang="en-US" dirty="0"/>
          </a:p>
          <a:p>
            <a:pPr marL="3175" lvl="3">
              <a:lnSpc>
                <a:spcPts val="3200"/>
              </a:lnSpc>
              <a:spcBef>
                <a:spcPts val="300"/>
              </a:spcBef>
            </a:pPr>
            <a:r>
              <a:rPr lang="en-US" dirty="0"/>
              <a:t>Managers must </a:t>
            </a:r>
            <a:r>
              <a:rPr lang="en-US" b="1" dirty="0"/>
              <a:t>pre-agree</a:t>
            </a:r>
            <a:r>
              <a:rPr lang="en-US" dirty="0"/>
              <a:t> what happens if exceptional circumstances are triggered, both for near-term management and future of harvest strategy</a:t>
            </a:r>
          </a:p>
          <a:p>
            <a:pPr marL="3175" lvl="3">
              <a:lnSpc>
                <a:spcPts val="3200"/>
              </a:lnSpc>
              <a:spcBef>
                <a:spcPts val="300"/>
              </a:spcBef>
            </a:pPr>
            <a:endParaRPr lang="en-US" dirty="0"/>
          </a:p>
          <a:p>
            <a:pPr marL="3175" lvl="3" rtl="0">
              <a:lnSpc>
                <a:spcPts val="3200"/>
              </a:lnSpc>
              <a:spcBef>
                <a:spcPts val="300"/>
              </a:spcBef>
            </a:pPr>
            <a:r>
              <a:rPr lang="en-US" dirty="0">
                <a:solidFill>
                  <a:srgbClr val="00B0F0"/>
                </a:solidFill>
              </a:rPr>
              <a:t>[Insert exceptional circumstances indicators/decision tree for this MSE, if available]</a:t>
            </a:r>
          </a:p>
          <a:p>
            <a:pPr marL="3175" lvl="3">
              <a:lnSpc>
                <a:spcPts val="3200"/>
              </a:lnSpc>
              <a:spcBef>
                <a:spcPts val="600"/>
              </a:spcBef>
            </a:pPr>
            <a:endParaRPr lang="en-US" dirty="0"/>
          </a:p>
          <a:p>
            <a:pPr marL="3175" lvl="3">
              <a:lnSpc>
                <a:spcPts val="3200"/>
              </a:lnSpc>
              <a:spcBef>
                <a:spcPts val="600"/>
              </a:spcBef>
            </a:pPr>
            <a:endParaRPr lang="en-US" dirty="0"/>
          </a:p>
          <a:p>
            <a:pPr marL="3175" lvl="3">
              <a:lnSpc>
                <a:spcPts val="3200"/>
              </a:lnSpc>
              <a:spcBef>
                <a:spcPts val="600"/>
              </a:spcBef>
            </a:pPr>
            <a:endParaRPr lang="en-US" dirty="0"/>
          </a:p>
          <a:p>
            <a:pPr marL="917575" lvl="4" indent="-457200">
              <a:lnSpc>
                <a:spcPts val="3200"/>
              </a:lnSpc>
              <a:spcBef>
                <a:spcPts val="600"/>
              </a:spcBef>
              <a:buFont typeface="+mj-lt"/>
              <a:buAutoNum type="arabicPeriod"/>
            </a:pPr>
            <a:endParaRPr lang="en-US" sz="2000" dirty="0"/>
          </a:p>
        </p:txBody>
      </p:sp>
      <p:pic>
        <p:nvPicPr>
          <p:cNvPr id="8" name="Graphic 7">
            <a:extLst>
              <a:ext uri="{FF2B5EF4-FFF2-40B4-BE49-F238E27FC236}">
                <a16:creationId xmlns:a16="http://schemas.microsoft.com/office/drawing/2014/main" id="{D6158816-21BC-9B4A-897B-34AE4488BC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2411599"/>
            <a:ext cx="331470" cy="205740"/>
          </a:xfrm>
          <a:prstGeom prst="rect">
            <a:avLst/>
          </a:prstGeom>
        </p:spPr>
      </p:pic>
      <p:pic>
        <p:nvPicPr>
          <p:cNvPr id="18" name="Graphic 17">
            <a:extLst>
              <a:ext uri="{FF2B5EF4-FFF2-40B4-BE49-F238E27FC236}">
                <a16:creationId xmlns:a16="http://schemas.microsoft.com/office/drawing/2014/main" id="{0B6E5F56-F855-5E41-AC6B-22568B209C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4940357"/>
            <a:ext cx="331470" cy="205740"/>
          </a:xfrm>
          <a:prstGeom prst="rect">
            <a:avLst/>
          </a:prstGeom>
        </p:spPr>
      </p:pic>
      <p:pic>
        <p:nvPicPr>
          <p:cNvPr id="13" name="Graphic 12">
            <a:extLst>
              <a:ext uri="{FF2B5EF4-FFF2-40B4-BE49-F238E27FC236}">
                <a16:creationId xmlns:a16="http://schemas.microsoft.com/office/drawing/2014/main" id="{27B202BC-E563-7B47-A932-884B7FEED3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306" y="6255023"/>
            <a:ext cx="331470" cy="205740"/>
          </a:xfrm>
          <a:prstGeom prst="rect">
            <a:avLst/>
          </a:prstGeom>
        </p:spPr>
      </p:pic>
    </p:spTree>
    <p:extLst>
      <p:ext uri="{BB962C8B-B14F-4D97-AF65-F5344CB8AC3E}">
        <p14:creationId xmlns:p14="http://schemas.microsoft.com/office/powerpoint/2010/main" val="2679796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p:txBody>
          <a:bodyPr/>
          <a:lstStyle/>
          <a:p>
            <a:pPr rtl="0"/>
            <a:r>
              <a:rPr lang="en-US"/>
              <a:t>Next Steps</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31</a:t>
            </a:fld>
            <a:endParaRPr lang="en-US"/>
          </a:p>
        </p:txBody>
      </p:sp>
      <p:sp>
        <p:nvSpPr>
          <p:cNvPr id="6" name="Text Placeholder 5">
            <a:extLst>
              <a:ext uri="{FF2B5EF4-FFF2-40B4-BE49-F238E27FC236}">
                <a16:creationId xmlns:a16="http://schemas.microsoft.com/office/drawing/2014/main" id="{E43AE186-87FF-8D4E-8E44-2B15DC1524CC}"/>
              </a:ext>
            </a:extLst>
          </p:cNvPr>
          <p:cNvSpPr>
            <a:spLocks noGrp="1"/>
          </p:cNvSpPr>
          <p:nvPr>
            <p:ph type="body" sz="quarter" idx="13"/>
          </p:nvPr>
        </p:nvSpPr>
        <p:spPr>
          <a:xfrm>
            <a:off x="1383726" y="2294304"/>
            <a:ext cx="7865782" cy="1302036"/>
          </a:xfrm>
        </p:spPr>
        <p:txBody>
          <a:bodyPr/>
          <a:lstStyle/>
          <a:p>
            <a:pPr marL="6350" lvl="1" rtl="0">
              <a:lnSpc>
                <a:spcPts val="2900"/>
              </a:lnSpc>
            </a:pPr>
            <a:r>
              <a:rPr lang="en-US" sz="2200">
                <a:solidFill>
                  <a:srgbClr val="00B0F0"/>
                </a:solidFill>
              </a:rPr>
              <a:t>[Insert next steps for fishery to revise MSE and/or adopt HS]</a:t>
            </a:r>
          </a:p>
          <a:p>
            <a:pPr marL="6350" lvl="1">
              <a:lnSpc>
                <a:spcPts val="2900"/>
              </a:lnSpc>
            </a:pPr>
            <a:endParaRPr lang="en-US" sz="2000"/>
          </a:p>
        </p:txBody>
      </p:sp>
      <p:pic>
        <p:nvPicPr>
          <p:cNvPr id="7" name="Graphic 6">
            <a:extLst>
              <a:ext uri="{FF2B5EF4-FFF2-40B4-BE49-F238E27FC236}">
                <a16:creationId xmlns:a16="http://schemas.microsoft.com/office/drawing/2014/main" id="{B05DD6CA-9AAD-1E4C-AE3A-F1A62E8871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2425115"/>
            <a:ext cx="331470" cy="205740"/>
          </a:xfrm>
          <a:prstGeom prst="rect">
            <a:avLst/>
          </a:prstGeom>
        </p:spPr>
      </p:pic>
    </p:spTree>
    <p:extLst>
      <p:ext uri="{BB962C8B-B14F-4D97-AF65-F5344CB8AC3E}">
        <p14:creationId xmlns:p14="http://schemas.microsoft.com/office/powerpoint/2010/main" val="3583214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E50BAF-DB52-DD45-BB2C-96E5C437D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463" y="1955292"/>
            <a:ext cx="12230100" cy="5181600"/>
          </a:xfrm>
          <a:prstGeom prst="rect">
            <a:avLst/>
          </a:prstGeom>
        </p:spPr>
      </p:pic>
      <p:sp>
        <p:nvSpPr>
          <p:cNvPr id="2" name="Title 1">
            <a:extLst>
              <a:ext uri="{FF2B5EF4-FFF2-40B4-BE49-F238E27FC236}">
                <a16:creationId xmlns:a16="http://schemas.microsoft.com/office/drawing/2014/main" id="{72041D13-445F-7E49-99C0-51F100FDDF4F}"/>
              </a:ext>
            </a:extLst>
          </p:cNvPr>
          <p:cNvSpPr>
            <a:spLocks noGrp="1"/>
          </p:cNvSpPr>
          <p:nvPr>
            <p:ph type="title"/>
          </p:nvPr>
        </p:nvSpPr>
        <p:spPr/>
        <p:txBody>
          <a:bodyPr>
            <a:normAutofit/>
          </a:bodyPr>
          <a:lstStyle/>
          <a:p>
            <a:pPr rtl="0"/>
            <a:r>
              <a:rPr lang="en-US" sz="4000" dirty="0"/>
              <a:t>Harvest Strategies in Development</a:t>
            </a:r>
          </a:p>
        </p:txBody>
      </p:sp>
      <p:sp>
        <p:nvSpPr>
          <p:cNvPr id="3" name="Footer Placeholder 2">
            <a:extLst>
              <a:ext uri="{FF2B5EF4-FFF2-40B4-BE49-F238E27FC236}">
                <a16:creationId xmlns:a16="http://schemas.microsoft.com/office/drawing/2014/main" id="{25778E82-FBF6-3B4A-BCB9-E8C20986FCA8}"/>
              </a:ext>
            </a:extLst>
          </p:cNvPr>
          <p:cNvSpPr>
            <a:spLocks noGrp="1"/>
          </p:cNvSpPr>
          <p:nvPr>
            <p:ph type="ftr" sz="quarter" idx="10"/>
          </p:nvPr>
        </p:nvSpPr>
        <p:spPr/>
        <p:txBody>
          <a:bodyPr/>
          <a:lstStyle/>
          <a:p>
            <a:r>
              <a:rPr lang="en-US" dirty="0"/>
              <a:t>Footer</a:t>
            </a:r>
          </a:p>
        </p:txBody>
      </p:sp>
      <p:sp>
        <p:nvSpPr>
          <p:cNvPr id="4" name="Slide Number Placeholder 3">
            <a:extLst>
              <a:ext uri="{FF2B5EF4-FFF2-40B4-BE49-F238E27FC236}">
                <a16:creationId xmlns:a16="http://schemas.microsoft.com/office/drawing/2014/main" id="{73183BDF-0922-BB49-B03B-52374F8909E6}"/>
              </a:ext>
            </a:extLst>
          </p:cNvPr>
          <p:cNvSpPr>
            <a:spLocks noGrp="1"/>
          </p:cNvSpPr>
          <p:nvPr>
            <p:ph type="sldNum" sz="quarter" idx="11"/>
          </p:nvPr>
        </p:nvSpPr>
        <p:spPr/>
        <p:txBody>
          <a:bodyPr/>
          <a:lstStyle/>
          <a:p>
            <a:fld id="{B6F15528-21DE-4FAA-801E-634DDDAF4B2B}" type="slidenum">
              <a:rPr lang="en-US" smtClean="0"/>
              <a:pPr/>
              <a:t>4</a:t>
            </a:fld>
            <a:endParaRPr lang="en-US" dirty="0"/>
          </a:p>
        </p:txBody>
      </p:sp>
      <p:sp>
        <p:nvSpPr>
          <p:cNvPr id="5" name="Date Placeholder 4">
            <a:extLst>
              <a:ext uri="{FF2B5EF4-FFF2-40B4-BE49-F238E27FC236}">
                <a16:creationId xmlns:a16="http://schemas.microsoft.com/office/drawing/2014/main" id="{376B76CB-C9E8-584A-B615-C2E5D9E991E2}"/>
              </a:ext>
            </a:extLst>
          </p:cNvPr>
          <p:cNvSpPr>
            <a:spLocks noGrp="1"/>
          </p:cNvSpPr>
          <p:nvPr>
            <p:ph type="dt" sz="half" idx="12"/>
          </p:nvPr>
        </p:nvSpPr>
        <p:spPr/>
        <p:txBody>
          <a:bodyPr/>
          <a:lstStyle/>
          <a:p>
            <a:fld id="{B48DDA94-0BCE-3945-9FFA-E08A709F4F1D}" type="datetime1">
              <a:rPr lang="en-US" smtClean="0"/>
              <a:t>3/23/21</a:t>
            </a:fld>
            <a:endParaRPr lang="en-US" dirty="0"/>
          </a:p>
        </p:txBody>
      </p:sp>
      <p:sp>
        <p:nvSpPr>
          <p:cNvPr id="14" name="Rectangle 13">
            <a:extLst>
              <a:ext uri="{FF2B5EF4-FFF2-40B4-BE49-F238E27FC236}">
                <a16:creationId xmlns:a16="http://schemas.microsoft.com/office/drawing/2014/main" id="{A3A84B4D-4D38-E04D-844F-61EC03183AAE}"/>
              </a:ext>
            </a:extLst>
          </p:cNvPr>
          <p:cNvSpPr/>
          <p:nvPr/>
        </p:nvSpPr>
        <p:spPr>
          <a:xfrm>
            <a:off x="5876048" y="6720901"/>
            <a:ext cx="2385622" cy="350195"/>
          </a:xfrm>
          <a:prstGeom prst="rect">
            <a:avLst/>
          </a:prstGeom>
          <a:noFill/>
          <a:ln w="50800">
            <a:solidFill>
              <a:srgbClr val="BC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029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repeatCount="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a:xfrm>
            <a:off x="906091" y="777665"/>
            <a:ext cx="7806772" cy="828829"/>
          </a:xfrm>
        </p:spPr>
        <p:txBody>
          <a:bodyPr>
            <a:noAutofit/>
          </a:bodyPr>
          <a:lstStyle/>
          <a:p>
            <a:pPr rtl="0"/>
            <a:r>
              <a:rPr lang="en-US" dirty="0"/>
              <a:t>Roles and Responsibilities</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dirty="0"/>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5</a:t>
            </a:fld>
            <a:endParaRPr lang="en-US" dirty="0"/>
          </a:p>
        </p:txBody>
      </p:sp>
      <p:sp>
        <p:nvSpPr>
          <p:cNvPr id="20" name="Text Placeholder 5">
            <a:extLst>
              <a:ext uri="{FF2B5EF4-FFF2-40B4-BE49-F238E27FC236}">
                <a16:creationId xmlns:a16="http://schemas.microsoft.com/office/drawing/2014/main" id="{0BC30603-A30A-AA40-8BBC-E21EBFDF8ABC}"/>
              </a:ext>
            </a:extLst>
          </p:cNvPr>
          <p:cNvSpPr txBox="1">
            <a:spLocks/>
          </p:cNvSpPr>
          <p:nvPr/>
        </p:nvSpPr>
        <p:spPr>
          <a:xfrm>
            <a:off x="906090" y="1860551"/>
            <a:ext cx="3754809" cy="1753036"/>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22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7938" lvl="1" indent="-7938">
              <a:lnSpc>
                <a:spcPts val="2900"/>
              </a:lnSpc>
            </a:pPr>
            <a:r>
              <a:rPr lang="en-US" sz="2200" kern="0" dirty="0"/>
              <a:t>Harvest strategy development is a </a:t>
            </a:r>
            <a:r>
              <a:rPr lang="en-US" sz="2200" b="1" kern="0" dirty="0"/>
              <a:t>dynamic collaboration </a:t>
            </a:r>
            <a:r>
              <a:rPr lang="en-US" sz="2200" kern="0" dirty="0"/>
              <a:t>between scientists, managers, and </a:t>
            </a:r>
            <a:br>
              <a:rPr lang="en-US" sz="2200" kern="0" dirty="0"/>
            </a:br>
            <a:r>
              <a:rPr lang="en-US" sz="2200" kern="0" dirty="0"/>
              <a:t>other stakeholders</a:t>
            </a:r>
            <a:endParaRPr lang="en-US" kern="0" dirty="0"/>
          </a:p>
        </p:txBody>
      </p:sp>
      <p:grpSp>
        <p:nvGrpSpPr>
          <p:cNvPr id="53" name="Group 52">
            <a:extLst>
              <a:ext uri="{FF2B5EF4-FFF2-40B4-BE49-F238E27FC236}">
                <a16:creationId xmlns:a16="http://schemas.microsoft.com/office/drawing/2014/main" id="{BF309E40-EE94-E344-A3E4-4248DDA91541}"/>
              </a:ext>
            </a:extLst>
          </p:cNvPr>
          <p:cNvGrpSpPr/>
          <p:nvPr/>
        </p:nvGrpSpPr>
        <p:grpSpPr>
          <a:xfrm>
            <a:off x="7717399" y="2722148"/>
            <a:ext cx="3539192" cy="4059759"/>
            <a:chOff x="7379132" y="2722148"/>
            <a:chExt cx="3539192" cy="4059759"/>
          </a:xfrm>
        </p:grpSpPr>
        <p:cxnSp>
          <p:nvCxnSpPr>
            <p:cNvPr id="41" name="Elbow Connector 40">
              <a:extLst>
                <a:ext uri="{FF2B5EF4-FFF2-40B4-BE49-F238E27FC236}">
                  <a16:creationId xmlns:a16="http://schemas.microsoft.com/office/drawing/2014/main" id="{E926D30E-333D-9D4B-9A0E-6225CBBFF9F0}"/>
                </a:ext>
              </a:extLst>
            </p:cNvPr>
            <p:cNvCxnSpPr>
              <a:cxnSpLocks/>
            </p:cNvCxnSpPr>
            <p:nvPr/>
          </p:nvCxnSpPr>
          <p:spPr>
            <a:xfrm rot="10800000" flipV="1">
              <a:off x="8927396" y="2722148"/>
              <a:ext cx="1990928" cy="321631"/>
            </a:xfrm>
            <a:prstGeom prst="bentConnector3">
              <a:avLst>
                <a:gd name="adj1" fmla="val 61726"/>
              </a:avLst>
            </a:prstGeom>
            <a:ln w="12700">
              <a:solidFill>
                <a:srgbClr val="A2AEBA"/>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EFE7B9AD-B320-B641-BEC1-B1D0ADF025EE}"/>
                </a:ext>
              </a:extLst>
            </p:cNvPr>
            <p:cNvCxnSpPr>
              <a:cxnSpLocks/>
            </p:cNvCxnSpPr>
            <p:nvPr/>
          </p:nvCxnSpPr>
          <p:spPr>
            <a:xfrm rot="10800000" flipV="1">
              <a:off x="8927396" y="3668541"/>
              <a:ext cx="1990928" cy="321631"/>
            </a:xfrm>
            <a:prstGeom prst="bentConnector3">
              <a:avLst>
                <a:gd name="adj1" fmla="val 61726"/>
              </a:avLst>
            </a:prstGeom>
            <a:ln w="12700">
              <a:solidFill>
                <a:srgbClr val="A2AEBA"/>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15066134-6A55-514A-8B06-59C3C486CAE8}"/>
                </a:ext>
              </a:extLst>
            </p:cNvPr>
            <p:cNvCxnSpPr>
              <a:cxnSpLocks/>
            </p:cNvCxnSpPr>
            <p:nvPr/>
          </p:nvCxnSpPr>
          <p:spPr>
            <a:xfrm rot="10800000" flipV="1">
              <a:off x="8927396" y="4336506"/>
              <a:ext cx="1990928" cy="321631"/>
            </a:xfrm>
            <a:prstGeom prst="bentConnector3">
              <a:avLst>
                <a:gd name="adj1" fmla="val 61726"/>
              </a:avLst>
            </a:prstGeom>
            <a:ln w="12700">
              <a:solidFill>
                <a:srgbClr val="A2AEBA"/>
              </a:solidFill>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53447F2F-EF34-634D-8418-8720CC2DC520}"/>
                </a:ext>
              </a:extLst>
            </p:cNvPr>
            <p:cNvCxnSpPr>
              <a:cxnSpLocks/>
            </p:cNvCxnSpPr>
            <p:nvPr/>
          </p:nvCxnSpPr>
          <p:spPr>
            <a:xfrm rot="10800000" flipV="1">
              <a:off x="8927396" y="5283332"/>
              <a:ext cx="1990928" cy="321631"/>
            </a:xfrm>
            <a:prstGeom prst="bentConnector3">
              <a:avLst>
                <a:gd name="adj1" fmla="val 61726"/>
              </a:avLst>
            </a:prstGeom>
            <a:ln w="12700">
              <a:solidFill>
                <a:srgbClr val="A2AEBA"/>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972DCC41-87A2-FA45-A09D-DFF99B8AFE72}"/>
                </a:ext>
              </a:extLst>
            </p:cNvPr>
            <p:cNvCxnSpPr>
              <a:cxnSpLocks/>
            </p:cNvCxnSpPr>
            <p:nvPr/>
          </p:nvCxnSpPr>
          <p:spPr>
            <a:xfrm rot="10800000" flipH="1" flipV="1">
              <a:off x="7379132" y="5545876"/>
              <a:ext cx="1990928" cy="321631"/>
            </a:xfrm>
            <a:prstGeom prst="bentConnector3">
              <a:avLst>
                <a:gd name="adj1" fmla="val 61726"/>
              </a:avLst>
            </a:prstGeom>
            <a:ln w="12700">
              <a:solidFill>
                <a:srgbClr val="A2AEBA"/>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DFCE08EE-F537-2644-9656-181E04B1C483}"/>
                </a:ext>
              </a:extLst>
            </p:cNvPr>
            <p:cNvCxnSpPr>
              <a:cxnSpLocks/>
            </p:cNvCxnSpPr>
            <p:nvPr/>
          </p:nvCxnSpPr>
          <p:spPr>
            <a:xfrm rot="10800000" flipH="1" flipV="1">
              <a:off x="7379132" y="4624991"/>
              <a:ext cx="1990928" cy="321631"/>
            </a:xfrm>
            <a:prstGeom prst="bentConnector3">
              <a:avLst>
                <a:gd name="adj1" fmla="val 61726"/>
              </a:avLst>
            </a:prstGeom>
            <a:ln w="12700">
              <a:solidFill>
                <a:srgbClr val="A2AEBA"/>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25BA82B2-1D21-A94F-AF04-D57CC0CCE20A}"/>
                </a:ext>
              </a:extLst>
            </p:cNvPr>
            <p:cNvCxnSpPr>
              <a:cxnSpLocks/>
            </p:cNvCxnSpPr>
            <p:nvPr/>
          </p:nvCxnSpPr>
          <p:spPr>
            <a:xfrm rot="10800000" flipH="1" flipV="1">
              <a:off x="7379132" y="6460276"/>
              <a:ext cx="1990928" cy="321631"/>
            </a:xfrm>
            <a:prstGeom prst="bentConnector3">
              <a:avLst>
                <a:gd name="adj1" fmla="val 61726"/>
              </a:avLst>
            </a:prstGeom>
            <a:ln w="12700">
              <a:solidFill>
                <a:srgbClr val="D65227"/>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39A9FABE-5243-604A-9FE0-8573EDCDDB47}"/>
                </a:ext>
              </a:extLst>
            </p:cNvPr>
            <p:cNvCxnSpPr>
              <a:cxnSpLocks/>
            </p:cNvCxnSpPr>
            <p:nvPr/>
          </p:nvCxnSpPr>
          <p:spPr>
            <a:xfrm rot="10800000" flipH="1" flipV="1">
              <a:off x="7379132" y="3982966"/>
              <a:ext cx="1990928" cy="321631"/>
            </a:xfrm>
            <a:prstGeom prst="bentConnector3">
              <a:avLst>
                <a:gd name="adj1" fmla="val 61726"/>
              </a:avLst>
            </a:prstGeom>
            <a:ln w="12700">
              <a:solidFill>
                <a:srgbClr val="A2AEBA"/>
              </a:solidFill>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B93B40A1-91CA-414B-9706-2D83536E5354}"/>
                </a:ext>
              </a:extLst>
            </p:cNvPr>
            <p:cNvCxnSpPr>
              <a:cxnSpLocks/>
            </p:cNvCxnSpPr>
            <p:nvPr/>
          </p:nvCxnSpPr>
          <p:spPr>
            <a:xfrm rot="10800000" flipH="1" flipV="1">
              <a:off x="7379132" y="3068566"/>
              <a:ext cx="1990928" cy="321631"/>
            </a:xfrm>
            <a:prstGeom prst="bentConnector3">
              <a:avLst>
                <a:gd name="adj1" fmla="val 61726"/>
              </a:avLst>
            </a:prstGeom>
            <a:ln w="12700">
              <a:solidFill>
                <a:srgbClr val="A2AEBA"/>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Rectangle 31">
            <a:extLst>
              <a:ext uri="{FF2B5EF4-FFF2-40B4-BE49-F238E27FC236}">
                <a16:creationId xmlns:a16="http://schemas.microsoft.com/office/drawing/2014/main" id="{F1507CCB-7B97-7E43-B627-7E358ED165F1}"/>
              </a:ext>
            </a:extLst>
          </p:cNvPr>
          <p:cNvSpPr/>
          <p:nvPr/>
        </p:nvSpPr>
        <p:spPr>
          <a:xfrm>
            <a:off x="5880126" y="6006232"/>
            <a:ext cx="3348141" cy="615552"/>
          </a:xfrm>
          <a:prstGeom prst="rect">
            <a:avLst/>
          </a:prstGeom>
          <a:solidFill>
            <a:schemeClr val="accent6">
              <a:lumMod val="60000"/>
              <a:lumOff val="4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559DFC5-F85D-4141-981D-D829810D174B}"/>
              </a:ext>
            </a:extLst>
          </p:cNvPr>
          <p:cNvSpPr/>
          <p:nvPr/>
        </p:nvSpPr>
        <p:spPr>
          <a:xfrm>
            <a:off x="5880126" y="5096203"/>
            <a:ext cx="3348141" cy="615552"/>
          </a:xfrm>
          <a:prstGeom prst="rect">
            <a:avLst/>
          </a:prstGeom>
          <a:solidFill>
            <a:schemeClr val="accent6">
              <a:lumMod val="20000"/>
              <a:lumOff val="8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DDB0BEA-AF03-C74E-A0A0-092B8DC62025}"/>
              </a:ext>
            </a:extLst>
          </p:cNvPr>
          <p:cNvSpPr/>
          <p:nvPr/>
        </p:nvSpPr>
        <p:spPr>
          <a:xfrm>
            <a:off x="5880126" y="3541504"/>
            <a:ext cx="3348141" cy="615552"/>
          </a:xfrm>
          <a:prstGeom prst="rect">
            <a:avLst/>
          </a:prstGeom>
          <a:solidFill>
            <a:schemeClr val="accent6">
              <a:lumMod val="20000"/>
              <a:lumOff val="8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ABA9F93-E759-9D4B-8FC5-EC33767877CD}"/>
              </a:ext>
            </a:extLst>
          </p:cNvPr>
          <p:cNvSpPr/>
          <p:nvPr/>
        </p:nvSpPr>
        <p:spPr>
          <a:xfrm>
            <a:off x="5880126" y="2896833"/>
            <a:ext cx="3348141" cy="350195"/>
          </a:xfrm>
          <a:prstGeom prst="rect">
            <a:avLst/>
          </a:prstGeom>
          <a:solidFill>
            <a:schemeClr val="accent6">
              <a:lumMod val="20000"/>
              <a:lumOff val="8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A14DE14B-3B67-B14C-8A1F-3DBD0050D05B}"/>
              </a:ext>
            </a:extLst>
          </p:cNvPr>
          <p:cNvSpPr/>
          <p:nvPr/>
        </p:nvSpPr>
        <p:spPr>
          <a:xfrm>
            <a:off x="5880126" y="4451532"/>
            <a:ext cx="3348141" cy="350195"/>
          </a:xfrm>
          <a:prstGeom prst="rect">
            <a:avLst/>
          </a:prstGeom>
          <a:solidFill>
            <a:schemeClr val="accent6">
              <a:lumMod val="20000"/>
              <a:lumOff val="8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A81DEED-CCE9-6745-A9B3-16AC46358AAC}"/>
              </a:ext>
            </a:extLst>
          </p:cNvPr>
          <p:cNvSpPr/>
          <p:nvPr/>
        </p:nvSpPr>
        <p:spPr>
          <a:xfrm>
            <a:off x="9761667" y="6479155"/>
            <a:ext cx="3348141" cy="615552"/>
          </a:xfrm>
          <a:prstGeom prst="rect">
            <a:avLst/>
          </a:prstGeom>
          <a:solidFill>
            <a:schemeClr val="accent5">
              <a:lumMod val="60000"/>
              <a:lumOff val="40000"/>
            </a:schemeClr>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611A62B-429A-0146-9179-C050623C7185}"/>
              </a:ext>
            </a:extLst>
          </p:cNvPr>
          <p:cNvSpPr/>
          <p:nvPr/>
        </p:nvSpPr>
        <p:spPr>
          <a:xfrm>
            <a:off x="9761667" y="2561618"/>
            <a:ext cx="3348141" cy="350195"/>
          </a:xfrm>
          <a:prstGeom prst="rect">
            <a:avLst/>
          </a:prstGeom>
          <a:solidFill>
            <a:schemeClr val="accent5">
              <a:lumMod val="20000"/>
              <a:lumOff val="80000"/>
            </a:schemeClr>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E8B9E69D-4508-6045-97A5-D2E3B6917469}"/>
              </a:ext>
            </a:extLst>
          </p:cNvPr>
          <p:cNvSpPr/>
          <p:nvPr/>
        </p:nvSpPr>
        <p:spPr>
          <a:xfrm>
            <a:off x="9761667" y="4859070"/>
            <a:ext cx="3348141" cy="615552"/>
          </a:xfrm>
          <a:prstGeom prst="rect">
            <a:avLst/>
          </a:prstGeom>
          <a:solidFill>
            <a:schemeClr val="accent5">
              <a:lumMod val="20000"/>
              <a:lumOff val="80000"/>
            </a:schemeClr>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E0E5837-6354-1147-82E4-D4D558A4E93B}"/>
              </a:ext>
            </a:extLst>
          </p:cNvPr>
          <p:cNvSpPr/>
          <p:nvPr/>
        </p:nvSpPr>
        <p:spPr>
          <a:xfrm>
            <a:off x="9761667" y="3238983"/>
            <a:ext cx="3348141" cy="615552"/>
          </a:xfrm>
          <a:prstGeom prst="rect">
            <a:avLst/>
          </a:prstGeom>
          <a:solidFill>
            <a:schemeClr val="accent5">
              <a:lumMod val="20000"/>
              <a:lumOff val="80000"/>
            </a:schemeClr>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D47386A-E37C-8948-BF6B-936A88A6297F}"/>
              </a:ext>
            </a:extLst>
          </p:cNvPr>
          <p:cNvSpPr/>
          <p:nvPr/>
        </p:nvSpPr>
        <p:spPr>
          <a:xfrm>
            <a:off x="9761667" y="4181705"/>
            <a:ext cx="3348141" cy="350195"/>
          </a:xfrm>
          <a:prstGeom prst="rect">
            <a:avLst/>
          </a:prstGeom>
          <a:solidFill>
            <a:schemeClr val="accent5">
              <a:lumMod val="20000"/>
              <a:lumOff val="80000"/>
            </a:schemeClr>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AAFAF1A-6D17-FD4C-B519-444E252BD72E}"/>
              </a:ext>
            </a:extLst>
          </p:cNvPr>
          <p:cNvSpPr/>
          <p:nvPr/>
        </p:nvSpPr>
        <p:spPr>
          <a:xfrm>
            <a:off x="9761667" y="5738590"/>
            <a:ext cx="3348141" cy="413398"/>
          </a:xfrm>
          <a:prstGeom prst="rect">
            <a:avLst/>
          </a:prstGeom>
          <a:solidFill>
            <a:schemeClr val="accent5">
              <a:lumMod val="60000"/>
              <a:lumOff val="40000"/>
            </a:schemeClr>
          </a:solidFill>
          <a:ln w="50800">
            <a:solidFill>
              <a:srgbClr val="BC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704F2ED0-6700-2040-B6A3-20382841E656}"/>
              </a:ext>
            </a:extLst>
          </p:cNvPr>
          <p:cNvSpPr/>
          <p:nvPr/>
        </p:nvSpPr>
        <p:spPr>
          <a:xfrm>
            <a:off x="9761667" y="1988960"/>
            <a:ext cx="3352800" cy="321632"/>
          </a:xfrm>
          <a:prstGeom prst="roundRect">
            <a:avLst/>
          </a:prstGeom>
          <a:solidFill>
            <a:srgbClr val="1E3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FB535D4A-EF30-8547-8B8C-7C48D4EA8180}"/>
              </a:ext>
            </a:extLst>
          </p:cNvPr>
          <p:cNvSpPr/>
          <p:nvPr/>
        </p:nvSpPr>
        <p:spPr>
          <a:xfrm>
            <a:off x="5880125" y="1988960"/>
            <a:ext cx="3348141" cy="321632"/>
          </a:xfrm>
          <a:prstGeom prst="roundRect">
            <a:avLst/>
          </a:prstGeom>
          <a:solidFill>
            <a:srgbClr val="D652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1A5A677-954A-F042-B39E-41875C28AC32}"/>
              </a:ext>
            </a:extLst>
          </p:cNvPr>
          <p:cNvSpPr txBox="1"/>
          <p:nvPr/>
        </p:nvSpPr>
        <p:spPr>
          <a:xfrm>
            <a:off x="6571814" y="3523965"/>
            <a:ext cx="2002160" cy="615553"/>
          </a:xfrm>
          <a:prstGeom prst="rect">
            <a:avLst/>
          </a:prstGeom>
          <a:noFill/>
        </p:spPr>
        <p:txBody>
          <a:bodyPr wrap="square" rtlCol="0">
            <a:spAutoFit/>
          </a:bodyPr>
          <a:lstStyle/>
          <a:p>
            <a:pPr algn="ctr"/>
            <a:r>
              <a:rPr lang="en-US" sz="1700" dirty="0">
                <a:latin typeface="Arial" panose="020B0604020202020204" pitchFamily="34" charset="0"/>
                <a:cs typeface="Arial" panose="020B0604020202020204" pitchFamily="34" charset="0"/>
              </a:rPr>
              <a:t>Propose candidate reference points</a:t>
            </a:r>
          </a:p>
        </p:txBody>
      </p:sp>
      <p:sp>
        <p:nvSpPr>
          <p:cNvPr id="8" name="TextBox 7">
            <a:extLst>
              <a:ext uri="{FF2B5EF4-FFF2-40B4-BE49-F238E27FC236}">
                <a16:creationId xmlns:a16="http://schemas.microsoft.com/office/drawing/2014/main" id="{22228A42-FF92-6947-AC30-F8421E91C4A4}"/>
              </a:ext>
            </a:extLst>
          </p:cNvPr>
          <p:cNvSpPr txBox="1"/>
          <p:nvPr/>
        </p:nvSpPr>
        <p:spPr>
          <a:xfrm>
            <a:off x="6193680" y="2892026"/>
            <a:ext cx="2758429" cy="353943"/>
          </a:xfrm>
          <a:prstGeom prst="rect">
            <a:avLst/>
          </a:prstGeom>
          <a:noFill/>
        </p:spPr>
        <p:txBody>
          <a:bodyPr wrap="square" rtlCol="0">
            <a:spAutoFit/>
          </a:bodyPr>
          <a:lstStyle/>
          <a:p>
            <a:pPr algn="ctr"/>
            <a:r>
              <a:rPr lang="en-US" sz="1700" dirty="0">
                <a:latin typeface="Arial" panose="020B0604020202020204" pitchFamily="34" charset="0"/>
                <a:cs typeface="Arial" panose="020B0604020202020204" pitchFamily="34" charset="0"/>
              </a:rPr>
              <a:t>Characterize uncertainties</a:t>
            </a:r>
          </a:p>
        </p:txBody>
      </p:sp>
      <p:sp>
        <p:nvSpPr>
          <p:cNvPr id="9" name="TextBox 8">
            <a:extLst>
              <a:ext uri="{FF2B5EF4-FFF2-40B4-BE49-F238E27FC236}">
                <a16:creationId xmlns:a16="http://schemas.microsoft.com/office/drawing/2014/main" id="{6088C54E-C76E-7845-AF30-242BF6AA48EE}"/>
              </a:ext>
            </a:extLst>
          </p:cNvPr>
          <p:cNvSpPr txBox="1"/>
          <p:nvPr/>
        </p:nvSpPr>
        <p:spPr>
          <a:xfrm>
            <a:off x="6235833" y="4451532"/>
            <a:ext cx="2674123" cy="353943"/>
          </a:xfrm>
          <a:prstGeom prst="rect">
            <a:avLst/>
          </a:prstGeom>
          <a:noFill/>
        </p:spPr>
        <p:txBody>
          <a:bodyPr wrap="square" rtlCol="0">
            <a:spAutoFit/>
          </a:bodyPr>
          <a:lstStyle/>
          <a:p>
            <a:pPr algn="ctr"/>
            <a:r>
              <a:rPr lang="en-US" sz="1700" dirty="0">
                <a:latin typeface="Arial" panose="020B0604020202020204" pitchFamily="34" charset="0"/>
                <a:cs typeface="Arial" panose="020B0604020202020204" pitchFamily="34" charset="0"/>
              </a:rPr>
              <a:t>Propose candidate HCRs</a:t>
            </a:r>
          </a:p>
        </p:txBody>
      </p:sp>
      <p:sp>
        <p:nvSpPr>
          <p:cNvPr id="11" name="TextBox 10">
            <a:extLst>
              <a:ext uri="{FF2B5EF4-FFF2-40B4-BE49-F238E27FC236}">
                <a16:creationId xmlns:a16="http://schemas.microsoft.com/office/drawing/2014/main" id="{31A3A2A2-236B-4B4E-9145-09D496569F47}"/>
              </a:ext>
            </a:extLst>
          </p:cNvPr>
          <p:cNvSpPr txBox="1"/>
          <p:nvPr/>
        </p:nvSpPr>
        <p:spPr>
          <a:xfrm>
            <a:off x="6538341" y="5103941"/>
            <a:ext cx="2069106" cy="615553"/>
          </a:xfrm>
          <a:prstGeom prst="rect">
            <a:avLst/>
          </a:prstGeom>
          <a:noFill/>
        </p:spPr>
        <p:txBody>
          <a:bodyPr wrap="square" rtlCol="0">
            <a:spAutoFit/>
          </a:bodyPr>
          <a:lstStyle/>
          <a:p>
            <a:pPr algn="ctr"/>
            <a:r>
              <a:rPr lang="en-US" sz="1700" dirty="0">
                <a:latin typeface="Arial" panose="020B0604020202020204" pitchFamily="34" charset="0"/>
                <a:cs typeface="Arial" panose="020B0604020202020204" pitchFamily="34" charset="0"/>
              </a:rPr>
              <a:t>Evaluate candidate HCRs using MSE</a:t>
            </a:r>
          </a:p>
        </p:txBody>
      </p:sp>
      <p:sp>
        <p:nvSpPr>
          <p:cNvPr id="16" name="TextBox 15">
            <a:extLst>
              <a:ext uri="{FF2B5EF4-FFF2-40B4-BE49-F238E27FC236}">
                <a16:creationId xmlns:a16="http://schemas.microsoft.com/office/drawing/2014/main" id="{76B40AF4-5ABC-4648-8D01-9A95E18F7F6B}"/>
              </a:ext>
            </a:extLst>
          </p:cNvPr>
          <p:cNvSpPr txBox="1"/>
          <p:nvPr/>
        </p:nvSpPr>
        <p:spPr>
          <a:xfrm>
            <a:off x="6432925" y="5999344"/>
            <a:ext cx="2279938" cy="637918"/>
          </a:xfrm>
          <a:prstGeom prst="rect">
            <a:avLst/>
          </a:prstGeom>
          <a:noFill/>
        </p:spPr>
        <p:txBody>
          <a:bodyPr wrap="square" rtlCol="0">
            <a:spAutoFit/>
          </a:bodyPr>
          <a:lstStyle/>
          <a:p>
            <a:pPr algn="ctr"/>
            <a:r>
              <a:rPr lang="en-US" sz="1700" dirty="0">
                <a:latin typeface="Arial" panose="020B0604020202020204" pitchFamily="34" charset="0"/>
                <a:cs typeface="Arial" panose="020B0604020202020204" pitchFamily="34" charset="0"/>
              </a:rPr>
              <a:t>Complete HCR evaluation using MSE </a:t>
            </a:r>
          </a:p>
        </p:txBody>
      </p:sp>
      <p:sp>
        <p:nvSpPr>
          <p:cNvPr id="17" name="TextBox 16">
            <a:extLst>
              <a:ext uri="{FF2B5EF4-FFF2-40B4-BE49-F238E27FC236}">
                <a16:creationId xmlns:a16="http://schemas.microsoft.com/office/drawing/2014/main" id="{48E1364E-D565-544E-825A-759ED416A924}"/>
              </a:ext>
            </a:extLst>
          </p:cNvPr>
          <p:cNvSpPr txBox="1"/>
          <p:nvPr/>
        </p:nvSpPr>
        <p:spPr>
          <a:xfrm>
            <a:off x="6835705" y="1958533"/>
            <a:ext cx="1474378"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Scientists</a:t>
            </a:r>
          </a:p>
        </p:txBody>
      </p:sp>
      <p:grpSp>
        <p:nvGrpSpPr>
          <p:cNvPr id="38" name="Group 37">
            <a:extLst>
              <a:ext uri="{FF2B5EF4-FFF2-40B4-BE49-F238E27FC236}">
                <a16:creationId xmlns:a16="http://schemas.microsoft.com/office/drawing/2014/main" id="{3E42AAA8-771F-FD4B-9DC5-2EB0B7CB22C3}"/>
              </a:ext>
            </a:extLst>
          </p:cNvPr>
          <p:cNvGrpSpPr/>
          <p:nvPr/>
        </p:nvGrpSpPr>
        <p:grpSpPr>
          <a:xfrm>
            <a:off x="9734334" y="1958533"/>
            <a:ext cx="3348141" cy="5133049"/>
            <a:chOff x="9561826" y="1958533"/>
            <a:chExt cx="3348141" cy="5133049"/>
          </a:xfrm>
        </p:grpSpPr>
        <p:sp>
          <p:nvSpPr>
            <p:cNvPr id="12" name="TextBox 11">
              <a:extLst>
                <a:ext uri="{FF2B5EF4-FFF2-40B4-BE49-F238E27FC236}">
                  <a16:creationId xmlns:a16="http://schemas.microsoft.com/office/drawing/2014/main" id="{52B60B14-248F-5A4C-B150-342D1E9CC57B}"/>
                </a:ext>
              </a:extLst>
            </p:cNvPr>
            <p:cNvSpPr txBox="1"/>
            <p:nvPr/>
          </p:nvSpPr>
          <p:spPr>
            <a:xfrm>
              <a:off x="9561826" y="5763880"/>
              <a:ext cx="3348141" cy="353943"/>
            </a:xfrm>
            <a:prstGeom prst="rect">
              <a:avLst/>
            </a:prstGeom>
            <a:noFill/>
          </p:spPr>
          <p:txBody>
            <a:bodyPr wrap="square" rtlCol="0">
              <a:spAutoFit/>
            </a:bodyPr>
            <a:lstStyle/>
            <a:p>
              <a:pPr algn="ctr"/>
              <a:r>
                <a:rPr lang="en-US" sz="1700" b="1" dirty="0">
                  <a:latin typeface="Arial" panose="020B0604020202020204" pitchFamily="34" charset="0"/>
                  <a:cs typeface="Arial" panose="020B0604020202020204" pitchFamily="34" charset="0"/>
                </a:rPr>
                <a:t>Provide final feedback on MSE</a:t>
              </a:r>
            </a:p>
          </p:txBody>
        </p:sp>
        <p:sp>
          <p:nvSpPr>
            <p:cNvPr id="7" name="TextBox 6">
              <a:extLst>
                <a:ext uri="{FF2B5EF4-FFF2-40B4-BE49-F238E27FC236}">
                  <a16:creationId xmlns:a16="http://schemas.microsoft.com/office/drawing/2014/main" id="{502B3BD2-FF2B-594F-8278-12F341CCE405}"/>
                </a:ext>
              </a:extLst>
            </p:cNvPr>
            <p:cNvSpPr txBox="1"/>
            <p:nvPr/>
          </p:nvSpPr>
          <p:spPr>
            <a:xfrm>
              <a:off x="9733905" y="4183713"/>
              <a:ext cx="3047584" cy="353943"/>
            </a:xfrm>
            <a:prstGeom prst="rect">
              <a:avLst/>
            </a:prstGeom>
            <a:noFill/>
          </p:spPr>
          <p:txBody>
            <a:bodyPr wrap="square" rtlCol="0">
              <a:spAutoFit/>
            </a:bodyPr>
            <a:lstStyle/>
            <a:p>
              <a:pPr algn="ctr"/>
              <a:r>
                <a:rPr lang="en-US" sz="1700" dirty="0">
                  <a:latin typeface="Arial" panose="020B0604020202020204" pitchFamily="34" charset="0"/>
                  <a:cs typeface="Arial" panose="020B0604020202020204" pitchFamily="34" charset="0"/>
                </a:rPr>
                <a:t>Select final reference points</a:t>
              </a:r>
            </a:p>
          </p:txBody>
        </p:sp>
        <p:sp>
          <p:nvSpPr>
            <p:cNvPr id="10" name="TextBox 9">
              <a:extLst>
                <a:ext uri="{FF2B5EF4-FFF2-40B4-BE49-F238E27FC236}">
                  <a16:creationId xmlns:a16="http://schemas.microsoft.com/office/drawing/2014/main" id="{CCC33E69-9B73-4140-8164-815D43EF065F}"/>
                </a:ext>
              </a:extLst>
            </p:cNvPr>
            <p:cNvSpPr txBox="1"/>
            <p:nvPr/>
          </p:nvSpPr>
          <p:spPr>
            <a:xfrm>
              <a:off x="9811638" y="4860480"/>
              <a:ext cx="2892119" cy="615553"/>
            </a:xfrm>
            <a:prstGeom prst="rect">
              <a:avLst/>
            </a:prstGeom>
            <a:noFill/>
          </p:spPr>
          <p:txBody>
            <a:bodyPr wrap="square" rtlCol="0">
              <a:spAutoFit/>
            </a:bodyPr>
            <a:lstStyle/>
            <a:p>
              <a:pPr algn="ctr"/>
              <a:r>
                <a:rPr lang="en-US" sz="1700" dirty="0">
                  <a:latin typeface="Arial" panose="020B0604020202020204" pitchFamily="34" charset="0"/>
                  <a:cs typeface="Arial" panose="020B0604020202020204" pitchFamily="34" charset="0"/>
                </a:rPr>
                <a:t>Select final candidate HCRs to evaluate with MSE</a:t>
              </a:r>
            </a:p>
          </p:txBody>
        </p:sp>
        <p:sp>
          <p:nvSpPr>
            <p:cNvPr id="13" name="TextBox 12">
              <a:extLst>
                <a:ext uri="{FF2B5EF4-FFF2-40B4-BE49-F238E27FC236}">
                  <a16:creationId xmlns:a16="http://schemas.microsoft.com/office/drawing/2014/main" id="{8FAA749D-5D08-404B-88AC-6575B0ED0178}"/>
                </a:ext>
              </a:extLst>
            </p:cNvPr>
            <p:cNvSpPr txBox="1"/>
            <p:nvPr/>
          </p:nvSpPr>
          <p:spPr>
            <a:xfrm>
              <a:off x="10110953" y="3232047"/>
              <a:ext cx="2293488" cy="615553"/>
            </a:xfrm>
            <a:prstGeom prst="rect">
              <a:avLst/>
            </a:prstGeom>
            <a:noFill/>
          </p:spPr>
          <p:txBody>
            <a:bodyPr wrap="square" rtlCol="0">
              <a:spAutoFit/>
            </a:bodyPr>
            <a:lstStyle/>
            <a:p>
              <a:pPr algn="ctr"/>
              <a:r>
                <a:rPr lang="en-US" sz="1700" dirty="0">
                  <a:latin typeface="Arial" panose="020B0604020202020204" pitchFamily="34" charset="0"/>
                  <a:cs typeface="Arial" panose="020B0604020202020204" pitchFamily="34" charset="0"/>
                </a:rPr>
                <a:t>Decide on acceptable level of risk</a:t>
              </a:r>
            </a:p>
          </p:txBody>
        </p:sp>
        <p:sp>
          <p:nvSpPr>
            <p:cNvPr id="14" name="TextBox 13">
              <a:extLst>
                <a:ext uri="{FF2B5EF4-FFF2-40B4-BE49-F238E27FC236}">
                  <a16:creationId xmlns:a16="http://schemas.microsoft.com/office/drawing/2014/main" id="{C9A640A9-C15C-8E4B-B8FA-E6664A22A9CC}"/>
                </a:ext>
              </a:extLst>
            </p:cNvPr>
            <p:cNvSpPr txBox="1"/>
            <p:nvPr/>
          </p:nvSpPr>
          <p:spPr>
            <a:xfrm>
              <a:off x="9808759" y="2547432"/>
              <a:ext cx="2897877" cy="353943"/>
            </a:xfrm>
            <a:prstGeom prst="rect">
              <a:avLst/>
            </a:prstGeom>
            <a:noFill/>
          </p:spPr>
          <p:txBody>
            <a:bodyPr wrap="square" rtlCol="0">
              <a:spAutoFit/>
            </a:bodyPr>
            <a:lstStyle/>
            <a:p>
              <a:pPr algn="ctr"/>
              <a:r>
                <a:rPr lang="en-US" sz="1700" dirty="0">
                  <a:latin typeface="Arial" panose="020B0604020202020204" pitchFamily="34" charset="0"/>
                  <a:cs typeface="Arial" panose="020B0604020202020204" pitchFamily="34" charset="0"/>
                </a:rPr>
                <a:t>Set management objectives</a:t>
              </a:r>
            </a:p>
          </p:txBody>
        </p:sp>
        <p:sp>
          <p:nvSpPr>
            <p:cNvPr id="15" name="TextBox 14">
              <a:extLst>
                <a:ext uri="{FF2B5EF4-FFF2-40B4-BE49-F238E27FC236}">
                  <a16:creationId xmlns:a16="http://schemas.microsoft.com/office/drawing/2014/main" id="{AD9C1E43-5B83-ED47-A5BA-F2FA69912275}"/>
                </a:ext>
              </a:extLst>
            </p:cNvPr>
            <p:cNvSpPr txBox="1"/>
            <p:nvPr/>
          </p:nvSpPr>
          <p:spPr>
            <a:xfrm>
              <a:off x="9849776" y="6476029"/>
              <a:ext cx="2815842" cy="615553"/>
            </a:xfrm>
            <a:prstGeom prst="rect">
              <a:avLst/>
            </a:prstGeom>
            <a:noFill/>
          </p:spPr>
          <p:txBody>
            <a:bodyPr wrap="square" rtlCol="0">
              <a:spAutoFit/>
            </a:bodyPr>
            <a:lstStyle/>
            <a:p>
              <a:pPr algn="ctr"/>
              <a:r>
                <a:rPr lang="en-US" sz="1700" dirty="0">
                  <a:latin typeface="Arial" panose="020B0604020202020204" pitchFamily="34" charset="0"/>
                  <a:cs typeface="Arial" panose="020B0604020202020204" pitchFamily="34" charset="0"/>
                </a:rPr>
                <a:t>Adopt &amp; implement final HCR and harvest strategy</a:t>
              </a:r>
            </a:p>
          </p:txBody>
        </p:sp>
        <p:sp>
          <p:nvSpPr>
            <p:cNvPr id="19" name="TextBox 18">
              <a:extLst>
                <a:ext uri="{FF2B5EF4-FFF2-40B4-BE49-F238E27FC236}">
                  <a16:creationId xmlns:a16="http://schemas.microsoft.com/office/drawing/2014/main" id="{047AE5A6-D0F7-FE47-81FC-149B4533F2A0}"/>
                </a:ext>
              </a:extLst>
            </p:cNvPr>
            <p:cNvSpPr txBox="1"/>
            <p:nvPr/>
          </p:nvSpPr>
          <p:spPr>
            <a:xfrm>
              <a:off x="10616711" y="1958533"/>
              <a:ext cx="1281972"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Managers</a:t>
              </a:r>
            </a:p>
          </p:txBody>
        </p:sp>
      </p:grpSp>
      <p:grpSp>
        <p:nvGrpSpPr>
          <p:cNvPr id="63" name="Group 62">
            <a:extLst>
              <a:ext uri="{FF2B5EF4-FFF2-40B4-BE49-F238E27FC236}">
                <a16:creationId xmlns:a16="http://schemas.microsoft.com/office/drawing/2014/main" id="{B7AB2052-65E5-E140-AF68-A4BC64925E7F}"/>
              </a:ext>
            </a:extLst>
          </p:cNvPr>
          <p:cNvGrpSpPr/>
          <p:nvPr/>
        </p:nvGrpSpPr>
        <p:grpSpPr>
          <a:xfrm>
            <a:off x="4773198" y="2561618"/>
            <a:ext cx="864402" cy="4529964"/>
            <a:chOff x="4614798" y="2561618"/>
            <a:chExt cx="864402" cy="4529964"/>
          </a:xfrm>
        </p:grpSpPr>
        <p:cxnSp>
          <p:nvCxnSpPr>
            <p:cNvPr id="61" name="Straight Arrow Connector 60">
              <a:extLst>
                <a:ext uri="{FF2B5EF4-FFF2-40B4-BE49-F238E27FC236}">
                  <a16:creationId xmlns:a16="http://schemas.microsoft.com/office/drawing/2014/main" id="{CD174E76-DB62-4946-BD6C-8CEAF66EE4A6}"/>
                </a:ext>
              </a:extLst>
            </p:cNvPr>
            <p:cNvCxnSpPr/>
            <p:nvPr/>
          </p:nvCxnSpPr>
          <p:spPr>
            <a:xfrm>
              <a:off x="5032800" y="2561618"/>
              <a:ext cx="0" cy="4529964"/>
            </a:xfrm>
            <a:prstGeom prst="straightConnector1">
              <a:avLst/>
            </a:prstGeom>
            <a:ln w="381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872FBB56-30C9-9143-B05F-E890F24C4CFB}"/>
                </a:ext>
              </a:extLst>
            </p:cNvPr>
            <p:cNvSpPr/>
            <p:nvPr/>
          </p:nvSpPr>
          <p:spPr>
            <a:xfrm>
              <a:off x="4614798" y="3750337"/>
              <a:ext cx="864402" cy="1854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551E995B-22F4-8443-8897-005960AA409F}"/>
                </a:ext>
              </a:extLst>
            </p:cNvPr>
            <p:cNvSpPr txBox="1"/>
            <p:nvPr/>
          </p:nvSpPr>
          <p:spPr>
            <a:xfrm rot="16200000">
              <a:off x="3373074" y="4277660"/>
              <a:ext cx="3348141" cy="800219"/>
            </a:xfrm>
            <a:prstGeom prst="rect">
              <a:avLst/>
            </a:prstGeom>
            <a:noFill/>
          </p:spPr>
          <p:txBody>
            <a:bodyPr wrap="square" rtlCol="0">
              <a:spAutoFit/>
            </a:bodyPr>
            <a:lstStyle/>
            <a:p>
              <a:pPr algn="ctr"/>
              <a:r>
                <a:rPr lang="en-US" sz="2300" b="1" dirty="0">
                  <a:solidFill>
                    <a:schemeClr val="tx1">
                      <a:lumMod val="95000"/>
                      <a:lumOff val="5000"/>
                    </a:schemeClr>
                  </a:solidFill>
                  <a:latin typeface="Arial" panose="020B0604020202020204" pitchFamily="34" charset="0"/>
                  <a:cs typeface="Arial" panose="020B0604020202020204" pitchFamily="34" charset="0"/>
                </a:rPr>
                <a:t>Stakeholder </a:t>
              </a:r>
            </a:p>
            <a:p>
              <a:pPr algn="ctr"/>
              <a:r>
                <a:rPr lang="en-US" sz="2300" b="1" dirty="0">
                  <a:solidFill>
                    <a:schemeClr val="tx1">
                      <a:lumMod val="95000"/>
                      <a:lumOff val="5000"/>
                    </a:schemeClr>
                  </a:solidFill>
                  <a:latin typeface="Arial" panose="020B0604020202020204" pitchFamily="34" charset="0"/>
                  <a:cs typeface="Arial" panose="020B0604020202020204" pitchFamily="34" charset="0"/>
                </a:rPr>
                <a:t>involvement</a:t>
              </a:r>
            </a:p>
          </p:txBody>
        </p:sp>
      </p:grpSp>
      <p:cxnSp>
        <p:nvCxnSpPr>
          <p:cNvPr id="22" name="Straight Arrow Connector 21">
            <a:extLst>
              <a:ext uri="{FF2B5EF4-FFF2-40B4-BE49-F238E27FC236}">
                <a16:creationId xmlns:a16="http://schemas.microsoft.com/office/drawing/2014/main" id="{63E3F28E-9A9D-DF4D-B96B-E2D4A29DB19F}"/>
              </a:ext>
            </a:extLst>
          </p:cNvPr>
          <p:cNvCxnSpPr>
            <a:cxnSpLocks/>
          </p:cNvCxnSpPr>
          <p:nvPr/>
        </p:nvCxnSpPr>
        <p:spPr>
          <a:xfrm flipH="1">
            <a:off x="9265666" y="6351840"/>
            <a:ext cx="767334" cy="0"/>
          </a:xfrm>
          <a:prstGeom prst="straightConnector1">
            <a:avLst/>
          </a:prstGeom>
          <a:ln w="12700">
            <a:solidFill>
              <a:srgbClr val="396288"/>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096A91B-407E-F346-93C2-21B9CCC55442}"/>
              </a:ext>
            </a:extLst>
          </p:cNvPr>
          <p:cNvCxnSpPr>
            <a:cxnSpLocks/>
          </p:cNvCxnSpPr>
          <p:nvPr/>
        </p:nvCxnSpPr>
        <p:spPr>
          <a:xfrm flipV="1">
            <a:off x="10033000" y="6181725"/>
            <a:ext cx="0" cy="170117"/>
          </a:xfrm>
          <a:prstGeom prst="line">
            <a:avLst/>
          </a:prstGeom>
          <a:ln w="12700">
            <a:solidFill>
              <a:srgbClr val="3962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003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500"/>
                                  </p:stCondLst>
                                  <p:childTnLst>
                                    <p:set>
                                      <p:cBhvr>
                                        <p:cTn id="6" dur="1" fill="hold">
                                          <p:stCondLst>
                                            <p:cond delay="0"/>
                                          </p:stCondLst>
                                        </p:cTn>
                                        <p:tgtEl>
                                          <p:spTgt spid="31"/>
                                        </p:tgtEl>
                                        <p:attrNameLst>
                                          <p:attrName>style.visibility</p:attrName>
                                        </p:attrNameLst>
                                      </p:cBhvr>
                                      <p:to>
                                        <p:strVal val="visible"/>
                                      </p:to>
                                    </p:set>
                                    <p:animEffect transition="in" filter="wedge">
                                      <p:cBhvr>
                                        <p:cTn id="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a:xfrm>
            <a:off x="898680" y="694133"/>
            <a:ext cx="11918950" cy="1006833"/>
          </a:xfrm>
        </p:spPr>
        <p:txBody>
          <a:bodyPr>
            <a:normAutofit/>
          </a:bodyPr>
          <a:lstStyle/>
          <a:p>
            <a:pPr rtl="0"/>
            <a:r>
              <a:rPr lang="en-US" dirty="0"/>
              <a:t>Benefits of Harvest Strategies </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dirty="0"/>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6</a:t>
            </a:fld>
            <a:endParaRPr lang="en-US" dirty="0"/>
          </a:p>
        </p:txBody>
      </p:sp>
      <p:sp>
        <p:nvSpPr>
          <p:cNvPr id="6" name="Text Placeholder 5">
            <a:extLst>
              <a:ext uri="{FF2B5EF4-FFF2-40B4-BE49-F238E27FC236}">
                <a16:creationId xmlns:a16="http://schemas.microsoft.com/office/drawing/2014/main" id="{E43AE186-87FF-8D4E-8E44-2B15DC1524CC}"/>
              </a:ext>
            </a:extLst>
          </p:cNvPr>
          <p:cNvSpPr>
            <a:spLocks noGrp="1"/>
          </p:cNvSpPr>
          <p:nvPr>
            <p:ph type="body" sz="quarter" idx="13"/>
          </p:nvPr>
        </p:nvSpPr>
        <p:spPr>
          <a:xfrm>
            <a:off x="1400327" y="2285881"/>
            <a:ext cx="11918950" cy="3426469"/>
          </a:xfrm>
        </p:spPr>
        <p:txBody>
          <a:bodyPr/>
          <a:lstStyle/>
          <a:p>
            <a:pPr marL="0" lvl="1">
              <a:lnSpc>
                <a:spcPts val="2900"/>
              </a:lnSpc>
            </a:pPr>
            <a:r>
              <a:rPr lang="en-US" sz="2200" dirty="0"/>
              <a:t>Increase </a:t>
            </a:r>
            <a:r>
              <a:rPr lang="en-US" sz="2200" b="1" dirty="0"/>
              <a:t>transparency, predictability </a:t>
            </a:r>
            <a:r>
              <a:rPr lang="en-US" sz="2200" dirty="0"/>
              <a:t>and </a:t>
            </a:r>
            <a:r>
              <a:rPr lang="en-US" sz="2200" b="1" dirty="0"/>
              <a:t>market stability</a:t>
            </a:r>
          </a:p>
          <a:p>
            <a:pPr marL="0" lvl="1">
              <a:lnSpc>
                <a:spcPts val="2900"/>
              </a:lnSpc>
            </a:pPr>
            <a:endParaRPr lang="en-US" sz="2200" dirty="0"/>
          </a:p>
          <a:p>
            <a:pPr marL="0" lvl="1">
              <a:lnSpc>
                <a:spcPts val="2900"/>
              </a:lnSpc>
            </a:pPr>
            <a:r>
              <a:rPr lang="en-US" sz="2200" b="1" dirty="0"/>
              <a:t>Avoid</a:t>
            </a:r>
            <a:r>
              <a:rPr lang="en-US" sz="2200" dirty="0"/>
              <a:t> costly and highly politicized negotiations</a:t>
            </a:r>
          </a:p>
          <a:p>
            <a:pPr marL="0" lvl="1">
              <a:lnSpc>
                <a:spcPts val="2900"/>
              </a:lnSpc>
            </a:pPr>
            <a:endParaRPr lang="en-US" sz="2200" dirty="0"/>
          </a:p>
          <a:p>
            <a:pPr marL="0" lvl="1">
              <a:lnSpc>
                <a:spcPts val="2900"/>
              </a:lnSpc>
            </a:pPr>
            <a:r>
              <a:rPr lang="en-US" sz="2200" dirty="0"/>
              <a:t>Facilitate </a:t>
            </a:r>
            <a:r>
              <a:rPr lang="en-US" sz="2200" b="1" dirty="0"/>
              <a:t>swift, efficient management </a:t>
            </a:r>
            <a:r>
              <a:rPr lang="en-US" sz="2200" dirty="0"/>
              <a:t>to ensure </a:t>
            </a:r>
            <a:r>
              <a:rPr lang="en-US" sz="2200" b="1" dirty="0"/>
              <a:t>resource health </a:t>
            </a:r>
            <a:r>
              <a:rPr lang="en-US" sz="2200" dirty="0"/>
              <a:t>and </a:t>
            </a:r>
            <a:r>
              <a:rPr lang="en-US" sz="2200" b="1" dirty="0"/>
              <a:t>industry profitability</a:t>
            </a:r>
          </a:p>
          <a:p>
            <a:pPr marL="0" lvl="1">
              <a:lnSpc>
                <a:spcPts val="2900"/>
              </a:lnSpc>
            </a:pPr>
            <a:endParaRPr lang="en-US" sz="2200" dirty="0"/>
          </a:p>
          <a:p>
            <a:pPr marL="0" lvl="1">
              <a:lnSpc>
                <a:spcPts val="2900"/>
              </a:lnSpc>
            </a:pPr>
            <a:r>
              <a:rPr lang="en-US" sz="2200" dirty="0"/>
              <a:t>Effectively implement the </a:t>
            </a:r>
            <a:r>
              <a:rPr lang="en-US" sz="2200" b="1" dirty="0"/>
              <a:t>precautionary approach </a:t>
            </a:r>
            <a:r>
              <a:rPr lang="en-US" sz="2200" dirty="0"/>
              <a:t>(UNFSA, MSC)</a:t>
            </a:r>
          </a:p>
          <a:p>
            <a:pPr marL="0" lvl="1">
              <a:lnSpc>
                <a:spcPts val="2900"/>
              </a:lnSpc>
            </a:pPr>
            <a:endParaRPr lang="en-US" sz="2200" dirty="0"/>
          </a:p>
          <a:p>
            <a:pPr marL="0" lvl="1">
              <a:lnSpc>
                <a:spcPts val="2900"/>
              </a:lnSpc>
            </a:pPr>
            <a:r>
              <a:rPr lang="en-US" sz="2200" b="1" dirty="0"/>
              <a:t>Comply</a:t>
            </a:r>
            <a:r>
              <a:rPr lang="en-US" sz="2200" dirty="0"/>
              <a:t> with </a:t>
            </a:r>
            <a:r>
              <a:rPr lang="en-US" sz="2200" dirty="0">
                <a:solidFill>
                  <a:srgbClr val="00B0F0"/>
                </a:solidFill>
              </a:rPr>
              <a:t>[X mandate of Y RFMO]</a:t>
            </a:r>
          </a:p>
        </p:txBody>
      </p:sp>
      <p:pic>
        <p:nvPicPr>
          <p:cNvPr id="13" name="Graphic 12">
            <a:extLst>
              <a:ext uri="{FF2B5EF4-FFF2-40B4-BE49-F238E27FC236}">
                <a16:creationId xmlns:a16="http://schemas.microsoft.com/office/drawing/2014/main" id="{EE0A3656-1A15-2D4B-A387-AE22C729AD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2434916"/>
            <a:ext cx="331470" cy="205740"/>
          </a:xfrm>
          <a:prstGeom prst="rect">
            <a:avLst/>
          </a:prstGeom>
        </p:spPr>
      </p:pic>
      <p:pic>
        <p:nvPicPr>
          <p:cNvPr id="14" name="Graphic 13">
            <a:extLst>
              <a:ext uri="{FF2B5EF4-FFF2-40B4-BE49-F238E27FC236}">
                <a16:creationId xmlns:a16="http://schemas.microsoft.com/office/drawing/2014/main" id="{2BD527BD-23CB-3B47-A3F4-8A5C28B015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3171928"/>
            <a:ext cx="331470" cy="205740"/>
          </a:xfrm>
          <a:prstGeom prst="rect">
            <a:avLst/>
          </a:prstGeom>
        </p:spPr>
      </p:pic>
      <p:pic>
        <p:nvPicPr>
          <p:cNvPr id="15" name="Graphic 14">
            <a:extLst>
              <a:ext uri="{FF2B5EF4-FFF2-40B4-BE49-F238E27FC236}">
                <a16:creationId xmlns:a16="http://schemas.microsoft.com/office/drawing/2014/main" id="{EA322E90-D299-AC4E-9C5F-C88DAE962F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3908940"/>
            <a:ext cx="331470" cy="205740"/>
          </a:xfrm>
          <a:prstGeom prst="rect">
            <a:avLst/>
          </a:prstGeom>
        </p:spPr>
      </p:pic>
      <p:pic>
        <p:nvPicPr>
          <p:cNvPr id="16" name="Graphic 15">
            <a:extLst>
              <a:ext uri="{FF2B5EF4-FFF2-40B4-BE49-F238E27FC236}">
                <a16:creationId xmlns:a16="http://schemas.microsoft.com/office/drawing/2014/main" id="{67B13E8C-F1EF-E14C-BD46-6D02171A6E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4645953"/>
            <a:ext cx="331470" cy="205740"/>
          </a:xfrm>
          <a:prstGeom prst="rect">
            <a:avLst/>
          </a:prstGeom>
        </p:spPr>
      </p:pic>
      <p:pic>
        <p:nvPicPr>
          <p:cNvPr id="17" name="Graphic 16">
            <a:extLst>
              <a:ext uri="{FF2B5EF4-FFF2-40B4-BE49-F238E27FC236}">
                <a16:creationId xmlns:a16="http://schemas.microsoft.com/office/drawing/2014/main" id="{EFD30E85-473C-C64F-874B-2497433E56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5381598"/>
            <a:ext cx="331470" cy="205740"/>
          </a:xfrm>
          <a:prstGeom prst="rect">
            <a:avLst/>
          </a:prstGeom>
        </p:spPr>
      </p:pic>
    </p:spTree>
    <p:extLst>
      <p:ext uri="{BB962C8B-B14F-4D97-AF65-F5344CB8AC3E}">
        <p14:creationId xmlns:p14="http://schemas.microsoft.com/office/powerpoint/2010/main" val="804391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a:xfrm>
            <a:off x="925575" y="695417"/>
            <a:ext cx="11918950" cy="1027054"/>
          </a:xfrm>
        </p:spPr>
        <p:txBody>
          <a:bodyPr/>
          <a:lstStyle/>
          <a:p>
            <a:pPr rtl="0"/>
            <a:r>
              <a:rPr lang="en-US" dirty="0"/>
              <a:t>Benefits of MSE</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dirty="0"/>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7</a:t>
            </a:fld>
            <a:endParaRPr lang="en-US" dirty="0"/>
          </a:p>
        </p:txBody>
      </p:sp>
      <p:sp>
        <p:nvSpPr>
          <p:cNvPr id="7" name="Text Placeholder 5">
            <a:extLst>
              <a:ext uri="{FF2B5EF4-FFF2-40B4-BE49-F238E27FC236}">
                <a16:creationId xmlns:a16="http://schemas.microsoft.com/office/drawing/2014/main" id="{2CD476CD-3964-F746-8A40-A5D91B2FE9DF}"/>
              </a:ext>
            </a:extLst>
          </p:cNvPr>
          <p:cNvSpPr>
            <a:spLocks noGrp="1"/>
          </p:cNvSpPr>
          <p:nvPr>
            <p:ph type="body" sz="quarter" idx="13"/>
          </p:nvPr>
        </p:nvSpPr>
        <p:spPr>
          <a:xfrm>
            <a:off x="1400327" y="1864541"/>
            <a:ext cx="5450949" cy="5222059"/>
          </a:xfrm>
        </p:spPr>
        <p:txBody>
          <a:bodyPr/>
          <a:lstStyle/>
          <a:p>
            <a:pPr marL="0" lvl="1">
              <a:lnSpc>
                <a:spcPts val="2800"/>
              </a:lnSpc>
            </a:pPr>
            <a:r>
              <a:rPr lang="en-US" sz="2200" dirty="0"/>
              <a:t>Helps to </a:t>
            </a:r>
            <a:r>
              <a:rPr lang="en-US" sz="2200" b="1" dirty="0"/>
              <a:t>identify</a:t>
            </a:r>
            <a:r>
              <a:rPr lang="en-US" sz="2200" dirty="0"/>
              <a:t> the management plan </a:t>
            </a:r>
            <a:r>
              <a:rPr lang="en-US" sz="2200" spc="-50" dirty="0"/>
              <a:t>most likely to achieve vision for the fishery</a:t>
            </a:r>
          </a:p>
          <a:p>
            <a:pPr marL="0" lvl="1">
              <a:lnSpc>
                <a:spcPts val="2800"/>
              </a:lnSpc>
            </a:pPr>
            <a:endParaRPr lang="en-US" sz="2200" dirty="0"/>
          </a:p>
          <a:p>
            <a:pPr marL="0" lvl="1">
              <a:lnSpc>
                <a:spcPts val="2800"/>
              </a:lnSpc>
            </a:pPr>
            <a:r>
              <a:rPr lang="en-US" sz="2200" b="1" dirty="0"/>
              <a:t>Offsets</a:t>
            </a:r>
            <a:r>
              <a:rPr lang="en-US" sz="2200" dirty="0"/>
              <a:t> the uncertainty and natural variability inevitable in fisheries management</a:t>
            </a:r>
          </a:p>
          <a:p>
            <a:pPr marL="0" lvl="1">
              <a:lnSpc>
                <a:spcPts val="2800"/>
              </a:lnSpc>
            </a:pPr>
            <a:endParaRPr lang="en-US" sz="2200" dirty="0"/>
          </a:p>
          <a:p>
            <a:pPr marL="0" lvl="1">
              <a:lnSpc>
                <a:spcPts val="2800"/>
              </a:lnSpc>
            </a:pPr>
            <a:r>
              <a:rPr lang="en-US" sz="2200" b="1" dirty="0"/>
              <a:t>Balances</a:t>
            </a:r>
            <a:r>
              <a:rPr lang="en-US" sz="2200" dirty="0"/>
              <a:t> trade-offs among </a:t>
            </a:r>
            <a:br>
              <a:rPr lang="en-US" sz="2200" dirty="0"/>
            </a:br>
            <a:r>
              <a:rPr lang="en-US" sz="2200" dirty="0"/>
              <a:t>competing management objectives</a:t>
            </a:r>
          </a:p>
          <a:p>
            <a:pPr marL="0" lvl="1">
              <a:lnSpc>
                <a:spcPts val="2800"/>
              </a:lnSpc>
            </a:pPr>
            <a:endParaRPr lang="en-US" sz="2200" dirty="0"/>
          </a:p>
          <a:p>
            <a:pPr marL="0" lvl="1">
              <a:lnSpc>
                <a:spcPts val="2800"/>
              </a:lnSpc>
            </a:pPr>
            <a:r>
              <a:rPr lang="en-US" sz="2200" b="1" dirty="0"/>
              <a:t>Accounts</a:t>
            </a:r>
            <a:r>
              <a:rPr lang="en-US" sz="2200" dirty="0"/>
              <a:t> for risk</a:t>
            </a:r>
          </a:p>
          <a:p>
            <a:pPr marL="0" lvl="1">
              <a:lnSpc>
                <a:spcPts val="2800"/>
              </a:lnSpc>
            </a:pPr>
            <a:endParaRPr lang="en-US" sz="2200" dirty="0"/>
          </a:p>
          <a:p>
            <a:pPr marL="0" lvl="1">
              <a:lnSpc>
                <a:spcPts val="2800"/>
              </a:lnSpc>
            </a:pPr>
            <a:r>
              <a:rPr lang="en-US" sz="2200" dirty="0"/>
              <a:t>Helps to </a:t>
            </a:r>
            <a:r>
              <a:rPr lang="en-US" sz="2200" b="1" dirty="0"/>
              <a:t>prioritize</a:t>
            </a:r>
            <a:r>
              <a:rPr lang="en-US" sz="2200" dirty="0"/>
              <a:t> data needs </a:t>
            </a:r>
            <a:br>
              <a:rPr lang="en-US" sz="2200" dirty="0"/>
            </a:br>
            <a:r>
              <a:rPr lang="en-US" sz="2200" dirty="0"/>
              <a:t>and research</a:t>
            </a:r>
            <a:endParaRPr lang="en-US" sz="2200" dirty="0">
              <a:solidFill>
                <a:srgbClr val="00B0F0"/>
              </a:solidFill>
            </a:endParaRPr>
          </a:p>
        </p:txBody>
      </p:sp>
      <p:pic>
        <p:nvPicPr>
          <p:cNvPr id="9" name="Graphic 8">
            <a:extLst>
              <a:ext uri="{FF2B5EF4-FFF2-40B4-BE49-F238E27FC236}">
                <a16:creationId xmlns:a16="http://schemas.microsoft.com/office/drawing/2014/main" id="{284A0B96-95AA-794B-A116-CBEA498C14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3035487"/>
            <a:ext cx="331470" cy="205740"/>
          </a:xfrm>
          <a:prstGeom prst="rect">
            <a:avLst/>
          </a:prstGeom>
        </p:spPr>
      </p:pic>
      <p:pic>
        <p:nvPicPr>
          <p:cNvPr id="10" name="Graphic 9">
            <a:extLst>
              <a:ext uri="{FF2B5EF4-FFF2-40B4-BE49-F238E27FC236}">
                <a16:creationId xmlns:a16="http://schemas.microsoft.com/office/drawing/2014/main" id="{2559706D-0F2E-FC49-A119-13AF21B1C2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4469667"/>
            <a:ext cx="331470" cy="205740"/>
          </a:xfrm>
          <a:prstGeom prst="rect">
            <a:avLst/>
          </a:prstGeom>
        </p:spPr>
      </p:pic>
      <p:pic>
        <p:nvPicPr>
          <p:cNvPr id="11" name="Graphic 10">
            <a:extLst>
              <a:ext uri="{FF2B5EF4-FFF2-40B4-BE49-F238E27FC236}">
                <a16:creationId xmlns:a16="http://schemas.microsoft.com/office/drawing/2014/main" id="{EF3F9088-1E02-9147-88F6-AB31B65655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5540012"/>
            <a:ext cx="331470" cy="205740"/>
          </a:xfrm>
          <a:prstGeom prst="rect">
            <a:avLst/>
          </a:prstGeom>
        </p:spPr>
      </p:pic>
      <p:pic>
        <p:nvPicPr>
          <p:cNvPr id="12" name="Graphic 11">
            <a:extLst>
              <a:ext uri="{FF2B5EF4-FFF2-40B4-BE49-F238E27FC236}">
                <a16:creationId xmlns:a16="http://schemas.microsoft.com/office/drawing/2014/main" id="{C45B3745-64A5-9841-A13C-DBBED1D88A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6246544"/>
            <a:ext cx="331470" cy="205740"/>
          </a:xfrm>
          <a:prstGeom prst="rect">
            <a:avLst/>
          </a:prstGeom>
        </p:spPr>
      </p:pic>
      <p:pic>
        <p:nvPicPr>
          <p:cNvPr id="13" name="Graphic 12">
            <a:extLst>
              <a:ext uri="{FF2B5EF4-FFF2-40B4-BE49-F238E27FC236}">
                <a16:creationId xmlns:a16="http://schemas.microsoft.com/office/drawing/2014/main" id="{B4E83900-3FEA-7646-9573-2485916623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1975302"/>
            <a:ext cx="331470" cy="205740"/>
          </a:xfrm>
          <a:prstGeom prst="rect">
            <a:avLst/>
          </a:prstGeom>
        </p:spPr>
      </p:pic>
      <p:pic>
        <p:nvPicPr>
          <p:cNvPr id="16" name="Picture 15" descr="A close up of a sign&#10;&#10;Description automatically generated">
            <a:extLst>
              <a:ext uri="{FF2B5EF4-FFF2-40B4-BE49-F238E27FC236}">
                <a16:creationId xmlns:a16="http://schemas.microsoft.com/office/drawing/2014/main" id="{580B5AE0-8717-2A43-9F2A-BF494A0B8F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0" r="2402"/>
          <a:stretch/>
        </p:blipFill>
        <p:spPr>
          <a:xfrm>
            <a:off x="7061200" y="1981201"/>
            <a:ext cx="6065520" cy="4801934"/>
          </a:xfrm>
          <a:prstGeom prst="rect">
            <a:avLst/>
          </a:prstGeom>
          <a:ln>
            <a:noFill/>
          </a:ln>
        </p:spPr>
      </p:pic>
    </p:spTree>
    <p:extLst>
      <p:ext uri="{BB962C8B-B14F-4D97-AF65-F5344CB8AC3E}">
        <p14:creationId xmlns:p14="http://schemas.microsoft.com/office/powerpoint/2010/main" val="3252238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p:txBody>
          <a:bodyPr/>
          <a:lstStyle/>
          <a:p>
            <a:pPr rtl="0"/>
            <a:r>
              <a:rPr lang="en-US" dirty="0"/>
              <a:t>Management Objectives for this MSE</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dirty="0"/>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8</a:t>
            </a:fld>
            <a:endParaRPr lang="en-US" dirty="0"/>
          </a:p>
        </p:txBody>
      </p:sp>
      <p:sp>
        <p:nvSpPr>
          <p:cNvPr id="6" name="Text Placeholder 5">
            <a:extLst>
              <a:ext uri="{FF2B5EF4-FFF2-40B4-BE49-F238E27FC236}">
                <a16:creationId xmlns:a16="http://schemas.microsoft.com/office/drawing/2014/main" id="{E43AE186-87FF-8D4E-8E44-2B15DC1524CC}"/>
              </a:ext>
            </a:extLst>
          </p:cNvPr>
          <p:cNvSpPr>
            <a:spLocks noGrp="1"/>
          </p:cNvSpPr>
          <p:nvPr>
            <p:ph type="body" sz="quarter" idx="13"/>
          </p:nvPr>
        </p:nvSpPr>
        <p:spPr>
          <a:xfrm>
            <a:off x="1387355" y="3048000"/>
            <a:ext cx="7351009" cy="454758"/>
          </a:xfrm>
        </p:spPr>
        <p:txBody>
          <a:bodyPr/>
          <a:lstStyle/>
          <a:p>
            <a:pPr marL="6350" lvl="1" rtl="0">
              <a:lnSpc>
                <a:spcPts val="2900"/>
              </a:lnSpc>
            </a:pPr>
            <a:r>
              <a:rPr lang="en-US" sz="2200" dirty="0"/>
              <a:t>Maintain stock at a sustainable level</a:t>
            </a:r>
          </a:p>
          <a:p>
            <a:pPr marL="6350" lvl="1">
              <a:lnSpc>
                <a:spcPts val="2900"/>
              </a:lnSpc>
            </a:pPr>
            <a:endParaRPr lang="en-US" sz="2000" dirty="0"/>
          </a:p>
        </p:txBody>
      </p:sp>
      <p:pic>
        <p:nvPicPr>
          <p:cNvPr id="12" name="Graphic 11">
            <a:extLst>
              <a:ext uri="{FF2B5EF4-FFF2-40B4-BE49-F238E27FC236}">
                <a16:creationId xmlns:a16="http://schemas.microsoft.com/office/drawing/2014/main" id="{686DC8D3-F70B-8741-A8DF-8A329D51BE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3182505"/>
            <a:ext cx="331470" cy="205740"/>
          </a:xfrm>
          <a:prstGeom prst="rect">
            <a:avLst/>
          </a:prstGeom>
        </p:spPr>
      </p:pic>
      <p:sp>
        <p:nvSpPr>
          <p:cNvPr id="8" name="Text Placeholder 5">
            <a:extLst>
              <a:ext uri="{FF2B5EF4-FFF2-40B4-BE49-F238E27FC236}">
                <a16:creationId xmlns:a16="http://schemas.microsoft.com/office/drawing/2014/main" id="{F65B4196-788A-2941-A11D-0167FF074198}"/>
              </a:ext>
            </a:extLst>
          </p:cNvPr>
          <p:cNvSpPr txBox="1">
            <a:spLocks/>
          </p:cNvSpPr>
          <p:nvPr/>
        </p:nvSpPr>
        <p:spPr>
          <a:xfrm>
            <a:off x="1387355" y="3737942"/>
            <a:ext cx="7351009" cy="454758"/>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lnSpc>
                <a:spcPts val="2900"/>
              </a:lnSpc>
            </a:pPr>
            <a:r>
              <a:rPr lang="en-US" sz="2200" kern="0" dirty="0"/>
              <a:t>Avoid dangerously low stock levels</a:t>
            </a:r>
          </a:p>
          <a:p>
            <a:pPr marL="6350" lvl="1">
              <a:lnSpc>
                <a:spcPts val="2900"/>
              </a:lnSpc>
            </a:pPr>
            <a:endParaRPr lang="en-US" kern="0" dirty="0"/>
          </a:p>
        </p:txBody>
      </p:sp>
      <p:pic>
        <p:nvPicPr>
          <p:cNvPr id="9" name="Graphic 8">
            <a:extLst>
              <a:ext uri="{FF2B5EF4-FFF2-40B4-BE49-F238E27FC236}">
                <a16:creationId xmlns:a16="http://schemas.microsoft.com/office/drawing/2014/main" id="{0CB8A278-F754-8F4D-B9C3-AB9F61A3CE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3872447"/>
            <a:ext cx="331470" cy="205740"/>
          </a:xfrm>
          <a:prstGeom prst="rect">
            <a:avLst/>
          </a:prstGeom>
        </p:spPr>
      </p:pic>
      <p:sp>
        <p:nvSpPr>
          <p:cNvPr id="10" name="Text Placeholder 5">
            <a:extLst>
              <a:ext uri="{FF2B5EF4-FFF2-40B4-BE49-F238E27FC236}">
                <a16:creationId xmlns:a16="http://schemas.microsoft.com/office/drawing/2014/main" id="{70780424-2E6D-D744-955A-BD83932E2309}"/>
              </a:ext>
            </a:extLst>
          </p:cNvPr>
          <p:cNvSpPr txBox="1">
            <a:spLocks/>
          </p:cNvSpPr>
          <p:nvPr/>
        </p:nvSpPr>
        <p:spPr>
          <a:xfrm>
            <a:off x="1387355" y="4427884"/>
            <a:ext cx="7351009" cy="454758"/>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lnSpc>
                <a:spcPts val="2900"/>
              </a:lnSpc>
            </a:pPr>
            <a:r>
              <a:rPr lang="en-US" sz="2200" kern="0" dirty="0"/>
              <a:t>Maximize catch</a:t>
            </a:r>
          </a:p>
          <a:p>
            <a:pPr marL="6350" lvl="1">
              <a:lnSpc>
                <a:spcPts val="2900"/>
              </a:lnSpc>
            </a:pPr>
            <a:endParaRPr lang="en-US" kern="0" dirty="0"/>
          </a:p>
        </p:txBody>
      </p:sp>
      <p:pic>
        <p:nvPicPr>
          <p:cNvPr id="11" name="Graphic 10">
            <a:extLst>
              <a:ext uri="{FF2B5EF4-FFF2-40B4-BE49-F238E27FC236}">
                <a16:creationId xmlns:a16="http://schemas.microsoft.com/office/drawing/2014/main" id="{62606C42-B549-AB4F-9FBC-9131923207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4562389"/>
            <a:ext cx="331470" cy="205740"/>
          </a:xfrm>
          <a:prstGeom prst="rect">
            <a:avLst/>
          </a:prstGeom>
        </p:spPr>
      </p:pic>
      <p:sp>
        <p:nvSpPr>
          <p:cNvPr id="13" name="Text Placeholder 5">
            <a:extLst>
              <a:ext uri="{FF2B5EF4-FFF2-40B4-BE49-F238E27FC236}">
                <a16:creationId xmlns:a16="http://schemas.microsoft.com/office/drawing/2014/main" id="{EC7C3F6E-CA1D-014D-A543-70C7AD82F56C}"/>
              </a:ext>
            </a:extLst>
          </p:cNvPr>
          <p:cNvSpPr txBox="1">
            <a:spLocks/>
          </p:cNvSpPr>
          <p:nvPr/>
        </p:nvSpPr>
        <p:spPr>
          <a:xfrm>
            <a:off x="1387355" y="5117826"/>
            <a:ext cx="4279045" cy="1009374"/>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r>
              <a:rPr lang="en-US" sz="2200" kern="0" dirty="0"/>
              <a:t>Maximize stability in interannual catch levels</a:t>
            </a:r>
          </a:p>
          <a:p>
            <a:pPr marL="6350" lvl="1"/>
            <a:endParaRPr lang="en-US" kern="0" dirty="0"/>
          </a:p>
        </p:txBody>
      </p:sp>
      <p:pic>
        <p:nvPicPr>
          <p:cNvPr id="14" name="Graphic 13">
            <a:extLst>
              <a:ext uri="{FF2B5EF4-FFF2-40B4-BE49-F238E27FC236}">
                <a16:creationId xmlns:a16="http://schemas.microsoft.com/office/drawing/2014/main" id="{BBF0EAC9-163F-F945-AF5E-E9C7DEF389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5252331"/>
            <a:ext cx="331470" cy="205740"/>
          </a:xfrm>
          <a:prstGeom prst="rect">
            <a:avLst/>
          </a:prstGeom>
        </p:spPr>
      </p:pic>
      <p:sp>
        <p:nvSpPr>
          <p:cNvPr id="15" name="Text Placeholder 5">
            <a:extLst>
              <a:ext uri="{FF2B5EF4-FFF2-40B4-BE49-F238E27FC236}">
                <a16:creationId xmlns:a16="http://schemas.microsoft.com/office/drawing/2014/main" id="{D50056AD-96DB-2144-8993-E409B93E8707}"/>
              </a:ext>
            </a:extLst>
          </p:cNvPr>
          <p:cNvSpPr txBox="1">
            <a:spLocks/>
          </p:cNvSpPr>
          <p:nvPr/>
        </p:nvSpPr>
        <p:spPr>
          <a:xfrm>
            <a:off x="1387355" y="1865918"/>
            <a:ext cx="7351009" cy="786397"/>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lnSpc>
                <a:spcPts val="2900"/>
              </a:lnSpc>
            </a:pPr>
            <a:r>
              <a:rPr lang="en-US" sz="2200" kern="0">
                <a:solidFill>
                  <a:srgbClr val="00B0F0"/>
                </a:solidFill>
              </a:rPr>
              <a:t>[Insert pre-agreed MOs, including reference points &amp; acceptable levels of risk, if possible to do it in one slide]</a:t>
            </a:r>
          </a:p>
          <a:p>
            <a:pPr marL="6350" lvl="1">
              <a:lnSpc>
                <a:spcPts val="2900"/>
              </a:lnSpc>
            </a:pPr>
            <a:endParaRPr lang="en-US" kern="0" dirty="0"/>
          </a:p>
        </p:txBody>
      </p:sp>
      <p:pic>
        <p:nvPicPr>
          <p:cNvPr id="16" name="Graphic 15">
            <a:extLst>
              <a:ext uri="{FF2B5EF4-FFF2-40B4-BE49-F238E27FC236}">
                <a16:creationId xmlns:a16="http://schemas.microsoft.com/office/drawing/2014/main" id="{870F47EF-4439-3F45-A745-C0698680FA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306" y="2000424"/>
            <a:ext cx="331470" cy="205740"/>
          </a:xfrm>
          <a:prstGeom prst="rect">
            <a:avLst/>
          </a:prstGeom>
        </p:spPr>
      </p:pic>
    </p:spTree>
    <p:extLst>
      <p:ext uri="{BB962C8B-B14F-4D97-AF65-F5344CB8AC3E}">
        <p14:creationId xmlns:p14="http://schemas.microsoft.com/office/powerpoint/2010/main" val="186670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3C89-E7CD-8040-801E-47EFA01D83F4}"/>
              </a:ext>
            </a:extLst>
          </p:cNvPr>
          <p:cNvSpPr>
            <a:spLocks noGrp="1"/>
          </p:cNvSpPr>
          <p:nvPr>
            <p:ph type="title"/>
          </p:nvPr>
        </p:nvSpPr>
        <p:spPr/>
        <p:txBody>
          <a:bodyPr/>
          <a:lstStyle/>
          <a:p>
            <a:pPr rtl="0"/>
            <a:r>
              <a:rPr lang="en-US" dirty="0"/>
              <a:t>Performance Metrics for this MSE</a:t>
            </a:r>
          </a:p>
        </p:txBody>
      </p:sp>
      <p:sp>
        <p:nvSpPr>
          <p:cNvPr id="3" name="Date Placeholder 2">
            <a:extLst>
              <a:ext uri="{FF2B5EF4-FFF2-40B4-BE49-F238E27FC236}">
                <a16:creationId xmlns:a16="http://schemas.microsoft.com/office/drawing/2014/main" id="{5BA58876-CDDB-4040-81C9-39216C66E6F8}"/>
              </a:ext>
            </a:extLst>
          </p:cNvPr>
          <p:cNvSpPr>
            <a:spLocks noGrp="1"/>
          </p:cNvSpPr>
          <p:nvPr>
            <p:ph type="dt" sz="half" idx="10"/>
          </p:nvPr>
        </p:nvSpPr>
        <p:spPr/>
        <p:txBody>
          <a:bodyPr/>
          <a:lstStyle/>
          <a:p>
            <a:fld id="{5BBE9D25-929B-9947-9AA4-0DCAB45A791F}" type="datetime1">
              <a:rPr lang="en-US" smtClean="0"/>
              <a:t>3/23/21</a:t>
            </a:fld>
            <a:endParaRPr lang="en-US" dirty="0"/>
          </a:p>
        </p:txBody>
      </p:sp>
      <p:sp>
        <p:nvSpPr>
          <p:cNvPr id="4" name="Footer Placeholder 3">
            <a:extLst>
              <a:ext uri="{FF2B5EF4-FFF2-40B4-BE49-F238E27FC236}">
                <a16:creationId xmlns:a16="http://schemas.microsoft.com/office/drawing/2014/main" id="{30EC5057-1F79-3D4C-9FA1-9E3CD92A99FD}"/>
              </a:ext>
            </a:extLst>
          </p:cNvPr>
          <p:cNvSpPr>
            <a:spLocks noGrp="1"/>
          </p:cNvSpPr>
          <p:nvPr>
            <p:ph type="ftr" sz="quarter" idx="11"/>
          </p:nvPr>
        </p:nvSpPr>
        <p:spPr/>
        <p:txBody>
          <a:bodyPr/>
          <a:lstStyle/>
          <a:p>
            <a:r>
              <a:rPr lang="en-US" dirty="0"/>
              <a:t>Footer</a:t>
            </a:r>
          </a:p>
        </p:txBody>
      </p:sp>
      <p:sp>
        <p:nvSpPr>
          <p:cNvPr id="5" name="Slide Number Placeholder 4">
            <a:extLst>
              <a:ext uri="{FF2B5EF4-FFF2-40B4-BE49-F238E27FC236}">
                <a16:creationId xmlns:a16="http://schemas.microsoft.com/office/drawing/2014/main" id="{0FD32F2F-1BAE-1841-A1D2-A48E9B118382}"/>
              </a:ext>
            </a:extLst>
          </p:cNvPr>
          <p:cNvSpPr>
            <a:spLocks noGrp="1"/>
          </p:cNvSpPr>
          <p:nvPr>
            <p:ph type="sldNum" sz="quarter" idx="12"/>
          </p:nvPr>
        </p:nvSpPr>
        <p:spPr/>
        <p:txBody>
          <a:bodyPr/>
          <a:lstStyle/>
          <a:p>
            <a:fld id="{B6F15528-21DE-4FAA-801E-634DDDAF4B2B}" type="slidenum">
              <a:rPr lang="en-US" smtClean="0"/>
              <a:pPr/>
              <a:t>9</a:t>
            </a:fld>
            <a:endParaRPr lang="en-US" dirty="0"/>
          </a:p>
        </p:txBody>
      </p:sp>
      <p:sp>
        <p:nvSpPr>
          <p:cNvPr id="6" name="Text Placeholder 5">
            <a:extLst>
              <a:ext uri="{FF2B5EF4-FFF2-40B4-BE49-F238E27FC236}">
                <a16:creationId xmlns:a16="http://schemas.microsoft.com/office/drawing/2014/main" id="{E43AE186-87FF-8D4E-8E44-2B15DC1524CC}"/>
              </a:ext>
            </a:extLst>
          </p:cNvPr>
          <p:cNvSpPr>
            <a:spLocks noGrp="1"/>
          </p:cNvSpPr>
          <p:nvPr>
            <p:ph type="body" sz="quarter" idx="13"/>
          </p:nvPr>
        </p:nvSpPr>
        <p:spPr>
          <a:xfrm>
            <a:off x="1394230" y="1876704"/>
            <a:ext cx="7351009" cy="786397"/>
          </a:xfrm>
        </p:spPr>
        <p:txBody>
          <a:bodyPr/>
          <a:lstStyle/>
          <a:p>
            <a:pPr marL="6350" lvl="1" rtl="0">
              <a:lnSpc>
                <a:spcPts val="2900"/>
              </a:lnSpc>
            </a:pPr>
            <a:r>
              <a:rPr lang="en-US" sz="2200" dirty="0">
                <a:solidFill>
                  <a:srgbClr val="00B0F0"/>
                </a:solidFill>
              </a:rPr>
              <a:t>[Insert table of performance metrics for each MO]</a:t>
            </a:r>
          </a:p>
          <a:p>
            <a:pPr marL="6350" lvl="1">
              <a:lnSpc>
                <a:spcPts val="2900"/>
              </a:lnSpc>
            </a:pPr>
            <a:endParaRPr lang="en-US" sz="2000" dirty="0"/>
          </a:p>
        </p:txBody>
      </p:sp>
      <p:pic>
        <p:nvPicPr>
          <p:cNvPr id="7" name="Graphic 6">
            <a:extLst>
              <a:ext uri="{FF2B5EF4-FFF2-40B4-BE49-F238E27FC236}">
                <a16:creationId xmlns:a16="http://schemas.microsoft.com/office/drawing/2014/main" id="{3E84D98C-C61A-AE4D-8CA4-BE0ADBDC44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306" y="2011210"/>
            <a:ext cx="331470" cy="205740"/>
          </a:xfrm>
          <a:prstGeom prst="rect">
            <a:avLst/>
          </a:prstGeom>
        </p:spPr>
      </p:pic>
      <p:sp>
        <p:nvSpPr>
          <p:cNvPr id="16" name="Text Placeholder 5">
            <a:extLst>
              <a:ext uri="{FF2B5EF4-FFF2-40B4-BE49-F238E27FC236}">
                <a16:creationId xmlns:a16="http://schemas.microsoft.com/office/drawing/2014/main" id="{CB1492B7-AD36-BE4F-A307-5DD87C4FBF92}"/>
              </a:ext>
            </a:extLst>
          </p:cNvPr>
          <p:cNvSpPr txBox="1">
            <a:spLocks/>
          </p:cNvSpPr>
          <p:nvPr/>
        </p:nvSpPr>
        <p:spPr>
          <a:xfrm>
            <a:off x="1387355" y="3048000"/>
            <a:ext cx="7351009" cy="454758"/>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lnSpc>
                <a:spcPts val="2900"/>
              </a:lnSpc>
            </a:pPr>
            <a:r>
              <a:rPr lang="en-US" sz="2200" kern="0" dirty="0"/>
              <a:t>Maintain stock at a sustainable level</a:t>
            </a:r>
          </a:p>
          <a:p>
            <a:pPr marL="6350" lvl="1">
              <a:lnSpc>
                <a:spcPts val="2900"/>
              </a:lnSpc>
            </a:pPr>
            <a:endParaRPr lang="en-US" kern="0" dirty="0"/>
          </a:p>
        </p:txBody>
      </p:sp>
      <p:pic>
        <p:nvPicPr>
          <p:cNvPr id="17" name="Graphic 16">
            <a:extLst>
              <a:ext uri="{FF2B5EF4-FFF2-40B4-BE49-F238E27FC236}">
                <a16:creationId xmlns:a16="http://schemas.microsoft.com/office/drawing/2014/main" id="{6093BBCB-5D25-AE48-920C-0BD2731D3B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3306" y="3182505"/>
            <a:ext cx="331470" cy="205740"/>
          </a:xfrm>
          <a:prstGeom prst="rect">
            <a:avLst/>
          </a:prstGeom>
        </p:spPr>
      </p:pic>
      <p:sp>
        <p:nvSpPr>
          <p:cNvPr id="18" name="Text Placeholder 5">
            <a:extLst>
              <a:ext uri="{FF2B5EF4-FFF2-40B4-BE49-F238E27FC236}">
                <a16:creationId xmlns:a16="http://schemas.microsoft.com/office/drawing/2014/main" id="{AA2DCBC8-64DD-D944-8E86-3504763F1097}"/>
              </a:ext>
            </a:extLst>
          </p:cNvPr>
          <p:cNvSpPr txBox="1">
            <a:spLocks/>
          </p:cNvSpPr>
          <p:nvPr/>
        </p:nvSpPr>
        <p:spPr>
          <a:xfrm>
            <a:off x="1387355" y="3737942"/>
            <a:ext cx="7351009" cy="454758"/>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lnSpc>
                <a:spcPts val="2900"/>
              </a:lnSpc>
            </a:pPr>
            <a:r>
              <a:rPr lang="en-US" sz="2200" kern="0" dirty="0">
                <a:solidFill>
                  <a:schemeClr val="tx1">
                    <a:lumMod val="65000"/>
                    <a:lumOff val="35000"/>
                    <a:alpha val="25000"/>
                  </a:schemeClr>
                </a:solidFill>
              </a:rPr>
              <a:t>Avoid dangerously low stock levels</a:t>
            </a:r>
          </a:p>
          <a:p>
            <a:pPr marL="6350" lvl="1">
              <a:lnSpc>
                <a:spcPts val="2900"/>
              </a:lnSpc>
            </a:pPr>
            <a:endParaRPr lang="en-US" kern="0" dirty="0">
              <a:solidFill>
                <a:schemeClr val="tx1">
                  <a:lumMod val="65000"/>
                  <a:lumOff val="35000"/>
                  <a:alpha val="25000"/>
                </a:schemeClr>
              </a:solidFill>
            </a:endParaRPr>
          </a:p>
        </p:txBody>
      </p:sp>
      <p:pic>
        <p:nvPicPr>
          <p:cNvPr id="19" name="Graphic 18">
            <a:extLst>
              <a:ext uri="{FF2B5EF4-FFF2-40B4-BE49-F238E27FC236}">
                <a16:creationId xmlns:a16="http://schemas.microsoft.com/office/drawing/2014/main" id="{AF69C8AD-E804-824C-963C-5D39DC72F6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3306" y="3872447"/>
            <a:ext cx="331470" cy="205740"/>
          </a:xfrm>
          <a:prstGeom prst="rect">
            <a:avLst/>
          </a:prstGeom>
        </p:spPr>
      </p:pic>
      <p:sp>
        <p:nvSpPr>
          <p:cNvPr id="20" name="Text Placeholder 5">
            <a:extLst>
              <a:ext uri="{FF2B5EF4-FFF2-40B4-BE49-F238E27FC236}">
                <a16:creationId xmlns:a16="http://schemas.microsoft.com/office/drawing/2014/main" id="{50E79F53-8641-134F-A9A0-0572ECF58833}"/>
              </a:ext>
            </a:extLst>
          </p:cNvPr>
          <p:cNvSpPr txBox="1">
            <a:spLocks/>
          </p:cNvSpPr>
          <p:nvPr/>
        </p:nvSpPr>
        <p:spPr>
          <a:xfrm>
            <a:off x="1387355" y="4427884"/>
            <a:ext cx="7351009" cy="454758"/>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lnSpc>
                <a:spcPts val="2900"/>
              </a:lnSpc>
            </a:pPr>
            <a:r>
              <a:rPr lang="en-US" sz="2200" kern="0" dirty="0">
                <a:solidFill>
                  <a:schemeClr val="tx1">
                    <a:lumMod val="65000"/>
                    <a:lumOff val="35000"/>
                    <a:alpha val="25000"/>
                  </a:schemeClr>
                </a:solidFill>
              </a:rPr>
              <a:t>Maximize catch</a:t>
            </a:r>
          </a:p>
          <a:p>
            <a:pPr marL="6350" lvl="1">
              <a:lnSpc>
                <a:spcPts val="2900"/>
              </a:lnSpc>
            </a:pPr>
            <a:endParaRPr lang="en-US" kern="0" dirty="0">
              <a:solidFill>
                <a:schemeClr val="tx1">
                  <a:lumMod val="65000"/>
                  <a:lumOff val="35000"/>
                  <a:alpha val="25000"/>
                </a:schemeClr>
              </a:solidFill>
            </a:endParaRPr>
          </a:p>
        </p:txBody>
      </p:sp>
      <p:pic>
        <p:nvPicPr>
          <p:cNvPr id="21" name="Graphic 20">
            <a:extLst>
              <a:ext uri="{FF2B5EF4-FFF2-40B4-BE49-F238E27FC236}">
                <a16:creationId xmlns:a16="http://schemas.microsoft.com/office/drawing/2014/main" id="{504B68CF-E6FC-A54B-81FE-1C86CA3CC9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3306" y="4562389"/>
            <a:ext cx="331470" cy="205740"/>
          </a:xfrm>
          <a:prstGeom prst="rect">
            <a:avLst/>
          </a:prstGeom>
        </p:spPr>
      </p:pic>
      <p:sp>
        <p:nvSpPr>
          <p:cNvPr id="22" name="Text Placeholder 5">
            <a:extLst>
              <a:ext uri="{FF2B5EF4-FFF2-40B4-BE49-F238E27FC236}">
                <a16:creationId xmlns:a16="http://schemas.microsoft.com/office/drawing/2014/main" id="{AE605540-46AC-9F48-B183-954F294FCCC0}"/>
              </a:ext>
            </a:extLst>
          </p:cNvPr>
          <p:cNvSpPr txBox="1">
            <a:spLocks/>
          </p:cNvSpPr>
          <p:nvPr/>
        </p:nvSpPr>
        <p:spPr>
          <a:xfrm>
            <a:off x="1387355" y="5117826"/>
            <a:ext cx="4279045" cy="1009374"/>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350" lvl="1" rtl="0"/>
            <a:r>
              <a:rPr lang="en-US" sz="2200" kern="0" dirty="0">
                <a:solidFill>
                  <a:schemeClr val="tx1">
                    <a:lumMod val="65000"/>
                    <a:lumOff val="35000"/>
                    <a:alpha val="25000"/>
                  </a:schemeClr>
                </a:solidFill>
              </a:rPr>
              <a:t>Maximize stability in interannual catch levels</a:t>
            </a:r>
          </a:p>
          <a:p>
            <a:pPr marL="6350" lvl="1"/>
            <a:endParaRPr lang="en-US" kern="0" dirty="0">
              <a:solidFill>
                <a:schemeClr val="tx1">
                  <a:lumMod val="65000"/>
                  <a:lumOff val="35000"/>
                  <a:alpha val="25000"/>
                </a:schemeClr>
              </a:solidFill>
            </a:endParaRPr>
          </a:p>
        </p:txBody>
      </p:sp>
      <p:pic>
        <p:nvPicPr>
          <p:cNvPr id="23" name="Graphic 22">
            <a:extLst>
              <a:ext uri="{FF2B5EF4-FFF2-40B4-BE49-F238E27FC236}">
                <a16:creationId xmlns:a16="http://schemas.microsoft.com/office/drawing/2014/main" id="{0F96C688-FDA4-7B45-ACE0-44C6E7CE88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3306" y="5252331"/>
            <a:ext cx="331470" cy="205740"/>
          </a:xfrm>
          <a:prstGeom prst="rect">
            <a:avLst/>
          </a:prstGeom>
        </p:spPr>
      </p:pic>
      <p:sp>
        <p:nvSpPr>
          <p:cNvPr id="24" name="Text Placeholder 5">
            <a:extLst>
              <a:ext uri="{FF2B5EF4-FFF2-40B4-BE49-F238E27FC236}">
                <a16:creationId xmlns:a16="http://schemas.microsoft.com/office/drawing/2014/main" id="{1650A761-1391-EA44-827E-6F3D7CB5BAC3}"/>
              </a:ext>
            </a:extLst>
          </p:cNvPr>
          <p:cNvSpPr txBox="1">
            <a:spLocks/>
          </p:cNvSpPr>
          <p:nvPr/>
        </p:nvSpPr>
        <p:spPr>
          <a:xfrm>
            <a:off x="7061200" y="3005598"/>
            <a:ext cx="7351009" cy="2517273"/>
          </a:xfrm>
          <a:prstGeom prst="rect">
            <a:avLst/>
          </a:prstGeom>
        </p:spPr>
        <p:txBody>
          <a:bodyPr/>
          <a:lstStyle>
            <a:lvl1pPr marL="0">
              <a:defRPr sz="2200" b="0" i="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defRPr sz="2000" b="0" i="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defRPr sz="1800" b="0" i="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defRPr sz="2200" b="0" i="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defRPr sz="2200" b="0" i="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lvl="0" indent="-228600">
              <a:lnSpc>
                <a:spcPct val="150000"/>
              </a:lnSpc>
              <a:buFont typeface="Arial" panose="020B0604020202020204" pitchFamily="34" charset="0"/>
              <a:buChar char="•"/>
            </a:pPr>
            <a:r>
              <a:rPr lang="en-US" sz="2000" dirty="0"/>
              <a:t>Minimum biomass relative to B</a:t>
            </a:r>
            <a:r>
              <a:rPr lang="en-US" sz="2000" baseline="-25000" dirty="0"/>
              <a:t>MSY </a:t>
            </a:r>
            <a:endParaRPr lang="en-US" sz="2000" dirty="0"/>
          </a:p>
          <a:p>
            <a:pPr marL="342900" lvl="0" indent="-228600">
              <a:lnSpc>
                <a:spcPct val="150000"/>
              </a:lnSpc>
              <a:buFont typeface="Arial" panose="020B0604020202020204" pitchFamily="34" charset="0"/>
              <a:buChar char="•"/>
            </a:pPr>
            <a:r>
              <a:rPr lang="en-US" sz="2000" dirty="0"/>
              <a:t>Mean biomass relative to B</a:t>
            </a:r>
            <a:r>
              <a:rPr lang="en-US" sz="2000" baseline="-25000" dirty="0"/>
              <a:t>MSY</a:t>
            </a:r>
            <a:endParaRPr lang="en-US" sz="2000" dirty="0"/>
          </a:p>
          <a:p>
            <a:pPr marL="342900" lvl="0" indent="-228600">
              <a:lnSpc>
                <a:spcPct val="150000"/>
              </a:lnSpc>
              <a:buFont typeface="Arial" panose="020B0604020202020204" pitchFamily="34" charset="0"/>
              <a:buChar char="•"/>
            </a:pPr>
            <a:r>
              <a:rPr lang="en-US" sz="2000" dirty="0"/>
              <a:t>Mean fishing mortality relative to F</a:t>
            </a:r>
            <a:r>
              <a:rPr lang="en-US" sz="2000" baseline="-25000" dirty="0"/>
              <a:t>MSY </a:t>
            </a:r>
            <a:endParaRPr lang="en-US" sz="2000" dirty="0"/>
          </a:p>
          <a:p>
            <a:pPr marL="342900" lvl="0" indent="-228600">
              <a:lnSpc>
                <a:spcPct val="150000"/>
              </a:lnSpc>
              <a:buFont typeface="Arial" panose="020B0604020202020204" pitchFamily="34" charset="0"/>
              <a:buChar char="•"/>
            </a:pPr>
            <a:r>
              <a:rPr lang="en-US" sz="2000" dirty="0"/>
              <a:t>Probability of being in the Kobe green quadrant </a:t>
            </a:r>
          </a:p>
          <a:p>
            <a:pPr marL="342900" lvl="0" indent="-228600">
              <a:lnSpc>
                <a:spcPct val="150000"/>
              </a:lnSpc>
              <a:buFont typeface="Arial" panose="020B0604020202020204" pitchFamily="34" charset="0"/>
              <a:buChar char="•"/>
            </a:pPr>
            <a:r>
              <a:rPr lang="en-US" sz="2000" dirty="0"/>
              <a:t>Probability of being in the Kobe red quadrant</a:t>
            </a:r>
          </a:p>
          <a:p>
            <a:pPr marL="6350" lvl="1">
              <a:lnSpc>
                <a:spcPct val="150000"/>
              </a:lnSpc>
            </a:pPr>
            <a:endParaRPr lang="en-US" kern="0" dirty="0"/>
          </a:p>
        </p:txBody>
      </p:sp>
      <p:cxnSp>
        <p:nvCxnSpPr>
          <p:cNvPr id="26" name="Straight Connector 25">
            <a:extLst>
              <a:ext uri="{FF2B5EF4-FFF2-40B4-BE49-F238E27FC236}">
                <a16:creationId xmlns:a16="http://schemas.microsoft.com/office/drawing/2014/main" id="{80C6FCF8-E519-ED4E-B855-574602A63B47}"/>
              </a:ext>
            </a:extLst>
          </p:cNvPr>
          <p:cNvCxnSpPr/>
          <p:nvPr/>
        </p:nvCxnSpPr>
        <p:spPr>
          <a:xfrm flipV="1">
            <a:off x="7061200" y="3182505"/>
            <a:ext cx="0" cy="2069826"/>
          </a:xfrm>
          <a:prstGeom prst="line">
            <a:avLst/>
          </a:prstGeom>
          <a:ln w="12700">
            <a:solidFill>
              <a:srgbClr val="D6522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CACB80-2D9A-E443-B19F-39E49E3365E3}"/>
              </a:ext>
            </a:extLst>
          </p:cNvPr>
          <p:cNvCxnSpPr>
            <a:cxnSpLocks/>
          </p:cNvCxnSpPr>
          <p:nvPr/>
        </p:nvCxnSpPr>
        <p:spPr>
          <a:xfrm>
            <a:off x="6148800" y="3314700"/>
            <a:ext cx="912400" cy="0"/>
          </a:xfrm>
          <a:prstGeom prst="line">
            <a:avLst/>
          </a:prstGeom>
          <a:ln w="12700">
            <a:solidFill>
              <a:srgbClr val="D652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032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17536</TotalTime>
  <Words>3413</Words>
  <Application>Microsoft Macintosh PowerPoint</Application>
  <PresentationFormat>Custom</PresentationFormat>
  <Paragraphs>652</Paragraphs>
  <Slides>31</Slides>
  <Notes>5</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Arial Black</vt:lpstr>
      <vt:lpstr>Calibri</vt:lpstr>
      <vt:lpstr>MuseoSans-900</vt:lpstr>
      <vt:lpstr>Office Theme</vt:lpstr>
      <vt:lpstr>Custom Design</vt:lpstr>
      <vt:lpstr>Results of Management Strategy Evaluation (MSE) for [X]</vt:lpstr>
      <vt:lpstr>MSE Explained</vt:lpstr>
      <vt:lpstr>A Brief Overview of Harvest Strategies</vt:lpstr>
      <vt:lpstr>Harvest Strategies in Development</vt:lpstr>
      <vt:lpstr>Roles and Responsibilities</vt:lpstr>
      <vt:lpstr>Benefits of Harvest Strategies </vt:lpstr>
      <vt:lpstr>Benefits of MSE</vt:lpstr>
      <vt:lpstr>Management Objectives for this MSE</vt:lpstr>
      <vt:lpstr>Performance Metrics for this MSE</vt:lpstr>
      <vt:lpstr>Performance Metrics for this MSE</vt:lpstr>
      <vt:lpstr>Performance Metrics for this MSE</vt:lpstr>
      <vt:lpstr>Performance Metrics for this MSE</vt:lpstr>
      <vt:lpstr>Operating Models</vt:lpstr>
      <vt:lpstr>OMs for this MSE</vt:lpstr>
      <vt:lpstr>OMs for this MSE (continued)</vt:lpstr>
      <vt:lpstr>Closed Loop Simulation to  Test Candidate Harvest Strategies</vt:lpstr>
      <vt:lpstr>Candidate Harvest Strategies Tested in this MSE</vt:lpstr>
      <vt:lpstr>Tuning</vt:lpstr>
      <vt:lpstr>Performance  Comparison MP1-MP5. Median values over  20-year projection (2020-2040).*</vt:lpstr>
      <vt:lpstr>Performance  Comparison MP1-MP5. Median values over  20-year projection (2020-2040).</vt:lpstr>
      <vt:lpstr>Projection  of trade-off between catch and biomass  MP1-MP6 over 2020-2040 period.</vt:lpstr>
      <vt:lpstr>Stock size projection Historical data (1950-2016) and projections for MP1-MP5, plus Zero-Catch (2017-2040). Index (1950=100%).</vt:lpstr>
      <vt:lpstr>Trade-off: catch/biomass Six management procedures (MP1-MP6). Median in final year of 2020-2040 projection.</vt:lpstr>
      <vt:lpstr>Trade-off and performance: catch/biomass Three management procedures  (MP1-MP3). Median values over  20-year projection period (2020-2040).</vt:lpstr>
      <vt:lpstr>Trade-off and performance: catch/biomass Three management procedures  (MP1-MP3). Median values over  20-year projection period (2020-2040).</vt:lpstr>
      <vt:lpstr>Performance  Comparison MP1-MP5 for different operating models. Median values over 20-year projection (2020-2040).* </vt:lpstr>
      <vt:lpstr>Stock size projection Historical data (1980-2020) and projections for MP1-MP6, plus Zero-Catch (2021-2040). 10 operating models.</vt:lpstr>
      <vt:lpstr>Summary Table of MSE Results</vt:lpstr>
      <vt:lpstr>Key Results</vt:lpstr>
      <vt:lpstr>Exceptional Circumstances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5W_Plots_v7 PPT_text only</dc:title>
  <cp:lastModifiedBy>Sara Pipernos</cp:lastModifiedBy>
  <cp:revision>104</cp:revision>
  <dcterms:created xsi:type="dcterms:W3CDTF">2020-04-14T17:42:44Z</dcterms:created>
  <dcterms:modified xsi:type="dcterms:W3CDTF">2021-03-23T15:29:28Z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2020-04-14T00:00:00Z</vt:filetime>
  </property>
  <property fmtid="{D5CDD505-2E9C-101B-9397-08002B2CF9AE}" pid="3" name="Creator">
    <vt:lpwstr>Adobe Illustrator 24.1 (Macintosh)</vt:lpwstr>
  </property>
  <property fmtid="{D5CDD505-2E9C-101B-9397-08002B2CF9AE}" pid="4" name="LastSaved">
    <vt:filetime>2020-04-14T00:00:00Z</vt:filetime>
  </property>
</Properties>
</file>